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9BC30B6C-F32E-493F-BE3D-04B532B8A1F3}" type="datetimeFigureOut">
              <a:rPr lang="es-GT" smtClean="0"/>
              <a:pPr/>
              <a:t>15/07/2023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B8100BE-DB77-4621-9696-C0D42FFEAE15}" type="slidenum">
              <a:rPr lang="es-GT" smtClean="0"/>
              <a:pPr/>
              <a:t>‹Nº›</a:t>
            </a:fld>
            <a:endParaRPr lang="es-G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BC30B6C-F32E-493F-BE3D-04B532B8A1F3}" type="datetimeFigureOut">
              <a:rPr lang="es-GT" smtClean="0"/>
              <a:pPr/>
              <a:t>15/07/2023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B8100BE-DB77-4621-9696-C0D42FFEAE15}" type="slidenum">
              <a:rPr lang="es-GT" smtClean="0"/>
              <a:pPr/>
              <a:t>‹Nº›</a:t>
            </a:fld>
            <a:endParaRPr lang="es-G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BC30B6C-F32E-493F-BE3D-04B532B8A1F3}" type="datetimeFigureOut">
              <a:rPr lang="es-GT" smtClean="0"/>
              <a:pPr/>
              <a:t>15/07/2023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B8100BE-DB77-4621-9696-C0D42FFEAE15}" type="slidenum">
              <a:rPr lang="es-GT" smtClean="0"/>
              <a:pPr/>
              <a:t>‹Nº›</a:t>
            </a:fld>
            <a:endParaRPr lang="es-G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BC30B6C-F32E-493F-BE3D-04B532B8A1F3}" type="datetimeFigureOut">
              <a:rPr lang="es-GT" smtClean="0"/>
              <a:pPr/>
              <a:t>15/07/2023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B8100BE-DB77-4621-9696-C0D42FFEAE15}" type="slidenum">
              <a:rPr lang="es-GT" smtClean="0"/>
              <a:pPr/>
              <a:t>‹Nº›</a:t>
            </a:fld>
            <a:endParaRPr lang="es-G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BC30B6C-F32E-493F-BE3D-04B532B8A1F3}" type="datetimeFigureOut">
              <a:rPr lang="es-GT" smtClean="0"/>
              <a:pPr/>
              <a:t>15/07/2023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BB8100BE-DB77-4621-9696-C0D42FFEAE15}" type="slidenum">
              <a:rPr lang="es-GT" smtClean="0"/>
              <a:pPr/>
              <a:t>‹Nº›</a:t>
            </a:fld>
            <a:endParaRPr lang="es-G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9BC30B6C-F32E-493F-BE3D-04B532B8A1F3}" type="datetimeFigureOut">
              <a:rPr lang="es-GT" smtClean="0"/>
              <a:pPr/>
              <a:t>15/07/2023</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BB8100BE-DB77-4621-9696-C0D42FFEAE15}" type="slidenum">
              <a:rPr lang="es-GT" smtClean="0"/>
              <a:pPr/>
              <a:t>‹Nº›</a:t>
            </a:fld>
            <a:endParaRPr lang="es-G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9BC30B6C-F32E-493F-BE3D-04B532B8A1F3}" type="datetimeFigureOut">
              <a:rPr lang="es-GT" smtClean="0"/>
              <a:pPr/>
              <a:t>15/07/2023</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BB8100BE-DB77-4621-9696-C0D42FFEAE15}" type="slidenum">
              <a:rPr lang="es-GT" smtClean="0"/>
              <a:pPr/>
              <a:t>‹Nº›</a:t>
            </a:fld>
            <a:endParaRPr lang="es-G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9BC30B6C-F32E-493F-BE3D-04B532B8A1F3}" type="datetimeFigureOut">
              <a:rPr lang="es-GT" smtClean="0"/>
              <a:pPr/>
              <a:t>15/07/2023</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BB8100BE-DB77-4621-9696-C0D42FFEAE15}" type="slidenum">
              <a:rPr lang="es-GT" smtClean="0"/>
              <a:pPr/>
              <a:t>‹Nº›</a:t>
            </a:fld>
            <a:endParaRPr lang="es-G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C30B6C-F32E-493F-BE3D-04B532B8A1F3}" type="datetimeFigureOut">
              <a:rPr lang="es-GT" smtClean="0"/>
              <a:pPr/>
              <a:t>15/07/2023</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BB8100BE-DB77-4621-9696-C0D42FFEAE15}" type="slidenum">
              <a:rPr lang="es-GT" smtClean="0"/>
              <a:pPr/>
              <a:t>‹Nº›</a:t>
            </a:fld>
            <a:endParaRPr lang="es-G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C30B6C-F32E-493F-BE3D-04B532B8A1F3}" type="datetimeFigureOut">
              <a:rPr lang="es-GT" smtClean="0"/>
              <a:pPr/>
              <a:t>15/07/2023</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BB8100BE-DB77-4621-9696-C0D42FFEAE15}" type="slidenum">
              <a:rPr lang="es-GT" smtClean="0"/>
              <a:pPr/>
              <a:t>‹Nº›</a:t>
            </a:fld>
            <a:endParaRPr lang="es-G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C30B6C-F32E-493F-BE3D-04B532B8A1F3}" type="datetimeFigureOut">
              <a:rPr lang="es-GT" smtClean="0"/>
              <a:pPr/>
              <a:t>15/07/2023</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BB8100BE-DB77-4621-9696-C0D42FFEAE15}" type="slidenum">
              <a:rPr lang="es-GT" smtClean="0"/>
              <a:pPr/>
              <a:t>‹Nº›</a:t>
            </a:fld>
            <a:endParaRPr lang="es-G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30B6C-F32E-493F-BE3D-04B532B8A1F3}" type="datetimeFigureOut">
              <a:rPr lang="es-GT" smtClean="0"/>
              <a:pPr/>
              <a:t>15/07/2023</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100BE-DB77-4621-9696-C0D42FFEAE15}" type="slidenum">
              <a:rPr lang="es-GT" smtClean="0"/>
              <a:pPr/>
              <a:t>‹Nº›</a:t>
            </a:fld>
            <a:endParaRPr lang="es-G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988840"/>
            <a:ext cx="7776864" cy="2664296"/>
          </a:xfrm>
        </p:spPr>
        <p:txBody>
          <a:bodyPr>
            <a:noAutofit/>
          </a:bodyPr>
          <a:lstStyle/>
          <a:p>
            <a:r>
              <a:rPr lang="es-ES_tradnl" sz="4000" b="1" dirty="0" smtClean="0">
                <a:solidFill>
                  <a:schemeClr val="bg1"/>
                </a:solidFill>
                <a:effectLst>
                  <a:outerShdw blurRad="38100" dist="38100" dir="2700000" algn="tl">
                    <a:srgbClr val="000000">
                      <a:alpha val="43137"/>
                    </a:srgbClr>
                  </a:outerShdw>
                </a:effectLst>
              </a:rPr>
              <a:t>Propuesta de Programa </a:t>
            </a:r>
            <a:r>
              <a:rPr lang="es-ES_tradnl" sz="4000" b="1" dirty="0">
                <a:solidFill>
                  <a:schemeClr val="bg1"/>
                </a:solidFill>
                <a:effectLst>
                  <a:outerShdw blurRad="38100" dist="38100" dir="2700000" algn="tl">
                    <a:srgbClr val="000000">
                      <a:alpha val="43137"/>
                    </a:srgbClr>
                  </a:outerShdw>
                </a:effectLst>
              </a:rPr>
              <a:t>Nacional de Producción Social de Vivienda y Hábitat para </a:t>
            </a:r>
            <a:r>
              <a:rPr lang="es-ES_tradnl" sz="4000" b="1" dirty="0" smtClean="0">
                <a:solidFill>
                  <a:schemeClr val="bg1"/>
                </a:solidFill>
                <a:effectLst>
                  <a:outerShdw blurRad="38100" dist="38100" dir="2700000" algn="tl">
                    <a:srgbClr val="000000">
                      <a:alpha val="43137"/>
                    </a:srgbClr>
                  </a:outerShdw>
                </a:effectLst>
              </a:rPr>
              <a:t>Guatemala</a:t>
            </a:r>
            <a:endParaRPr lang="es-GT" sz="4000" b="1" dirty="0">
              <a:solidFill>
                <a:schemeClr val="bg1"/>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2699792" y="5445224"/>
            <a:ext cx="3851920" cy="360040"/>
          </a:xfrm>
        </p:spPr>
        <p:txBody>
          <a:bodyPr>
            <a:normAutofit fontScale="92500" lnSpcReduction="10000"/>
          </a:bodyPr>
          <a:lstStyle/>
          <a:p>
            <a:pPr algn="r"/>
            <a:r>
              <a:rPr lang="es-GT" sz="2000" dirty="0" smtClean="0">
                <a:solidFill>
                  <a:srgbClr val="006666"/>
                </a:solidFill>
              </a:rPr>
              <a:t>Guatemala  10 Septiembre 2018</a:t>
            </a:r>
          </a:p>
        </p:txBody>
      </p:sp>
      <p:sp>
        <p:nvSpPr>
          <p:cNvPr id="4" name="3 CuadroTexto"/>
          <p:cNvSpPr txBox="1"/>
          <p:nvPr/>
        </p:nvSpPr>
        <p:spPr>
          <a:xfrm>
            <a:off x="6516216" y="6237312"/>
            <a:ext cx="2448272" cy="369332"/>
          </a:xfrm>
          <a:prstGeom prst="rect">
            <a:avLst/>
          </a:prstGeom>
          <a:noFill/>
        </p:spPr>
        <p:txBody>
          <a:bodyPr wrap="square" rtlCol="0">
            <a:spAutoFit/>
          </a:bodyPr>
          <a:lstStyle/>
          <a:p>
            <a:pPr algn="ctr"/>
            <a:r>
              <a:rPr lang="es-GT" b="1" dirty="0" smtClean="0">
                <a:solidFill>
                  <a:srgbClr val="92D050"/>
                </a:solidFill>
              </a:rPr>
              <a:t>Ángel Berna-FODHAP</a:t>
            </a:r>
            <a:endParaRPr lang="es-GT" dirty="0">
              <a:solidFill>
                <a:srgbClr val="92D050"/>
              </a:solidFill>
            </a:endParaRPr>
          </a:p>
        </p:txBody>
      </p:sp>
      <p:pic>
        <p:nvPicPr>
          <p:cNvPr id="1026" name="Picture 2" descr="C:\Users\Director 2\Documents\ASF\ASF COMPU FGT\FODHAP\PLANIFICACION FODHAP\Copia de LOGO FODHAP.jpg"/>
          <p:cNvPicPr>
            <a:picLocks noChangeAspect="1" noChangeArrowheads="1"/>
          </p:cNvPicPr>
          <p:nvPr/>
        </p:nvPicPr>
        <p:blipFill>
          <a:blip r:embed="rId2" cstate="print"/>
          <a:srcRect/>
          <a:stretch>
            <a:fillRect/>
          </a:stretch>
        </p:blipFill>
        <p:spPr bwMode="auto">
          <a:xfrm>
            <a:off x="467544" y="332656"/>
            <a:ext cx="2880320" cy="13106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lgn="l"/>
            <a:r>
              <a:rPr lang="es-GT" sz="2700" b="1" dirty="0" smtClean="0">
                <a:solidFill>
                  <a:srgbClr val="92D050"/>
                </a:solidFill>
              </a:rPr>
              <a:t>E ).- Autogestión institucional, técnica y financiera</a:t>
            </a:r>
            <a:r>
              <a:rPr lang="es-GT" sz="2700" dirty="0" smtClean="0">
                <a:solidFill>
                  <a:srgbClr val="92D050"/>
                </a:solidFill>
              </a:rPr>
              <a:t/>
            </a:r>
            <a:br>
              <a:rPr lang="es-GT" sz="2700" dirty="0" smtClean="0">
                <a:solidFill>
                  <a:srgbClr val="92D050"/>
                </a:solidFill>
              </a:rPr>
            </a:br>
            <a:endParaRPr lang="es-GT" sz="2700" dirty="0">
              <a:solidFill>
                <a:srgbClr val="92D050"/>
              </a:solidFill>
            </a:endParaRPr>
          </a:p>
        </p:txBody>
      </p:sp>
      <p:sp>
        <p:nvSpPr>
          <p:cNvPr id="3" name="2 Marcador de contenido"/>
          <p:cNvSpPr>
            <a:spLocks noGrp="1"/>
          </p:cNvSpPr>
          <p:nvPr>
            <p:ph idx="1"/>
          </p:nvPr>
        </p:nvSpPr>
        <p:spPr>
          <a:xfrm>
            <a:off x="467544" y="692696"/>
            <a:ext cx="8229600" cy="6192688"/>
          </a:xfrm>
        </p:spPr>
        <p:txBody>
          <a:bodyPr>
            <a:noAutofit/>
          </a:bodyPr>
          <a:lstStyle/>
          <a:p>
            <a:pPr>
              <a:buNone/>
            </a:pPr>
            <a:r>
              <a:rPr lang="es-GT" sz="1700" b="1" dirty="0" smtClean="0">
                <a:solidFill>
                  <a:schemeClr val="bg1"/>
                </a:solidFill>
              </a:rPr>
              <a:t> </a:t>
            </a:r>
            <a:endParaRPr lang="es-GT" sz="1700" dirty="0" smtClean="0">
              <a:solidFill>
                <a:schemeClr val="bg1"/>
              </a:solidFill>
            </a:endParaRPr>
          </a:p>
          <a:p>
            <a:pPr algn="just"/>
            <a:r>
              <a:rPr lang="es-GT" sz="1700" dirty="0" smtClean="0">
                <a:solidFill>
                  <a:schemeClr val="bg1"/>
                </a:solidFill>
              </a:rPr>
              <a:t>Las capacidades y actitudes requeridas de los actores implicados en ese proceso son varias: informarse y capacitarse, organizarse, comprometerse en el desarrollo de actividades de gestión, toma de decisiones y conducción responsable de los procesos. Desde las autoridades, se necesita flexibilidad, confianza en los procesos, reconocimiento de los tiempos, y que den importancia al fomento y apoyo de la asistencia técnica integral. De los técnicos y asesores, se espera conocimientos de esta forma de producción, su experiencia de trabajo en equipos interdisciplinarios y una actitud abierta a la interacción con los actores sociales. Para esos últimos, requiere conocer más a fondo y proponer acciones sobre temas como la sustentabilidad financiera, circuitos financieros, sistemas de subsidio, mecanismos financieros adecuados a la autoproducción de hábitat, para que ese aprendizaje mutuo sobre manejo financiero de las organizaciones </a:t>
            </a:r>
            <a:r>
              <a:rPr lang="es-GT" sz="1700" dirty="0" err="1" smtClean="0">
                <a:solidFill>
                  <a:schemeClr val="bg1"/>
                </a:solidFill>
              </a:rPr>
              <a:t>autoproductoras</a:t>
            </a:r>
            <a:r>
              <a:rPr lang="es-GT" sz="1700" dirty="0" smtClean="0">
                <a:solidFill>
                  <a:schemeClr val="bg1"/>
                </a:solidFill>
              </a:rPr>
              <a:t>, ONG y universidades les permita alcanzar sustentabilidad y eficiencia financiera sin perder su eficacia social.</a:t>
            </a:r>
          </a:p>
          <a:p>
            <a:pPr algn="just">
              <a:buNone/>
            </a:pPr>
            <a:r>
              <a:rPr lang="es-GT" sz="1700" dirty="0" smtClean="0">
                <a:solidFill>
                  <a:schemeClr val="bg1"/>
                </a:solidFill>
              </a:rPr>
              <a:t> </a:t>
            </a:r>
          </a:p>
          <a:p>
            <a:pPr algn="just"/>
            <a:r>
              <a:rPr lang="es-GT" sz="1700" dirty="0" smtClean="0">
                <a:solidFill>
                  <a:schemeClr val="bg1"/>
                </a:solidFill>
              </a:rPr>
              <a:t>En la fase de planeación, se necesita la asesoría de arquitectos pero también de técnicos administrativos y financieros que acompañan el grupo de beneficiarios en los procesos de negociación, diseño y realización de su proyecto habitacional. Las propuestas se elaboran a partir de una capacitación para diseño, administración y gestión que permite también elaborar soluciones habitacionales adaptadas, que toman en cuenta la opinión y la cultura de las familias participantes así como la sostenibilidad del medio ambiente.</a:t>
            </a:r>
          </a:p>
          <a:p>
            <a:endParaRPr lang="es-GT" sz="17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Flecha izquierda y derecha"/>
          <p:cNvSpPr/>
          <p:nvPr/>
        </p:nvSpPr>
        <p:spPr>
          <a:xfrm>
            <a:off x="2708275" y="3663950"/>
            <a:ext cx="3663950" cy="1925638"/>
          </a:xfrm>
          <a:prstGeom prst="leftRightArrow">
            <a:avLst/>
          </a:prstGeom>
          <a:solidFill>
            <a:srgbClr val="92D050"/>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GT" dirty="0"/>
          </a:p>
        </p:txBody>
      </p:sp>
      <p:sp>
        <p:nvSpPr>
          <p:cNvPr id="2" name="1 Título"/>
          <p:cNvSpPr>
            <a:spLocks noGrp="1"/>
          </p:cNvSpPr>
          <p:nvPr>
            <p:ph type="ctrTitle"/>
          </p:nvPr>
        </p:nvSpPr>
        <p:spPr>
          <a:xfrm>
            <a:off x="251520" y="188640"/>
            <a:ext cx="8640960" cy="1079500"/>
          </a:xfrm>
        </p:spPr>
        <p:txBody>
          <a:bodyPr rtlCol="0">
            <a:normAutofit/>
          </a:bodyPr>
          <a:lstStyle/>
          <a:p>
            <a:pPr eaLnBrk="1" fontAlgn="auto" hangingPunct="1">
              <a:spcAft>
                <a:spcPts val="0"/>
              </a:spcAft>
              <a:defRPr/>
            </a:pPr>
            <a:r>
              <a:rPr lang="es-GT" sz="2700" b="1" dirty="0" smtClean="0">
                <a:solidFill>
                  <a:srgbClr val="92D050"/>
                </a:solidFill>
                <a:effectLst>
                  <a:outerShdw blurRad="38100" dist="38100" dir="2700000" algn="tl">
                    <a:srgbClr val="000000">
                      <a:alpha val="43137"/>
                    </a:srgbClr>
                  </a:outerShdw>
                </a:effectLst>
                <a:latin typeface="+mn-lt"/>
              </a:rPr>
              <a:t>Propuesta de Producción Social de Hábitat para Guatemala</a:t>
            </a:r>
            <a:endParaRPr lang="es-GT" sz="2700" b="1" dirty="0">
              <a:solidFill>
                <a:srgbClr val="92D050"/>
              </a:solidFill>
              <a:effectLst>
                <a:outerShdw blurRad="38100" dist="38100" dir="2700000" algn="tl">
                  <a:srgbClr val="000000">
                    <a:alpha val="43137"/>
                  </a:srgbClr>
                </a:outerShdw>
              </a:effectLst>
              <a:latin typeface="+mn-lt"/>
            </a:endParaRPr>
          </a:p>
        </p:txBody>
      </p:sp>
      <p:sp>
        <p:nvSpPr>
          <p:cNvPr id="7" name="6 Rectángulo redondeado"/>
          <p:cNvSpPr/>
          <p:nvPr/>
        </p:nvSpPr>
        <p:spPr>
          <a:xfrm>
            <a:off x="684213" y="1628775"/>
            <a:ext cx="1366837" cy="863600"/>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s-GT" dirty="0">
                <a:latin typeface="Arial Narrow" pitchFamily="34" charset="0"/>
              </a:rPr>
              <a:t>Marcos legales ya existentes</a:t>
            </a:r>
          </a:p>
        </p:txBody>
      </p:sp>
      <p:sp>
        <p:nvSpPr>
          <p:cNvPr id="8" name="7 Rectángulo redondeado"/>
          <p:cNvSpPr/>
          <p:nvPr/>
        </p:nvSpPr>
        <p:spPr>
          <a:xfrm>
            <a:off x="2268538" y="1628775"/>
            <a:ext cx="1366837" cy="863600"/>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r>
              <a:rPr lang="es-GT" dirty="0">
                <a:solidFill>
                  <a:schemeClr val="dk1"/>
                </a:solidFill>
                <a:latin typeface="Arial Narrow" pitchFamily="34" charset="0"/>
              </a:rPr>
              <a:t>Consensuar criterios genero y MA</a:t>
            </a:r>
          </a:p>
        </p:txBody>
      </p:sp>
      <p:sp>
        <p:nvSpPr>
          <p:cNvPr id="9" name="8 Rectángulo redondeado"/>
          <p:cNvSpPr/>
          <p:nvPr/>
        </p:nvSpPr>
        <p:spPr>
          <a:xfrm>
            <a:off x="3851275" y="1628775"/>
            <a:ext cx="1368425" cy="863600"/>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s-GT" dirty="0">
                <a:solidFill>
                  <a:schemeClr val="dk1"/>
                </a:solidFill>
                <a:latin typeface="Arial Narrow" pitchFamily="34" charset="0"/>
              </a:rPr>
              <a:t>Fortalecer mecanismos financieros</a:t>
            </a:r>
          </a:p>
        </p:txBody>
      </p:sp>
      <p:sp>
        <p:nvSpPr>
          <p:cNvPr id="10" name="9 Rectángulo redondeado"/>
          <p:cNvSpPr/>
          <p:nvPr/>
        </p:nvSpPr>
        <p:spPr>
          <a:xfrm>
            <a:off x="5435600" y="1628775"/>
            <a:ext cx="1368425" cy="863600"/>
          </a:xfrm>
          <a:prstGeom prst="roundRect">
            <a:avLst>
              <a:gd name="adj" fmla="val 21551"/>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r>
              <a:rPr lang="es-GT" dirty="0">
                <a:solidFill>
                  <a:schemeClr val="dk1"/>
                </a:solidFill>
                <a:latin typeface="Arial Narrow" pitchFamily="34" charset="0"/>
              </a:rPr>
              <a:t>Instituciones ya existentes</a:t>
            </a:r>
          </a:p>
        </p:txBody>
      </p:sp>
      <p:sp>
        <p:nvSpPr>
          <p:cNvPr id="11" name="10 Rectángulo redondeado"/>
          <p:cNvSpPr/>
          <p:nvPr/>
        </p:nvSpPr>
        <p:spPr>
          <a:xfrm>
            <a:off x="7019925" y="1628775"/>
            <a:ext cx="1368425" cy="863600"/>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s-GT" dirty="0">
                <a:solidFill>
                  <a:schemeClr val="dk1"/>
                </a:solidFill>
                <a:latin typeface="Arial Narrow" pitchFamily="34" charset="0"/>
              </a:rPr>
              <a:t>Formación técnica y financiera</a:t>
            </a:r>
          </a:p>
        </p:txBody>
      </p:sp>
      <p:sp>
        <p:nvSpPr>
          <p:cNvPr id="12" name="11 Elipse"/>
          <p:cNvSpPr/>
          <p:nvPr/>
        </p:nvSpPr>
        <p:spPr>
          <a:xfrm>
            <a:off x="3635375" y="3789363"/>
            <a:ext cx="1800225" cy="1655762"/>
          </a:xfrm>
          <a:prstGeom prst="ellipse">
            <a:avLst/>
          </a:prstGeom>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r>
              <a:rPr lang="es-GT" b="1" dirty="0" smtClean="0">
                <a:latin typeface="Arial Narrow" pitchFamily="34" charset="0"/>
              </a:rPr>
              <a:t>Actor Principal de la PSVH:</a:t>
            </a:r>
            <a:r>
              <a:rPr lang="es-GT" dirty="0" smtClean="0">
                <a:latin typeface="Arial Narrow" pitchFamily="34" charset="0"/>
              </a:rPr>
              <a:t> </a:t>
            </a:r>
            <a:r>
              <a:rPr lang="es-GT" b="1" dirty="0">
                <a:latin typeface="Arial Narrow" pitchFamily="34" charset="0"/>
              </a:rPr>
              <a:t>la comunidad</a:t>
            </a:r>
          </a:p>
        </p:txBody>
      </p:sp>
      <p:sp>
        <p:nvSpPr>
          <p:cNvPr id="13" name="12 Rectángulo"/>
          <p:cNvSpPr/>
          <p:nvPr/>
        </p:nvSpPr>
        <p:spPr>
          <a:xfrm>
            <a:off x="395288" y="3068638"/>
            <a:ext cx="2881312" cy="1439862"/>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s-GT" b="1" dirty="0">
                <a:latin typeface="Arial Narrow" pitchFamily="34" charset="0"/>
              </a:rPr>
              <a:t>Operador facilitador:</a:t>
            </a:r>
            <a:endParaRPr lang="es-GT" dirty="0">
              <a:latin typeface="Arial Narrow" pitchFamily="34" charset="0"/>
            </a:endParaRPr>
          </a:p>
          <a:p>
            <a:pPr algn="ctr" fontAlgn="auto">
              <a:spcBef>
                <a:spcPts val="0"/>
              </a:spcBef>
              <a:spcAft>
                <a:spcPts val="0"/>
              </a:spcAft>
              <a:defRPr/>
            </a:pPr>
            <a:r>
              <a:rPr lang="es-GT" dirty="0">
                <a:latin typeface="Arial Narrow" pitchFamily="34" charset="0"/>
              </a:rPr>
              <a:t>ONG, asociación, universidad, empresa privada</a:t>
            </a:r>
          </a:p>
        </p:txBody>
      </p:sp>
      <p:sp>
        <p:nvSpPr>
          <p:cNvPr id="14" name="13 Rectángulo"/>
          <p:cNvSpPr/>
          <p:nvPr/>
        </p:nvSpPr>
        <p:spPr>
          <a:xfrm>
            <a:off x="5867400" y="3068638"/>
            <a:ext cx="2881313" cy="1439862"/>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s-GT" b="1" dirty="0">
                <a:latin typeface="Arial Narrow" pitchFamily="34" charset="0"/>
              </a:rPr>
              <a:t>Alianzas institucionales:</a:t>
            </a:r>
          </a:p>
          <a:p>
            <a:pPr algn="ctr" fontAlgn="auto">
              <a:spcBef>
                <a:spcPts val="0"/>
              </a:spcBef>
              <a:spcAft>
                <a:spcPts val="0"/>
              </a:spcAft>
              <a:defRPr/>
            </a:pPr>
            <a:r>
              <a:rPr lang="es-GT" dirty="0">
                <a:latin typeface="Arial Narrow" pitchFamily="34" charset="0"/>
              </a:rPr>
              <a:t>gobiernos y autoridades locales, consejos de desarrollo, ministerios, ONG nacionales y extranjeras  </a:t>
            </a:r>
          </a:p>
        </p:txBody>
      </p:sp>
      <p:sp>
        <p:nvSpPr>
          <p:cNvPr id="15" name="14 Rectángulo"/>
          <p:cNvSpPr/>
          <p:nvPr/>
        </p:nvSpPr>
        <p:spPr>
          <a:xfrm>
            <a:off x="5867400" y="4797425"/>
            <a:ext cx="2881313" cy="1439863"/>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GT" b="1" dirty="0">
                <a:solidFill>
                  <a:schemeClr val="lt1"/>
                </a:solidFill>
                <a:latin typeface="Arial Narrow" pitchFamily="34" charset="0"/>
              </a:rPr>
              <a:t>Montaje financiero:</a:t>
            </a:r>
          </a:p>
          <a:p>
            <a:pPr algn="ctr">
              <a:defRPr/>
            </a:pPr>
            <a:r>
              <a:rPr lang="es-GT" b="1" dirty="0">
                <a:solidFill>
                  <a:schemeClr val="lt1"/>
                </a:solidFill>
                <a:latin typeface="Arial Narrow" pitchFamily="34" charset="0"/>
              </a:rPr>
              <a:t>ahorro de la comunidad, bancos locales, cooperativas, ONG locales e internacionales, FOPAVI</a:t>
            </a:r>
          </a:p>
        </p:txBody>
      </p:sp>
      <p:sp>
        <p:nvSpPr>
          <p:cNvPr id="16" name="15 Rectángulo"/>
          <p:cNvSpPr/>
          <p:nvPr/>
        </p:nvSpPr>
        <p:spPr>
          <a:xfrm>
            <a:off x="395288" y="4797425"/>
            <a:ext cx="2879725" cy="1439863"/>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s-GT" b="1" dirty="0">
                <a:latin typeface="Arial Narrow" pitchFamily="34" charset="0"/>
              </a:rPr>
              <a:t>Entidades asesoras:</a:t>
            </a:r>
          </a:p>
          <a:p>
            <a:pPr algn="ctr" fontAlgn="auto">
              <a:spcBef>
                <a:spcPts val="0"/>
              </a:spcBef>
              <a:spcAft>
                <a:spcPts val="0"/>
              </a:spcAft>
              <a:defRPr/>
            </a:pPr>
            <a:r>
              <a:rPr lang="es-GT" dirty="0">
                <a:latin typeface="Arial Narrow" pitchFamily="34" charset="0"/>
              </a:rPr>
              <a:t>ONG, asociación, universidad, empresa privada</a:t>
            </a:r>
          </a:p>
          <a:p>
            <a:pPr algn="ctr" fontAlgn="auto">
              <a:spcBef>
                <a:spcPts val="0"/>
              </a:spcBef>
              <a:spcAft>
                <a:spcPts val="0"/>
              </a:spcAft>
              <a:defRPr/>
            </a:pPr>
            <a:endParaRPr lang="es-GT" dirty="0">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116632"/>
            <a:ext cx="5061248" cy="706090"/>
          </a:xfrm>
        </p:spPr>
        <p:txBody>
          <a:bodyPr>
            <a:noAutofit/>
          </a:bodyPr>
          <a:lstStyle/>
          <a:p>
            <a:pPr hangingPunct="0"/>
            <a:r>
              <a:rPr lang="es-GT" sz="3500" dirty="0">
                <a:solidFill>
                  <a:srgbClr val="92D050"/>
                </a:solidFill>
              </a:rPr>
              <a:t/>
            </a:r>
            <a:br>
              <a:rPr lang="es-GT" sz="3500" dirty="0">
                <a:solidFill>
                  <a:srgbClr val="92D050"/>
                </a:solidFill>
              </a:rPr>
            </a:br>
            <a:r>
              <a:rPr lang="es-GT" sz="3500" dirty="0" smtClean="0">
                <a:solidFill>
                  <a:srgbClr val="92D050"/>
                </a:solidFill>
              </a:rPr>
              <a:t/>
            </a:r>
            <a:br>
              <a:rPr lang="es-GT" sz="3500" dirty="0" smtClean="0">
                <a:solidFill>
                  <a:srgbClr val="92D050"/>
                </a:solidFill>
              </a:rPr>
            </a:br>
            <a:r>
              <a:rPr lang="es-GT" sz="3500" dirty="0">
                <a:solidFill>
                  <a:srgbClr val="92D050"/>
                </a:solidFill>
              </a:rPr>
              <a:t/>
            </a:r>
            <a:br>
              <a:rPr lang="es-GT" sz="3500" dirty="0">
                <a:solidFill>
                  <a:srgbClr val="92D050"/>
                </a:solidFill>
              </a:rPr>
            </a:br>
            <a:r>
              <a:rPr lang="es-GT" sz="3500" b="1" dirty="0" smtClean="0">
                <a:solidFill>
                  <a:srgbClr val="92D050"/>
                </a:solidFill>
              </a:rPr>
              <a:t>Introducción</a:t>
            </a:r>
            <a:r>
              <a:rPr lang="es-GT" sz="3500" dirty="0">
                <a:solidFill>
                  <a:srgbClr val="92D050"/>
                </a:solidFill>
              </a:rPr>
              <a:t/>
            </a:r>
            <a:br>
              <a:rPr lang="es-GT" sz="3500" dirty="0">
                <a:solidFill>
                  <a:srgbClr val="92D050"/>
                </a:solidFill>
              </a:rPr>
            </a:br>
            <a:r>
              <a:rPr lang="es-GT" sz="3500" dirty="0">
                <a:solidFill>
                  <a:srgbClr val="92D050"/>
                </a:solidFill>
              </a:rPr>
              <a:t> </a:t>
            </a:r>
            <a:br>
              <a:rPr lang="es-GT" sz="3500" dirty="0">
                <a:solidFill>
                  <a:srgbClr val="92D050"/>
                </a:solidFill>
              </a:rPr>
            </a:br>
            <a:r>
              <a:rPr lang="es-ES_tradnl" sz="3500" b="1" dirty="0">
                <a:solidFill>
                  <a:srgbClr val="92D050"/>
                </a:solidFill>
              </a:rPr>
              <a:t> </a:t>
            </a:r>
            <a:r>
              <a:rPr lang="es-GT" sz="3500" dirty="0">
                <a:solidFill>
                  <a:srgbClr val="92D050"/>
                </a:solidFill>
              </a:rPr>
              <a:t/>
            </a:r>
            <a:br>
              <a:rPr lang="es-GT" sz="3500" dirty="0">
                <a:solidFill>
                  <a:srgbClr val="92D050"/>
                </a:solidFill>
              </a:rPr>
            </a:br>
            <a:endParaRPr lang="es-GT" sz="3500" dirty="0">
              <a:solidFill>
                <a:srgbClr val="92D050"/>
              </a:solidFill>
            </a:endParaRPr>
          </a:p>
        </p:txBody>
      </p:sp>
      <p:sp>
        <p:nvSpPr>
          <p:cNvPr id="3" name="2 Marcador de contenido"/>
          <p:cNvSpPr>
            <a:spLocks noGrp="1"/>
          </p:cNvSpPr>
          <p:nvPr>
            <p:ph idx="1"/>
          </p:nvPr>
        </p:nvSpPr>
        <p:spPr>
          <a:xfrm>
            <a:off x="3563888" y="836712"/>
            <a:ext cx="5112568" cy="5733256"/>
          </a:xfrm>
        </p:spPr>
        <p:txBody>
          <a:bodyPr>
            <a:noAutofit/>
          </a:bodyPr>
          <a:lstStyle/>
          <a:p>
            <a:pPr algn="just"/>
            <a:r>
              <a:rPr lang="es-GT" sz="2000" dirty="0">
                <a:solidFill>
                  <a:schemeClr val="bg1"/>
                </a:solidFill>
              </a:rPr>
              <a:t>¿Por qué las respuestas aportadas a la crisis del hábitat en Guatemala </a:t>
            </a:r>
            <a:r>
              <a:rPr lang="es-GT" sz="2000" dirty="0" smtClean="0">
                <a:solidFill>
                  <a:schemeClr val="bg1"/>
                </a:solidFill>
              </a:rPr>
              <a:t> han quedado insuficientes?</a:t>
            </a:r>
          </a:p>
          <a:p>
            <a:pPr algn="just"/>
            <a:endParaRPr lang="es-GT" sz="1000" dirty="0" smtClean="0">
              <a:solidFill>
                <a:schemeClr val="bg1"/>
              </a:solidFill>
            </a:endParaRPr>
          </a:p>
          <a:p>
            <a:pPr algn="just"/>
            <a:r>
              <a:rPr lang="es-GT" sz="2000" dirty="0" smtClean="0">
                <a:solidFill>
                  <a:schemeClr val="bg1"/>
                </a:solidFill>
              </a:rPr>
              <a:t> </a:t>
            </a:r>
            <a:r>
              <a:rPr lang="es-GT" sz="2000" dirty="0">
                <a:solidFill>
                  <a:schemeClr val="bg1"/>
                </a:solidFill>
              </a:rPr>
              <a:t>Hoy día se aplica un modelo de desarrollo que no considera la vivienda como un derecho básico sino como una mercancía</a:t>
            </a:r>
            <a:r>
              <a:rPr lang="es-GT" sz="2000" dirty="0" smtClean="0">
                <a:solidFill>
                  <a:schemeClr val="bg1"/>
                </a:solidFill>
              </a:rPr>
              <a:t>.</a:t>
            </a:r>
          </a:p>
          <a:p>
            <a:pPr algn="just"/>
            <a:endParaRPr lang="es-GT" sz="1000" dirty="0" smtClean="0">
              <a:solidFill>
                <a:schemeClr val="bg1"/>
              </a:solidFill>
            </a:endParaRPr>
          </a:p>
          <a:p>
            <a:pPr algn="just"/>
            <a:r>
              <a:rPr lang="es-ES" sz="2000" dirty="0" smtClean="0">
                <a:solidFill>
                  <a:schemeClr val="bg1"/>
                </a:solidFill>
              </a:rPr>
              <a:t>Con </a:t>
            </a:r>
            <a:r>
              <a:rPr lang="es-ES" sz="2000" dirty="0">
                <a:solidFill>
                  <a:schemeClr val="bg1"/>
                </a:solidFill>
              </a:rPr>
              <a:t>la aprobación del Decreto 9-2012 por el Congreso de la Ley de Vivienda, se pretendía crear condiciones para reducir el déficit habitacional de 22.000 unidades por año. </a:t>
            </a:r>
            <a:r>
              <a:rPr lang="es-ES" sz="2000" dirty="0" smtClean="0">
                <a:solidFill>
                  <a:schemeClr val="bg1"/>
                </a:solidFill>
              </a:rPr>
              <a:t>(</a:t>
            </a:r>
            <a:r>
              <a:rPr lang="es-ES" sz="2000" dirty="0">
                <a:solidFill>
                  <a:schemeClr val="bg1"/>
                </a:solidFill>
              </a:rPr>
              <a:t>40% cuantitativas y 60% cualitativas</a:t>
            </a:r>
            <a:r>
              <a:rPr lang="es-ES" sz="2000" dirty="0" smtClean="0">
                <a:solidFill>
                  <a:schemeClr val="bg1"/>
                </a:solidFill>
              </a:rPr>
              <a:t>).</a:t>
            </a:r>
          </a:p>
          <a:p>
            <a:pPr algn="just"/>
            <a:endParaRPr lang="es-ES" sz="1000" dirty="0" smtClean="0">
              <a:solidFill>
                <a:schemeClr val="bg1"/>
              </a:solidFill>
            </a:endParaRPr>
          </a:p>
          <a:p>
            <a:pPr algn="just"/>
            <a:r>
              <a:rPr lang="es-ES" sz="2000" dirty="0" smtClean="0">
                <a:solidFill>
                  <a:schemeClr val="bg1"/>
                </a:solidFill>
              </a:rPr>
              <a:t> </a:t>
            </a:r>
            <a:r>
              <a:rPr lang="es-GT" sz="2000" dirty="0">
                <a:solidFill>
                  <a:schemeClr val="bg1"/>
                </a:solidFill>
              </a:rPr>
              <a:t>Si no se toma medidas innovadoras, esta situación empeorara y provocara la exclusión y autoexclusión (perdida de autoestima) individuales y colectivas de la mayoría de la población </a:t>
            </a:r>
            <a:r>
              <a:rPr lang="es-GT" sz="2000" dirty="0" smtClean="0">
                <a:solidFill>
                  <a:schemeClr val="bg1"/>
                </a:solidFill>
              </a:rPr>
              <a:t>guatemalteca.</a:t>
            </a:r>
            <a:endParaRPr lang="es-GT" sz="2000" dirty="0">
              <a:solidFill>
                <a:schemeClr val="bg1"/>
              </a:solidFill>
            </a:endParaRPr>
          </a:p>
        </p:txBody>
      </p:sp>
      <p:grpSp>
        <p:nvGrpSpPr>
          <p:cNvPr id="8" name="7 Grupo"/>
          <p:cNvGrpSpPr/>
          <p:nvPr/>
        </p:nvGrpSpPr>
        <p:grpSpPr>
          <a:xfrm>
            <a:off x="395536" y="1008112"/>
            <a:ext cx="2880320" cy="4869160"/>
            <a:chOff x="5436096" y="836712"/>
            <a:chExt cx="3131840" cy="5013176"/>
          </a:xfrm>
        </p:grpSpPr>
        <p:pic>
          <p:nvPicPr>
            <p:cNvPr id="9" name="Imagen 9"/>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5436096" y="836712"/>
              <a:ext cx="3059832" cy="2294874"/>
            </a:xfrm>
            <a:prstGeom prst="rect">
              <a:avLst/>
            </a:prstGeom>
            <a:ln w="38100">
              <a:solidFill>
                <a:srgbClr val="00B050"/>
              </a:solidFill>
            </a:ln>
          </p:spPr>
        </p:pic>
        <p:pic>
          <p:nvPicPr>
            <p:cNvPr id="10" name="Imagen 10"/>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436096" y="3501008"/>
              <a:ext cx="3131840" cy="2348880"/>
            </a:xfrm>
            <a:prstGeom prst="rect">
              <a:avLst/>
            </a:prstGeom>
            <a:ln w="38100">
              <a:solidFill>
                <a:srgbClr val="00B050"/>
              </a:solidFill>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GT" b="1" dirty="0" smtClean="0"/>
              <a:t/>
            </a:r>
            <a:br>
              <a:rPr lang="es-GT" b="1" dirty="0" smtClean="0"/>
            </a:br>
            <a:r>
              <a:rPr lang="es-GT" dirty="0" smtClean="0"/>
              <a:t/>
            </a:r>
            <a:br>
              <a:rPr lang="es-GT" dirty="0" smtClean="0"/>
            </a:br>
            <a:endParaRPr lang="es-GT" dirty="0"/>
          </a:p>
        </p:txBody>
      </p:sp>
      <p:sp>
        <p:nvSpPr>
          <p:cNvPr id="3" name="2 Marcador de contenido"/>
          <p:cNvSpPr>
            <a:spLocks noGrp="1"/>
          </p:cNvSpPr>
          <p:nvPr>
            <p:ph idx="1"/>
          </p:nvPr>
        </p:nvSpPr>
        <p:spPr>
          <a:xfrm>
            <a:off x="251520" y="620688"/>
            <a:ext cx="4752528" cy="5472608"/>
          </a:xfrm>
        </p:spPr>
        <p:txBody>
          <a:bodyPr>
            <a:normAutofit fontScale="62500" lnSpcReduction="20000"/>
          </a:bodyPr>
          <a:lstStyle/>
          <a:p>
            <a:pPr algn="just"/>
            <a:r>
              <a:rPr lang="es-GT" dirty="0" smtClean="0">
                <a:solidFill>
                  <a:schemeClr val="bg1"/>
                </a:solidFill>
              </a:rPr>
              <a:t>La </a:t>
            </a:r>
            <a:r>
              <a:rPr lang="es-GT" dirty="0">
                <a:solidFill>
                  <a:schemeClr val="bg1"/>
                </a:solidFill>
              </a:rPr>
              <a:t>Producción Social de Vivienda y Hábitat (PSVH) </a:t>
            </a:r>
            <a:r>
              <a:rPr lang="es-GT" dirty="0" smtClean="0">
                <a:solidFill>
                  <a:schemeClr val="bg1"/>
                </a:solidFill>
              </a:rPr>
              <a:t>responde al </a:t>
            </a:r>
            <a:r>
              <a:rPr lang="es-GT" dirty="0">
                <a:solidFill>
                  <a:schemeClr val="bg1"/>
                </a:solidFill>
              </a:rPr>
              <a:t>derecho universal a la vivienda. </a:t>
            </a:r>
            <a:r>
              <a:rPr lang="es-GT" dirty="0" smtClean="0">
                <a:solidFill>
                  <a:schemeClr val="bg1"/>
                </a:solidFill>
              </a:rPr>
              <a:t>Ya sea en </a:t>
            </a:r>
            <a:r>
              <a:rPr lang="es-GT" dirty="0">
                <a:solidFill>
                  <a:schemeClr val="bg1"/>
                </a:solidFill>
              </a:rPr>
              <a:t>términos de construcción o de mejoramiento, la PSVH involucra la autoproducción y la autoconstrucción, pero no se limita a ellas, ya que tiene más que ver en su definición y</a:t>
            </a:r>
            <a:r>
              <a:rPr lang="es-GT" dirty="0" smtClean="0">
                <a:solidFill>
                  <a:schemeClr val="bg1"/>
                </a:solidFill>
              </a:rPr>
              <a:t> </a:t>
            </a:r>
            <a:r>
              <a:rPr lang="es-GT" dirty="0">
                <a:solidFill>
                  <a:schemeClr val="bg1"/>
                </a:solidFill>
              </a:rPr>
              <a:t>carácter no lucrativo, sus objetivos sociales, el espacio que abre a la participación ciudadana de sus propios promotores y beneficiarios, y el involucramiento de otros actores de la sociedad civil que operan bajo principios, objetivos y estrategias diferentes a los de los promotores </a:t>
            </a:r>
            <a:r>
              <a:rPr lang="es-GT" dirty="0" smtClean="0">
                <a:solidFill>
                  <a:schemeClr val="bg1"/>
                </a:solidFill>
              </a:rPr>
              <a:t>privados.</a:t>
            </a:r>
          </a:p>
          <a:p>
            <a:pPr algn="just"/>
            <a:endParaRPr lang="es-GT" dirty="0">
              <a:solidFill>
                <a:schemeClr val="bg1"/>
              </a:solidFill>
            </a:endParaRPr>
          </a:p>
          <a:p>
            <a:pPr algn="just"/>
            <a:r>
              <a:rPr lang="es-GT" dirty="0" smtClean="0">
                <a:solidFill>
                  <a:schemeClr val="bg1"/>
                </a:solidFill>
              </a:rPr>
              <a:t>Pero </a:t>
            </a:r>
            <a:r>
              <a:rPr lang="es-GT" dirty="0">
                <a:solidFill>
                  <a:schemeClr val="bg1"/>
                </a:solidFill>
              </a:rPr>
              <a:t>tampoco excluye la participación de la iniciativa privada en el marco de programas de PSVH.</a:t>
            </a:r>
          </a:p>
          <a:p>
            <a:pPr hangingPunct="0">
              <a:buNone/>
            </a:pPr>
            <a:endParaRPr lang="es-GT" dirty="0">
              <a:solidFill>
                <a:schemeClr val="bg1"/>
              </a:solidFill>
            </a:endParaRPr>
          </a:p>
          <a:p>
            <a:endParaRPr lang="es-GT" dirty="0">
              <a:solidFill>
                <a:schemeClr val="bg1"/>
              </a:solidFill>
            </a:endParaRPr>
          </a:p>
        </p:txBody>
      </p:sp>
      <p:grpSp>
        <p:nvGrpSpPr>
          <p:cNvPr id="7" name="6 Grupo"/>
          <p:cNvGrpSpPr/>
          <p:nvPr/>
        </p:nvGrpSpPr>
        <p:grpSpPr>
          <a:xfrm>
            <a:off x="5796136" y="332656"/>
            <a:ext cx="2592680" cy="6265476"/>
            <a:chOff x="467152" y="260648"/>
            <a:chExt cx="2592680" cy="6265476"/>
          </a:xfrm>
        </p:grpSpPr>
        <p:pic>
          <p:nvPicPr>
            <p:cNvPr id="8" name="Picture 11" descr="IMG_0326"/>
            <p:cNvPicPr>
              <a:picLocks noChangeAspect="1" noChangeArrowheads="1"/>
            </p:cNvPicPr>
            <p:nvPr/>
          </p:nvPicPr>
          <p:blipFill>
            <a:blip r:embed="rId2" cstate="screen"/>
            <a:srcRect/>
            <a:stretch>
              <a:fillRect/>
            </a:stretch>
          </p:blipFill>
          <p:spPr bwMode="auto">
            <a:xfrm>
              <a:off x="467544" y="4581128"/>
              <a:ext cx="2592288" cy="1944996"/>
            </a:xfrm>
            <a:prstGeom prst="rect">
              <a:avLst/>
            </a:prstGeom>
            <a:noFill/>
            <a:ln w="38100">
              <a:solidFill>
                <a:srgbClr val="92D050"/>
              </a:solidFill>
              <a:miter lim="800000"/>
              <a:headEnd/>
              <a:tailEnd/>
            </a:ln>
          </p:spPr>
        </p:pic>
        <p:pic>
          <p:nvPicPr>
            <p:cNvPr id="9" name="Picture 6" descr="SDC15265"/>
            <p:cNvPicPr>
              <a:picLocks noChangeAspect="1" noChangeArrowheads="1"/>
            </p:cNvPicPr>
            <p:nvPr/>
          </p:nvPicPr>
          <p:blipFill>
            <a:blip r:embed="rId3" cstate="screen"/>
            <a:srcRect/>
            <a:stretch>
              <a:fillRect/>
            </a:stretch>
          </p:blipFill>
          <p:spPr bwMode="auto">
            <a:xfrm>
              <a:off x="467152" y="2420887"/>
              <a:ext cx="2592680" cy="1944217"/>
            </a:xfrm>
            <a:prstGeom prst="rect">
              <a:avLst/>
            </a:prstGeom>
            <a:noFill/>
            <a:ln w="38100">
              <a:solidFill>
                <a:srgbClr val="92D050"/>
              </a:solidFill>
              <a:miter lim="800000"/>
              <a:headEnd/>
              <a:tailEnd/>
            </a:ln>
            <a:effectLst/>
          </p:spPr>
        </p:pic>
        <p:pic>
          <p:nvPicPr>
            <p:cNvPr id="10" name="Picture 12"/>
            <p:cNvPicPr>
              <a:picLocks noChangeAspect="1" noChangeArrowheads="1"/>
            </p:cNvPicPr>
            <p:nvPr/>
          </p:nvPicPr>
          <p:blipFill>
            <a:blip r:embed="rId4" cstate="screen"/>
            <a:srcRect/>
            <a:stretch>
              <a:fillRect/>
            </a:stretch>
          </p:blipFill>
          <p:spPr bwMode="auto">
            <a:xfrm>
              <a:off x="467248" y="260648"/>
              <a:ext cx="2592584" cy="1944216"/>
            </a:xfrm>
            <a:prstGeom prst="rect">
              <a:avLst/>
            </a:prstGeom>
            <a:noFill/>
            <a:ln w="38100">
              <a:solidFill>
                <a:srgbClr val="92D050"/>
              </a:solidFill>
              <a:miter lim="800000"/>
              <a:headEnd/>
              <a:tailEnd/>
            </a:ln>
            <a:effec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264"/>
            <a:ext cx="8229600" cy="1143000"/>
          </a:xfrm>
        </p:spPr>
        <p:txBody>
          <a:bodyPr>
            <a:normAutofit/>
          </a:bodyPr>
          <a:lstStyle/>
          <a:p>
            <a:r>
              <a:rPr lang="es-GT" sz="3500" b="1" dirty="0">
                <a:solidFill>
                  <a:srgbClr val="92D050"/>
                </a:solidFill>
              </a:rPr>
              <a:t>Las limitaciones de la </a:t>
            </a:r>
            <a:r>
              <a:rPr lang="es-GT" sz="3500" b="1" dirty="0" smtClean="0">
                <a:solidFill>
                  <a:srgbClr val="92D050"/>
                </a:solidFill>
              </a:rPr>
              <a:t>autoconstrucción</a:t>
            </a:r>
            <a:endParaRPr lang="es-GT" sz="3500" dirty="0">
              <a:solidFill>
                <a:srgbClr val="92D050"/>
              </a:solidFill>
            </a:endParaRPr>
          </a:p>
        </p:txBody>
      </p:sp>
      <p:sp>
        <p:nvSpPr>
          <p:cNvPr id="3" name="2 Marcador de contenido"/>
          <p:cNvSpPr>
            <a:spLocks noGrp="1"/>
          </p:cNvSpPr>
          <p:nvPr>
            <p:ph idx="1"/>
          </p:nvPr>
        </p:nvSpPr>
        <p:spPr>
          <a:xfrm>
            <a:off x="457200" y="864096"/>
            <a:ext cx="8219256" cy="5949280"/>
          </a:xfrm>
        </p:spPr>
        <p:txBody>
          <a:bodyPr>
            <a:noAutofit/>
          </a:bodyPr>
          <a:lstStyle/>
          <a:p>
            <a:pPr algn="just"/>
            <a:r>
              <a:rPr lang="es-GT" sz="2000" dirty="0">
                <a:solidFill>
                  <a:schemeClr val="bg1"/>
                </a:solidFill>
              </a:rPr>
              <a:t>La mayor parte de la construcción de viviendas en Guatemala se hace según las modalidades de la </a:t>
            </a:r>
            <a:r>
              <a:rPr lang="es-GT" sz="2000" dirty="0" smtClean="0">
                <a:solidFill>
                  <a:schemeClr val="bg1"/>
                </a:solidFill>
              </a:rPr>
              <a:t>autoconstrucción </a:t>
            </a:r>
            <a:r>
              <a:rPr lang="es-GT" sz="2000" dirty="0">
                <a:solidFill>
                  <a:schemeClr val="bg1"/>
                </a:solidFill>
              </a:rPr>
              <a:t>individual o colectiva, con materiales diversos (adobe, bajareque, block, palitos, palma, laminas y </a:t>
            </a:r>
            <a:r>
              <a:rPr lang="es-GT" sz="2000" dirty="0" err="1" smtClean="0">
                <a:solidFill>
                  <a:schemeClr val="bg1"/>
                </a:solidFill>
              </a:rPr>
              <a:t>nylones</a:t>
            </a:r>
            <a:r>
              <a:rPr lang="es-GT" sz="2000" dirty="0">
                <a:solidFill>
                  <a:schemeClr val="bg1"/>
                </a:solidFill>
              </a:rPr>
              <a:t>) y varias fuentes de financiamiento (ahorros, remesas, prestamos, créditos). Sin embargo, esos procesos de autoconstrucción individual o colectiva tienen limitaciones: la falta de seguridad jurídica del suelo y la ubicación de la vivienda en zonas de riesgo, el acceso imposible o difícil al agua, la mala calidad del conjunto habitacional, un abordaje individual o familiar sin visión urbanística, la falta </a:t>
            </a:r>
            <a:r>
              <a:rPr lang="es-GT" sz="2000" dirty="0" smtClean="0">
                <a:solidFill>
                  <a:schemeClr val="bg1"/>
                </a:solidFill>
              </a:rPr>
              <a:t>de </a:t>
            </a:r>
            <a:r>
              <a:rPr lang="es-GT" sz="2000" dirty="0">
                <a:solidFill>
                  <a:schemeClr val="bg1"/>
                </a:solidFill>
              </a:rPr>
              <a:t>organización colectiva, la no o poca participación del Estado.</a:t>
            </a:r>
          </a:p>
          <a:p>
            <a:pPr algn="just">
              <a:buNone/>
            </a:pPr>
            <a:r>
              <a:rPr lang="es-GT" sz="2000" dirty="0">
                <a:solidFill>
                  <a:schemeClr val="bg1"/>
                </a:solidFill>
              </a:rPr>
              <a:t> </a:t>
            </a:r>
          </a:p>
          <a:p>
            <a:pPr algn="just"/>
            <a:r>
              <a:rPr lang="es-GT" sz="2000" dirty="0">
                <a:solidFill>
                  <a:schemeClr val="bg1"/>
                </a:solidFill>
              </a:rPr>
              <a:t>La autoconstrucción representa no obstante un enorme potencial de desarrollo de la ciudadanía e impulso de la economía popular. Una política de Estado proponiendo perspectivas programáticas y productivas adecuadas puede potenciar sus impactos socio-económicos. Por lo cual se propone un Programa Nacional de PSVH, para apoyar las iniciativas sociales interesadas en implementar programas intersectoriales de producción y gestión social de desarrollo habitacional.</a:t>
            </a:r>
          </a:p>
          <a:p>
            <a:endParaRPr lang="es-GT" sz="20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71400"/>
            <a:ext cx="9144000" cy="1143000"/>
          </a:xfrm>
        </p:spPr>
        <p:txBody>
          <a:bodyPr>
            <a:noAutofit/>
          </a:bodyPr>
          <a:lstStyle/>
          <a:p>
            <a:pPr hangingPunct="0"/>
            <a:r>
              <a:rPr lang="es-GT" sz="2800" b="1" dirty="0" smtClean="0">
                <a:solidFill>
                  <a:srgbClr val="92D050"/>
                </a:solidFill>
              </a:rPr>
              <a:t/>
            </a:r>
            <a:br>
              <a:rPr lang="es-GT" sz="2800" b="1" dirty="0" smtClean="0">
                <a:solidFill>
                  <a:srgbClr val="92D050"/>
                </a:solidFill>
              </a:rPr>
            </a:br>
            <a:r>
              <a:rPr lang="es-GT" sz="2800" b="1" dirty="0">
                <a:solidFill>
                  <a:srgbClr val="92D050"/>
                </a:solidFill>
              </a:rPr>
              <a:t/>
            </a:r>
            <a:br>
              <a:rPr lang="es-GT" sz="2800" b="1" dirty="0">
                <a:solidFill>
                  <a:srgbClr val="92D050"/>
                </a:solidFill>
              </a:rPr>
            </a:br>
            <a:r>
              <a:rPr lang="es-GT" sz="2800" b="1" dirty="0" smtClean="0">
                <a:solidFill>
                  <a:srgbClr val="92D050"/>
                </a:solidFill>
              </a:rPr>
              <a:t>Perspectivas </a:t>
            </a:r>
            <a:r>
              <a:rPr lang="es-GT" sz="2800" b="1" dirty="0">
                <a:solidFill>
                  <a:srgbClr val="92D050"/>
                </a:solidFill>
              </a:rPr>
              <a:t>de la Producción Social de Vivienda y Hábitat </a:t>
            </a:r>
            <a:r>
              <a:rPr lang="es-GT" sz="2800" dirty="0">
                <a:solidFill>
                  <a:srgbClr val="92D050"/>
                </a:solidFill>
              </a:rPr>
              <a:t/>
            </a:r>
            <a:br>
              <a:rPr lang="es-GT" sz="2800" dirty="0">
                <a:solidFill>
                  <a:srgbClr val="92D050"/>
                </a:solidFill>
              </a:rPr>
            </a:br>
            <a:r>
              <a:rPr lang="es-GT" sz="2800" b="1" dirty="0">
                <a:solidFill>
                  <a:srgbClr val="92D050"/>
                </a:solidFill>
              </a:rPr>
              <a:t> </a:t>
            </a:r>
            <a:r>
              <a:rPr lang="es-GT" sz="2800" dirty="0">
                <a:solidFill>
                  <a:srgbClr val="92D050"/>
                </a:solidFill>
              </a:rPr>
              <a:t/>
            </a:r>
            <a:br>
              <a:rPr lang="es-GT" sz="2800" dirty="0">
                <a:solidFill>
                  <a:srgbClr val="92D050"/>
                </a:solidFill>
              </a:rPr>
            </a:br>
            <a:endParaRPr lang="es-GT" sz="2800" dirty="0">
              <a:solidFill>
                <a:srgbClr val="92D050"/>
              </a:solidFill>
            </a:endParaRPr>
          </a:p>
        </p:txBody>
      </p:sp>
      <p:sp>
        <p:nvSpPr>
          <p:cNvPr id="3" name="2 Marcador de contenido"/>
          <p:cNvSpPr>
            <a:spLocks noGrp="1"/>
          </p:cNvSpPr>
          <p:nvPr>
            <p:ph idx="1"/>
          </p:nvPr>
        </p:nvSpPr>
        <p:spPr>
          <a:xfrm>
            <a:off x="251520" y="864096"/>
            <a:ext cx="5544616" cy="5877272"/>
          </a:xfrm>
        </p:spPr>
        <p:txBody>
          <a:bodyPr>
            <a:noAutofit/>
          </a:bodyPr>
          <a:lstStyle/>
          <a:p>
            <a:pPr algn="just"/>
            <a:r>
              <a:rPr lang="es-GT" sz="1600" dirty="0" smtClean="0">
                <a:solidFill>
                  <a:schemeClr val="bg1"/>
                </a:solidFill>
              </a:rPr>
              <a:t>Cuando la vivienda es un derecho social legalmente regulado, significa por un lado que el Estado tiene la obligación de generar las condiciones que permitan a todos disponer de un hábitat adecuado y, por otro lado, implica que los ciudadanos son corresponsables en hacer efectivo este derecho. El dinero no es la única forma de acceder a la vivienda sino también otros recursos como las propias habilidades, el apoyo mutuo, la solidaridad, materiales locales reciclados, ahorro popular o ahorro en materiales, uso de capacidad de trabajo entre otros.</a:t>
            </a:r>
          </a:p>
          <a:p>
            <a:pPr algn="just">
              <a:buNone/>
            </a:pPr>
            <a:r>
              <a:rPr lang="es-GT" sz="1600" dirty="0" smtClean="0">
                <a:solidFill>
                  <a:schemeClr val="bg1"/>
                </a:solidFill>
              </a:rPr>
              <a:t> </a:t>
            </a:r>
          </a:p>
          <a:p>
            <a:pPr algn="just"/>
            <a:r>
              <a:rPr lang="es-GT" sz="1600" dirty="0" smtClean="0">
                <a:solidFill>
                  <a:schemeClr val="bg1"/>
                </a:solidFill>
              </a:rPr>
              <a:t>La autoproducción social organizada ofrece mayores posibilidades de participación del usuario en el control de las diversas fases del proceso habitacional, permite que organizaciones civiles participen como asesoras, productoras y promotoras en el proceso habitacional, involucra al Estado por sus capacidades institucionales y financieras, aporta ventajas económicas por implicar bajos costos indirectos, genera asentamientos planificados, cuida la introducción paulatina de servicios, equipamientos y espacios públicos. Genera condiciones para el desarrollo de la economía popular, el mejoramiento ambiental y la creación cultural.</a:t>
            </a:r>
          </a:p>
          <a:p>
            <a:pPr algn="just" hangingPunct="0">
              <a:buNone/>
            </a:pPr>
            <a:r>
              <a:rPr lang="es-GT" sz="1600" b="1" dirty="0" smtClean="0">
                <a:solidFill>
                  <a:schemeClr val="bg1"/>
                </a:solidFill>
              </a:rPr>
              <a:t> </a:t>
            </a:r>
            <a:endParaRPr lang="es-GT" sz="1600" dirty="0" smtClean="0">
              <a:solidFill>
                <a:schemeClr val="bg1"/>
              </a:solidFill>
            </a:endParaRPr>
          </a:p>
          <a:p>
            <a:endParaRPr lang="es-GT" sz="1600" dirty="0">
              <a:solidFill>
                <a:schemeClr val="bg1"/>
              </a:solidFill>
            </a:endParaRPr>
          </a:p>
        </p:txBody>
      </p:sp>
      <p:grpSp>
        <p:nvGrpSpPr>
          <p:cNvPr id="6" name="5 Grupo"/>
          <p:cNvGrpSpPr/>
          <p:nvPr/>
        </p:nvGrpSpPr>
        <p:grpSpPr>
          <a:xfrm>
            <a:off x="6084168" y="1412776"/>
            <a:ext cx="2592288" cy="4176464"/>
            <a:chOff x="179512" y="1556792"/>
            <a:chExt cx="2903788" cy="4548505"/>
          </a:xfrm>
        </p:grpSpPr>
        <p:pic>
          <p:nvPicPr>
            <p:cNvPr id="4" name="7 Imagen" descr="informaciones FOPAVI (4).jpg"/>
            <p:cNvPicPr>
              <a:picLocks noChangeAspect="1"/>
            </p:cNvPicPr>
            <p:nvPr/>
          </p:nvPicPr>
          <p:blipFill>
            <a:blip r:embed="rId2" cstate="screen"/>
            <a:stretch>
              <a:fillRect/>
            </a:stretch>
          </p:blipFill>
          <p:spPr>
            <a:xfrm>
              <a:off x="179512" y="1556792"/>
              <a:ext cx="2903788" cy="2220544"/>
            </a:xfrm>
            <a:prstGeom prst="rect">
              <a:avLst/>
            </a:prstGeom>
            <a:ln w="38100">
              <a:solidFill>
                <a:srgbClr val="00B050"/>
              </a:solidFill>
            </a:ln>
          </p:spPr>
        </p:pic>
        <p:pic>
          <p:nvPicPr>
            <p:cNvPr id="5" name="Picture 2" descr="C:\Users\Director 2\Desktop\fotos ultimas\casa\DSC03432.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79513" y="4005064"/>
              <a:ext cx="2880320" cy="2100233"/>
            </a:xfrm>
            <a:prstGeom prst="rect">
              <a:avLst/>
            </a:prstGeom>
            <a:ln w="57150">
              <a:solidFill>
                <a:srgbClr val="00B050"/>
              </a:solidFill>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3408"/>
            <a:ext cx="8229600" cy="1143000"/>
          </a:xfrm>
        </p:spPr>
        <p:txBody>
          <a:bodyPr>
            <a:noAutofit/>
          </a:bodyPr>
          <a:lstStyle/>
          <a:p>
            <a:r>
              <a:rPr lang="es-GT" sz="3000" b="1" dirty="0" smtClean="0">
                <a:solidFill>
                  <a:srgbClr val="92D050"/>
                </a:solidFill>
              </a:rPr>
              <a:t/>
            </a:r>
            <a:br>
              <a:rPr lang="es-GT" sz="3000" b="1" dirty="0" smtClean="0">
                <a:solidFill>
                  <a:srgbClr val="92D050"/>
                </a:solidFill>
              </a:rPr>
            </a:br>
            <a:r>
              <a:rPr lang="es-GT" sz="3000" b="1" dirty="0" smtClean="0">
                <a:solidFill>
                  <a:srgbClr val="92D050"/>
                </a:solidFill>
              </a:rPr>
              <a:t>Propuesta para un programa de PSVH</a:t>
            </a:r>
            <a:r>
              <a:rPr lang="es-GT" sz="3000" dirty="0" smtClean="0">
                <a:solidFill>
                  <a:srgbClr val="92D050"/>
                </a:solidFill>
              </a:rPr>
              <a:t/>
            </a:r>
            <a:br>
              <a:rPr lang="es-GT" sz="3000" dirty="0" smtClean="0">
                <a:solidFill>
                  <a:srgbClr val="92D050"/>
                </a:solidFill>
              </a:rPr>
            </a:br>
            <a:endParaRPr lang="es-GT" sz="3000" dirty="0">
              <a:solidFill>
                <a:srgbClr val="92D050"/>
              </a:solidFill>
            </a:endParaRPr>
          </a:p>
        </p:txBody>
      </p:sp>
      <p:sp>
        <p:nvSpPr>
          <p:cNvPr id="3" name="2 Marcador de contenido"/>
          <p:cNvSpPr>
            <a:spLocks noGrp="1"/>
          </p:cNvSpPr>
          <p:nvPr>
            <p:ph idx="1"/>
          </p:nvPr>
        </p:nvSpPr>
        <p:spPr>
          <a:xfrm>
            <a:off x="457200" y="847253"/>
            <a:ext cx="8229600" cy="5678091"/>
          </a:xfrm>
        </p:spPr>
        <p:txBody>
          <a:bodyPr>
            <a:noAutofit/>
          </a:bodyPr>
          <a:lstStyle/>
          <a:p>
            <a:pPr>
              <a:buNone/>
            </a:pPr>
            <a:r>
              <a:rPr lang="es-GT" sz="1600" dirty="0" smtClean="0">
                <a:solidFill>
                  <a:schemeClr val="bg1"/>
                </a:solidFill>
              </a:rPr>
              <a:t>   </a:t>
            </a:r>
            <a:r>
              <a:rPr lang="es-GT" sz="2000" dirty="0" smtClean="0">
                <a:solidFill>
                  <a:schemeClr val="bg1"/>
                </a:solidFill>
              </a:rPr>
              <a:t>   </a:t>
            </a:r>
            <a:r>
              <a:rPr lang="es-GT" sz="2700" b="1" dirty="0" smtClean="0">
                <a:solidFill>
                  <a:srgbClr val="92D050"/>
                </a:solidFill>
              </a:rPr>
              <a:t>A) Bases legales</a:t>
            </a:r>
            <a:endParaRPr lang="es-GT" sz="2700" dirty="0" smtClean="0">
              <a:solidFill>
                <a:srgbClr val="92D050"/>
              </a:solidFill>
            </a:endParaRPr>
          </a:p>
          <a:p>
            <a:pPr>
              <a:buNone/>
            </a:pPr>
            <a:r>
              <a:rPr lang="es-GT" sz="1600" dirty="0" smtClean="0">
                <a:solidFill>
                  <a:schemeClr val="bg1"/>
                </a:solidFill>
              </a:rPr>
              <a:t> </a:t>
            </a:r>
          </a:p>
          <a:p>
            <a:pPr algn="just"/>
            <a:r>
              <a:rPr lang="es-GT" sz="1600" dirty="0" smtClean="0">
                <a:solidFill>
                  <a:schemeClr val="bg1"/>
                </a:solidFill>
              </a:rPr>
              <a:t>Después de evaluar la adecuación de los marcos legales nacionales con las nomenclaturas jurídicas internacionales que definen el derecho a la vivienda, el reconocimiento y el apoyo específicos a formas sociales de producción de hábitat, el reconocimiento y la garantía de las diversas formas de tenencia del suelo que responden a la lógica de la PSVH, el reconocimiento y el estimulo de las diversas formas organizativas que se dan las empresas y organizaciones sociales y no gubernamentales que trabajan en la gestión, promoción, construcción, distribución, mantenimiento y mejoramiento del hábitat, la revisión de los códigos y reglamentos urbanos para asegurar que incluyan las necesidades y formas de gestión de la PSVH, se considera que los marcos legales nacionales existentes son suficientes para diseñar e implementar un Programa Nacional de PSVH.</a:t>
            </a:r>
          </a:p>
          <a:p>
            <a:pPr algn="just">
              <a:buNone/>
            </a:pPr>
            <a:r>
              <a:rPr lang="es-GT" sz="1600" dirty="0" smtClean="0">
                <a:solidFill>
                  <a:schemeClr val="bg1"/>
                </a:solidFill>
              </a:rPr>
              <a:t> </a:t>
            </a:r>
          </a:p>
          <a:p>
            <a:pPr algn="just">
              <a:buNone/>
            </a:pPr>
            <a:endParaRPr lang="es-GT" sz="1600" dirty="0" smtClean="0">
              <a:solidFill>
                <a:schemeClr val="bg1"/>
              </a:solidFill>
            </a:endParaRPr>
          </a:p>
          <a:p>
            <a:pPr algn="just"/>
            <a:r>
              <a:rPr lang="es-GT" sz="1600" dirty="0" smtClean="0">
                <a:solidFill>
                  <a:schemeClr val="bg1"/>
                </a:solidFill>
              </a:rPr>
              <a:t>Sin embargo, se puede mejorar con propuestas en cuanto a la integración de los diferentes regímenes de propiedad del suelo aplicables en el marco de la PSVH, mecanismos de financiamiento que permiten democratizar el acceso al suelo para iniciativas de PSVH, el reconocimiento y el tratamiento especifico de programas de PSVH en el marco del ordenamiento territorial municipal y de la participación de la población, el acompañamiento de asesores técnicos así como la implicación del Estado para que apoyen a esos programas.</a:t>
            </a:r>
          </a:p>
          <a:p>
            <a:endParaRPr lang="es-GT" sz="1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pPr algn="just"/>
            <a:r>
              <a:rPr lang="es-GT" sz="2600" b="1" dirty="0" smtClean="0">
                <a:solidFill>
                  <a:srgbClr val="92D050"/>
                </a:solidFill>
              </a:rPr>
              <a:t>B).-  Criterios con equidad de género y sostenibilidad medio ambiental</a:t>
            </a:r>
            <a:endParaRPr lang="es-ES" sz="2600" b="1" dirty="0">
              <a:solidFill>
                <a:srgbClr val="92D050"/>
              </a:solidFill>
            </a:endParaRPr>
          </a:p>
        </p:txBody>
      </p:sp>
      <p:sp>
        <p:nvSpPr>
          <p:cNvPr id="3" name="2 Marcador de contenido"/>
          <p:cNvSpPr>
            <a:spLocks noGrp="1"/>
          </p:cNvSpPr>
          <p:nvPr>
            <p:ph idx="1"/>
          </p:nvPr>
        </p:nvSpPr>
        <p:spPr>
          <a:xfrm>
            <a:off x="457200" y="1412776"/>
            <a:ext cx="8229600" cy="5069160"/>
          </a:xfrm>
        </p:spPr>
        <p:txBody>
          <a:bodyPr>
            <a:noAutofit/>
          </a:bodyPr>
          <a:lstStyle/>
          <a:p>
            <a:pPr>
              <a:buNone/>
            </a:pPr>
            <a:endParaRPr lang="es-GT" sz="1800" b="1" dirty="0" smtClean="0">
              <a:solidFill>
                <a:schemeClr val="bg1"/>
              </a:solidFill>
            </a:endParaRPr>
          </a:p>
          <a:p>
            <a:pPr algn="just"/>
            <a:r>
              <a:rPr lang="es-GT" sz="1800" dirty="0" smtClean="0">
                <a:solidFill>
                  <a:schemeClr val="bg1"/>
                </a:solidFill>
              </a:rPr>
              <a:t>Es determinante la primera fase destinada a la integración, formación básica y organización del grupo participante para hacer una lectura crítica de la realidad y hacerlos conscientes de su capacidad de transformar esa realidad. Durante las fases de planeación, producción y distribución es necesario abrir espacios y dar tiempos suficientes a la capacitación y fortalecimiento del grupo. La fase de uso es estratégica por el valor que da a la convivencia y actividades económicas, sociales, culturales y recreativas que la fortalecen y mantienen viva. </a:t>
            </a:r>
          </a:p>
          <a:p>
            <a:pPr algn="just">
              <a:buNone/>
            </a:pPr>
            <a:endParaRPr lang="es-GT" sz="1800" dirty="0" smtClean="0">
              <a:solidFill>
                <a:schemeClr val="bg1"/>
              </a:solidFill>
            </a:endParaRPr>
          </a:p>
          <a:p>
            <a:pPr algn="just"/>
            <a:r>
              <a:rPr lang="es-GT" sz="1800" dirty="0" smtClean="0">
                <a:solidFill>
                  <a:schemeClr val="bg1"/>
                </a:solidFill>
              </a:rPr>
              <a:t>Existen criterios fundamentales cuya aplicación durante las fases del proceso habitacional determinara en larga medida lo que pasará después de la entrega de las llaves en cuanto a la cohesión social activa y responsable del grupo en su hábitat nuevo y/o mejorado así como su cuidado compartido del patrimonio colectivo. Uno es la equidad de género y el otro es la sostenibilidad del medio ambiente, cuya integración en las diferentes fases del proceso habitacional de la PSVH está prevista por la propuesta a través una serie de indicadores correspondientes.</a:t>
            </a:r>
          </a:p>
          <a:p>
            <a:pPr algn="just">
              <a:buNone/>
            </a:pPr>
            <a:r>
              <a:rPr lang="es-GT" sz="1800" dirty="0" smtClean="0">
                <a:solidFill>
                  <a:schemeClr val="bg1"/>
                </a:solidFill>
              </a:rPr>
              <a:t> </a:t>
            </a:r>
          </a:p>
          <a:p>
            <a:endParaRPr lang="es-GT" sz="18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a:bodyPr>
          <a:lstStyle/>
          <a:p>
            <a:pPr lvl="0" algn="l"/>
            <a:r>
              <a:rPr lang="es-GT" sz="2700" b="1" dirty="0" smtClean="0">
                <a:solidFill>
                  <a:srgbClr val="92D050"/>
                </a:solidFill>
              </a:rPr>
              <a:t>C).- Mecanismos financieros</a:t>
            </a:r>
            <a:endParaRPr lang="es-GT" sz="2700" dirty="0">
              <a:solidFill>
                <a:srgbClr val="92D050"/>
              </a:solidFill>
            </a:endParaRPr>
          </a:p>
        </p:txBody>
      </p:sp>
      <p:sp>
        <p:nvSpPr>
          <p:cNvPr id="3" name="2 Marcador de contenido"/>
          <p:cNvSpPr>
            <a:spLocks noGrp="1"/>
          </p:cNvSpPr>
          <p:nvPr>
            <p:ph idx="1"/>
          </p:nvPr>
        </p:nvSpPr>
        <p:spPr>
          <a:xfrm>
            <a:off x="457200" y="980728"/>
            <a:ext cx="8229600" cy="5544616"/>
          </a:xfrm>
        </p:spPr>
        <p:txBody>
          <a:bodyPr>
            <a:noAutofit/>
          </a:bodyPr>
          <a:lstStyle/>
          <a:p>
            <a:pPr>
              <a:buNone/>
            </a:pPr>
            <a:r>
              <a:rPr lang="es-GT" sz="1800" b="1" dirty="0" smtClean="0">
                <a:solidFill>
                  <a:schemeClr val="bg1"/>
                </a:solidFill>
              </a:rPr>
              <a:t> </a:t>
            </a:r>
            <a:endParaRPr lang="es-GT" sz="1800" dirty="0" smtClean="0">
              <a:solidFill>
                <a:schemeClr val="bg1"/>
              </a:solidFill>
            </a:endParaRPr>
          </a:p>
          <a:p>
            <a:pPr algn="just"/>
            <a:r>
              <a:rPr lang="es-GT" sz="1800" dirty="0" smtClean="0">
                <a:solidFill>
                  <a:schemeClr val="bg1"/>
                </a:solidFill>
              </a:rPr>
              <a:t>Dejando de lado la producción privada mercantil, el financiamiento actual de la producción del hábitat depende por una parte de los ahorros propios y fondos de remesas de los </a:t>
            </a:r>
            <a:r>
              <a:rPr lang="es-GT" sz="1800" dirty="0" err="1" smtClean="0">
                <a:solidFill>
                  <a:schemeClr val="bg1"/>
                </a:solidFill>
              </a:rPr>
              <a:t>autoconstructores</a:t>
            </a:r>
            <a:r>
              <a:rPr lang="es-GT" sz="1800" dirty="0" smtClean="0">
                <a:solidFill>
                  <a:schemeClr val="bg1"/>
                </a:solidFill>
              </a:rPr>
              <a:t> y, por otra parte, de créditos en el marco del Proyecto BANVI, subsidios del FOPAVI y créditos otorgados por bancos nacionales o municipales, o por organizaciones con proyección social. Como ya se mencionó esos mecanismos financieros, por el momento son insuficientes frente el crecimiento del déficit habitacional.</a:t>
            </a:r>
          </a:p>
          <a:p>
            <a:pPr algn="just">
              <a:buNone/>
            </a:pPr>
            <a:r>
              <a:rPr lang="es-GT" sz="1800" dirty="0" smtClean="0">
                <a:solidFill>
                  <a:schemeClr val="bg1"/>
                </a:solidFill>
              </a:rPr>
              <a:t> </a:t>
            </a:r>
          </a:p>
          <a:p>
            <a:pPr algn="just"/>
            <a:r>
              <a:rPr lang="es-GT" sz="1800" dirty="0" smtClean="0">
                <a:solidFill>
                  <a:schemeClr val="bg1"/>
                </a:solidFill>
              </a:rPr>
              <a:t>No obstante, el tema del hábitat debería manejarse como una política pública de servicio social, proporcionando no solo viviendas sino también infraestructura y servicios esenciales, es decir en complementariedad con otras políticas sectoriales. Sobre esa base, la propuesta de PSVH define estrategias para incrementar la cobertura de financiamientos de hábitat ofrecidos a la población, particularmente para las familias de bajos ingresos, impulsando financiamientos y apoyos a la autoproducción social habitacional a través de instrumentos financieros y fiscales que fomenten el ahorro y potencien los recursos de financiamiento público y privado.</a:t>
            </a:r>
          </a:p>
          <a:p>
            <a:pPr>
              <a:buNone/>
            </a:pPr>
            <a:r>
              <a:rPr lang="es-GT" sz="1800" b="1" dirty="0" smtClean="0">
                <a:solidFill>
                  <a:schemeClr val="bg1"/>
                </a:solidFill>
              </a:rPr>
              <a:t> </a:t>
            </a:r>
            <a:endParaRPr lang="es-GT" sz="1800" dirty="0" smtClean="0">
              <a:solidFill>
                <a:schemeClr val="bg1"/>
              </a:solidFill>
            </a:endParaRPr>
          </a:p>
          <a:p>
            <a:endParaRPr lang="es-GT" sz="18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rmAutofit/>
          </a:bodyPr>
          <a:lstStyle/>
          <a:p>
            <a:pPr lvl="0" algn="l"/>
            <a:r>
              <a:rPr lang="es-GT" sz="2700" b="1" dirty="0" smtClean="0">
                <a:solidFill>
                  <a:srgbClr val="92D050"/>
                </a:solidFill>
              </a:rPr>
              <a:t>D ).- Marcos institucionales y administrativos</a:t>
            </a:r>
            <a:endParaRPr lang="es-GT" sz="2700" dirty="0">
              <a:solidFill>
                <a:srgbClr val="92D050"/>
              </a:solidFill>
            </a:endParaRPr>
          </a:p>
        </p:txBody>
      </p:sp>
      <p:sp>
        <p:nvSpPr>
          <p:cNvPr id="3" name="2 Marcador de contenido"/>
          <p:cNvSpPr>
            <a:spLocks noGrp="1"/>
          </p:cNvSpPr>
          <p:nvPr>
            <p:ph idx="1"/>
          </p:nvPr>
        </p:nvSpPr>
        <p:spPr>
          <a:xfrm>
            <a:off x="457200" y="764704"/>
            <a:ext cx="8229600" cy="5832648"/>
          </a:xfrm>
        </p:spPr>
        <p:txBody>
          <a:bodyPr>
            <a:noAutofit/>
          </a:bodyPr>
          <a:lstStyle/>
          <a:p>
            <a:pPr>
              <a:buNone/>
            </a:pPr>
            <a:r>
              <a:rPr lang="es-GT" sz="1600" i="1" dirty="0" smtClean="0">
                <a:solidFill>
                  <a:schemeClr val="bg1"/>
                </a:solidFill>
              </a:rPr>
              <a:t> </a:t>
            </a:r>
            <a:endParaRPr lang="es-GT" sz="1600" dirty="0" smtClean="0">
              <a:solidFill>
                <a:schemeClr val="bg1"/>
              </a:solidFill>
            </a:endParaRPr>
          </a:p>
          <a:p>
            <a:pPr algn="just"/>
            <a:r>
              <a:rPr lang="es-GT" sz="1600" dirty="0" smtClean="0">
                <a:solidFill>
                  <a:schemeClr val="bg1"/>
                </a:solidFill>
              </a:rPr>
              <a:t>En el marco de la implementación de programas de PSVH, el Ministerio de Comunicaciones, Infraestructuras y Vivienda (CIV) apoya al mejoramiento de los marcos legales, pero también facilita la adquisición de terrenos, de equipamientos, de infraestructuras y de servicios. Por su mandato y también por su composición multisectorial, el Consejo Nacional para la Vivienda (CONAVI) es uno de los ámbitos institucionales donde el sector público, la empresa privada y las organizaciones sociales pueden establecer las complementariedades entre los diferentes sistemas de construcción habitacional que crearan las condiciones para la implementación de la PSVH. En dispositivos para procurar los recursos económicos de proyectos de PSVH, el Fondo para la Vivienda (FOPAVI) puede participar plenamente en complementariedad con otras fuentes de financiación, de las mismas comunidades, de otros presupuestos públicos y de la iniciativa privada.</a:t>
            </a:r>
          </a:p>
          <a:p>
            <a:pPr algn="just">
              <a:buNone/>
            </a:pPr>
            <a:r>
              <a:rPr lang="es-GT" sz="1600" dirty="0" smtClean="0">
                <a:solidFill>
                  <a:schemeClr val="bg1"/>
                </a:solidFill>
              </a:rPr>
              <a:t> </a:t>
            </a:r>
          </a:p>
          <a:p>
            <a:pPr algn="just"/>
            <a:r>
              <a:rPr lang="es-GT" sz="1600" dirty="0" smtClean="0">
                <a:solidFill>
                  <a:schemeClr val="bg1"/>
                </a:solidFill>
              </a:rPr>
              <a:t>La implementación de la PSVH a nivel municipal debe fomentar la adopción de medidas para facilitar el acceso al suelo legal y seguro a los </a:t>
            </a:r>
            <a:r>
              <a:rPr lang="es-GT" sz="1600" dirty="0" err="1" smtClean="0">
                <a:solidFill>
                  <a:schemeClr val="bg1"/>
                </a:solidFill>
              </a:rPr>
              <a:t>autoproductores</a:t>
            </a:r>
            <a:r>
              <a:rPr lang="es-GT" sz="1600" dirty="0" smtClean="0">
                <a:solidFill>
                  <a:schemeClr val="bg1"/>
                </a:solidFill>
              </a:rPr>
              <a:t> de bajo ingreso, y permitir simplificar los trámites y permisos en los códigos urbanos y de construcción para agilizar los sistemas autogestionarios y progresivos de producción de vivienda, introducción de servicios y construcción de equipamientos. En la implementación de programas de PSVH, los Consejos de Desarrollo son espacios institucionales importantes donde pueden unirse Municipalidades para una gestión adecuada de sus territorios, y tienen la posibilidad a agilizar el acceso a fondos públicos. Son también instrumentos adecuados para aplicar la auditoria social.</a:t>
            </a:r>
          </a:p>
          <a:p>
            <a:endParaRPr lang="es-GT" sz="1600" dirty="0" smtClean="0">
              <a:solidFill>
                <a:schemeClr val="bg1"/>
              </a:solidFill>
            </a:endParaRPr>
          </a:p>
          <a:p>
            <a:endParaRPr lang="es-GT" sz="16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TotalTime>
  <Words>774</Words>
  <Application>Microsoft Office PowerPoint</Application>
  <PresentationFormat>Presentación en pantalla (4:3)</PresentationFormat>
  <Paragraphs>68</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Propuesta de Programa Nacional de Producción Social de Vivienda y Hábitat para Guatemala</vt:lpstr>
      <vt:lpstr>   Introducción     </vt:lpstr>
      <vt:lpstr>  </vt:lpstr>
      <vt:lpstr>Las limitaciones de la autoconstrucción</vt:lpstr>
      <vt:lpstr>  Perspectivas de la Producción Social de Vivienda y Hábitat    </vt:lpstr>
      <vt:lpstr> Propuesta para un programa de PSVH </vt:lpstr>
      <vt:lpstr>B).-  Criterios con equidad de género y sostenibilidad medio ambiental</vt:lpstr>
      <vt:lpstr>C).- Mecanismos financieros</vt:lpstr>
      <vt:lpstr>D ).- Marcos institucionales y administrativos</vt:lpstr>
      <vt:lpstr>E ).- Autogestión institucional, técnica y financiera </vt:lpstr>
      <vt:lpstr>Propuesta de Producción Social de Hábitat para Guatemala</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Director</dc:creator>
  <cp:lastModifiedBy>ANGEL BERNA</cp:lastModifiedBy>
  <cp:revision>33</cp:revision>
  <dcterms:created xsi:type="dcterms:W3CDTF">2018-08-30T20:53:24Z</dcterms:created>
  <dcterms:modified xsi:type="dcterms:W3CDTF">2023-07-16T00:41:38Z</dcterms:modified>
</cp:coreProperties>
</file>