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8" r:id="rId5"/>
    <p:sldId id="269" r:id="rId6"/>
    <p:sldId id="257" r:id="rId7"/>
    <p:sldId id="259" r:id="rId8"/>
    <p:sldId id="270" r:id="rId9"/>
    <p:sldId id="273" r:id="rId10"/>
    <p:sldId id="274" r:id="rId11"/>
    <p:sldId id="275" r:id="rId12"/>
    <p:sldId id="258" r:id="rId13"/>
    <p:sldId id="260" r:id="rId14"/>
    <p:sldId id="261" r:id="rId15"/>
    <p:sldId id="271" r:id="rId16"/>
    <p:sldId id="276" r:id="rId17"/>
    <p:sldId id="278" r:id="rId18"/>
    <p:sldId id="264" r:id="rId19"/>
    <p:sldId id="277" r:id="rId20"/>
    <p:sldId id="265" r:id="rId21"/>
    <p:sldId id="267" r:id="rId22"/>
    <p:sldId id="279" r:id="rId23"/>
    <p:sldId id="280"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9EB4A-44B3-442B-91FD-D9247A20D3A2}"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S"/>
        </a:p>
      </dgm:t>
    </dgm:pt>
    <dgm:pt modelId="{13DEEADE-414A-41B4-B8BE-4E6F1F9C1014}">
      <dgm:prSet phldrT="[Texto]"/>
      <dgm:spPr/>
      <dgm:t>
        <a:bodyPr/>
        <a:lstStyle/>
        <a:p>
          <a:r>
            <a:rPr lang="es-ES" b="1" dirty="0" smtClean="0"/>
            <a:t>VALOR SOCIAL DEL PROGRAMA</a:t>
          </a:r>
          <a:endParaRPr lang="es-ES" b="1" dirty="0"/>
        </a:p>
      </dgm:t>
    </dgm:pt>
    <dgm:pt modelId="{36DFE7C2-5FBF-42FC-B13D-9ADD3E8927BF}" type="parTrans" cxnId="{6FB76A10-7687-4D31-859F-A72D4000A4D9}">
      <dgm:prSet/>
      <dgm:spPr/>
      <dgm:t>
        <a:bodyPr/>
        <a:lstStyle/>
        <a:p>
          <a:endParaRPr lang="es-ES"/>
        </a:p>
      </dgm:t>
    </dgm:pt>
    <dgm:pt modelId="{10F224C8-4D30-413E-87A7-CE66C45E3F74}" type="sibTrans" cxnId="{6FB76A10-7687-4D31-859F-A72D4000A4D9}">
      <dgm:prSet/>
      <dgm:spPr/>
      <dgm:t>
        <a:bodyPr/>
        <a:lstStyle/>
        <a:p>
          <a:endParaRPr lang="es-ES"/>
        </a:p>
      </dgm:t>
    </dgm:pt>
    <dgm:pt modelId="{32F93721-592B-472A-8067-B25B411C5CE7}">
      <dgm:prSet phldrT="[Texto]" custT="1"/>
      <dgm:spPr/>
      <dgm:t>
        <a:bodyPr/>
        <a:lstStyle/>
        <a:p>
          <a:r>
            <a:rPr lang="es-ES" sz="1200" dirty="0" smtClean="0"/>
            <a:t>CONFIANZA</a:t>
          </a:r>
          <a:endParaRPr lang="es-ES" sz="1200" dirty="0"/>
        </a:p>
      </dgm:t>
    </dgm:pt>
    <dgm:pt modelId="{FF9B4DD5-1268-489A-89D9-9881A9FD8C14}" type="parTrans" cxnId="{72A068FC-DEA2-45FA-8B31-00F94C521EBA}">
      <dgm:prSet/>
      <dgm:spPr>
        <a:ln>
          <a:solidFill>
            <a:schemeClr val="bg1"/>
          </a:solidFill>
        </a:ln>
      </dgm:spPr>
      <dgm:t>
        <a:bodyPr/>
        <a:lstStyle/>
        <a:p>
          <a:endParaRPr lang="es-ES"/>
        </a:p>
      </dgm:t>
    </dgm:pt>
    <dgm:pt modelId="{607D52D8-5A8D-45FC-8683-B437E3564E44}" type="sibTrans" cxnId="{72A068FC-DEA2-45FA-8B31-00F94C521EBA}">
      <dgm:prSet/>
      <dgm:spPr/>
      <dgm:t>
        <a:bodyPr/>
        <a:lstStyle/>
        <a:p>
          <a:endParaRPr lang="es-ES"/>
        </a:p>
      </dgm:t>
    </dgm:pt>
    <dgm:pt modelId="{71EBB54B-6B6F-4B10-8DF7-21295E0D228E}">
      <dgm:prSet phldrT="[Texto]" custT="1"/>
      <dgm:spPr/>
      <dgm:t>
        <a:bodyPr/>
        <a:lstStyle/>
        <a:p>
          <a:r>
            <a:rPr lang="es-ES" sz="1000" dirty="0" smtClean="0"/>
            <a:t>RECONOCIMIENTO</a:t>
          </a:r>
          <a:endParaRPr lang="es-ES" sz="1000" dirty="0"/>
        </a:p>
      </dgm:t>
    </dgm:pt>
    <dgm:pt modelId="{1A469DEA-71DD-4AA2-A922-D7E6A16E7E4B}" type="parTrans" cxnId="{5EE54B54-2193-42C5-95D5-C34960965920}">
      <dgm:prSet/>
      <dgm:spPr>
        <a:ln>
          <a:solidFill>
            <a:schemeClr val="bg1"/>
          </a:solidFill>
        </a:ln>
      </dgm:spPr>
      <dgm:t>
        <a:bodyPr/>
        <a:lstStyle/>
        <a:p>
          <a:endParaRPr lang="es-ES"/>
        </a:p>
      </dgm:t>
    </dgm:pt>
    <dgm:pt modelId="{C2292158-EE8D-4068-8C09-FC59A68B50D8}" type="sibTrans" cxnId="{5EE54B54-2193-42C5-95D5-C34960965920}">
      <dgm:prSet/>
      <dgm:spPr/>
      <dgm:t>
        <a:bodyPr/>
        <a:lstStyle/>
        <a:p>
          <a:endParaRPr lang="es-ES"/>
        </a:p>
      </dgm:t>
    </dgm:pt>
    <dgm:pt modelId="{E9B75B08-EC60-4666-B92E-E6850DA66186}">
      <dgm:prSet phldrT="[Texto]" custT="1"/>
      <dgm:spPr/>
      <dgm:t>
        <a:bodyPr/>
        <a:lstStyle/>
        <a:p>
          <a:r>
            <a:rPr lang="es-ES" sz="1200" dirty="0" smtClean="0"/>
            <a:t>APRENDIZAJE MUTUO</a:t>
          </a:r>
          <a:endParaRPr lang="es-ES" sz="1200" dirty="0"/>
        </a:p>
      </dgm:t>
    </dgm:pt>
    <dgm:pt modelId="{855F8E76-9F45-4E8C-9634-B45EB8AA1C7D}" type="parTrans" cxnId="{24BD8062-AE9D-4FC0-B5E5-2F476C05EE0F}">
      <dgm:prSet/>
      <dgm:spPr>
        <a:ln>
          <a:solidFill>
            <a:schemeClr val="bg1"/>
          </a:solidFill>
        </a:ln>
      </dgm:spPr>
      <dgm:t>
        <a:bodyPr/>
        <a:lstStyle/>
        <a:p>
          <a:endParaRPr lang="es-ES"/>
        </a:p>
      </dgm:t>
    </dgm:pt>
    <dgm:pt modelId="{D584369D-D830-4591-ADA0-591B8C014F1B}" type="sibTrans" cxnId="{24BD8062-AE9D-4FC0-B5E5-2F476C05EE0F}">
      <dgm:prSet/>
      <dgm:spPr/>
      <dgm:t>
        <a:bodyPr/>
        <a:lstStyle/>
        <a:p>
          <a:endParaRPr lang="es-ES"/>
        </a:p>
      </dgm:t>
    </dgm:pt>
    <dgm:pt modelId="{7CB27BB8-F1EF-4283-BE43-F57821507A2E}">
      <dgm:prSet phldrT="[Texto]" custT="1"/>
      <dgm:spPr/>
      <dgm:t>
        <a:bodyPr/>
        <a:lstStyle/>
        <a:p>
          <a:r>
            <a:rPr lang="es-ES" sz="1000" dirty="0" smtClean="0"/>
            <a:t>TRANSPARENCIA</a:t>
          </a:r>
          <a:endParaRPr lang="es-ES" sz="1000" dirty="0"/>
        </a:p>
      </dgm:t>
    </dgm:pt>
    <dgm:pt modelId="{11C0C199-698E-4FB7-9329-7764DA2A4BA5}" type="parTrans" cxnId="{5895830B-40E7-4F74-8B61-146D0AEEDF41}">
      <dgm:prSet/>
      <dgm:spPr>
        <a:ln>
          <a:solidFill>
            <a:schemeClr val="bg1"/>
          </a:solidFill>
        </a:ln>
      </dgm:spPr>
      <dgm:t>
        <a:bodyPr/>
        <a:lstStyle/>
        <a:p>
          <a:endParaRPr lang="es-ES"/>
        </a:p>
      </dgm:t>
    </dgm:pt>
    <dgm:pt modelId="{0F48F31E-64D1-44FC-90DF-AA76224C504D}" type="sibTrans" cxnId="{5895830B-40E7-4F74-8B61-146D0AEEDF41}">
      <dgm:prSet/>
      <dgm:spPr/>
      <dgm:t>
        <a:bodyPr/>
        <a:lstStyle/>
        <a:p>
          <a:endParaRPr lang="es-ES"/>
        </a:p>
      </dgm:t>
    </dgm:pt>
    <dgm:pt modelId="{619EFC5E-4DA3-4992-9F49-354C2D4C8763}">
      <dgm:prSet phldrT="[Texto]" custT="1"/>
      <dgm:spPr/>
      <dgm:t>
        <a:bodyPr/>
        <a:lstStyle/>
        <a:p>
          <a:r>
            <a:rPr lang="es-ES" sz="1200" dirty="0" smtClean="0"/>
            <a:t>COOPERACIÓN Y CONVIVENCIA</a:t>
          </a:r>
          <a:endParaRPr lang="es-ES" sz="1200" dirty="0"/>
        </a:p>
      </dgm:t>
    </dgm:pt>
    <dgm:pt modelId="{667B0D8B-8C0F-4EC4-A185-3F3D87A4AECF}" type="parTrans" cxnId="{6B6D7397-A5F7-48ED-8B0D-4CDC1C4898ED}">
      <dgm:prSet/>
      <dgm:spPr>
        <a:ln>
          <a:solidFill>
            <a:schemeClr val="bg1"/>
          </a:solidFill>
        </a:ln>
      </dgm:spPr>
      <dgm:t>
        <a:bodyPr/>
        <a:lstStyle/>
        <a:p>
          <a:endParaRPr lang="es-ES"/>
        </a:p>
      </dgm:t>
    </dgm:pt>
    <dgm:pt modelId="{A6971037-0DE4-42E3-A863-DC004D147348}" type="sibTrans" cxnId="{6B6D7397-A5F7-48ED-8B0D-4CDC1C4898ED}">
      <dgm:prSet/>
      <dgm:spPr/>
      <dgm:t>
        <a:bodyPr/>
        <a:lstStyle/>
        <a:p>
          <a:endParaRPr lang="es-ES"/>
        </a:p>
      </dgm:t>
    </dgm:pt>
    <dgm:pt modelId="{7A21D40C-9FD0-4D34-A1B8-689DC77EA3E5}">
      <dgm:prSet phldrT="[Texto]" custT="1"/>
      <dgm:spPr/>
      <dgm:t>
        <a:bodyPr/>
        <a:lstStyle/>
        <a:p>
          <a:r>
            <a:rPr lang="es-ES" sz="1100" dirty="0" smtClean="0"/>
            <a:t>COMUNICACIÓN EFECTIVA</a:t>
          </a:r>
          <a:endParaRPr lang="es-ES" sz="1100" dirty="0"/>
        </a:p>
      </dgm:t>
    </dgm:pt>
    <dgm:pt modelId="{38226088-7DEC-461B-977C-8BAAFC14CEB1}" type="parTrans" cxnId="{60CA0B16-95C6-41ED-91A8-7AC16EA504D1}">
      <dgm:prSet/>
      <dgm:spPr>
        <a:ln>
          <a:solidFill>
            <a:schemeClr val="bg1"/>
          </a:solidFill>
        </a:ln>
      </dgm:spPr>
      <dgm:t>
        <a:bodyPr/>
        <a:lstStyle/>
        <a:p>
          <a:endParaRPr lang="es-ES"/>
        </a:p>
      </dgm:t>
    </dgm:pt>
    <dgm:pt modelId="{27A2E868-1471-411A-AD36-3F99F05F6EE3}" type="sibTrans" cxnId="{60CA0B16-95C6-41ED-91A8-7AC16EA504D1}">
      <dgm:prSet/>
      <dgm:spPr/>
      <dgm:t>
        <a:bodyPr/>
        <a:lstStyle/>
        <a:p>
          <a:endParaRPr lang="es-ES"/>
        </a:p>
      </dgm:t>
    </dgm:pt>
    <dgm:pt modelId="{77B4CF92-2D5B-42C4-BD98-FF901F9E3921}">
      <dgm:prSet phldrT="[Texto]" custT="1"/>
      <dgm:spPr/>
      <dgm:t>
        <a:bodyPr/>
        <a:lstStyle/>
        <a:p>
          <a:r>
            <a:rPr lang="es-ES" sz="1200" dirty="0" smtClean="0"/>
            <a:t>DIALOGO Y DEBATE</a:t>
          </a:r>
          <a:endParaRPr lang="es-ES" sz="1200" dirty="0"/>
        </a:p>
      </dgm:t>
    </dgm:pt>
    <dgm:pt modelId="{DD504128-0F44-4B97-A763-DBFEE74D6853}" type="parTrans" cxnId="{2F8B7E78-F8F9-4EA8-B382-5B4AA5F7532F}">
      <dgm:prSet/>
      <dgm:spPr>
        <a:ln>
          <a:solidFill>
            <a:schemeClr val="bg1"/>
          </a:solidFill>
        </a:ln>
      </dgm:spPr>
      <dgm:t>
        <a:bodyPr/>
        <a:lstStyle/>
        <a:p>
          <a:endParaRPr lang="es-ES"/>
        </a:p>
      </dgm:t>
    </dgm:pt>
    <dgm:pt modelId="{271F690E-B02B-404C-B454-F18D19A822F5}" type="sibTrans" cxnId="{2F8B7E78-F8F9-4EA8-B382-5B4AA5F7532F}">
      <dgm:prSet/>
      <dgm:spPr/>
      <dgm:t>
        <a:bodyPr/>
        <a:lstStyle/>
        <a:p>
          <a:endParaRPr lang="es-ES"/>
        </a:p>
      </dgm:t>
    </dgm:pt>
    <dgm:pt modelId="{8F179ABD-B221-4423-A566-4B616D5AC662}">
      <dgm:prSet phldrT="[Texto]" custT="1"/>
      <dgm:spPr/>
      <dgm:t>
        <a:bodyPr/>
        <a:lstStyle/>
        <a:p>
          <a:r>
            <a:rPr lang="es-ES" sz="1200" dirty="0" smtClean="0"/>
            <a:t>REGULACIÓN PACIFICA DEL CONFLICTO</a:t>
          </a:r>
          <a:endParaRPr lang="es-ES" sz="1200" dirty="0"/>
        </a:p>
      </dgm:t>
    </dgm:pt>
    <dgm:pt modelId="{D8CA032B-9635-4318-9CD8-A5E5943FD53A}" type="parTrans" cxnId="{BA071FE7-222B-47BD-A645-79B88FDA3247}">
      <dgm:prSet/>
      <dgm:spPr>
        <a:ln>
          <a:solidFill>
            <a:schemeClr val="bg1"/>
          </a:solidFill>
        </a:ln>
      </dgm:spPr>
      <dgm:t>
        <a:bodyPr/>
        <a:lstStyle/>
        <a:p>
          <a:endParaRPr lang="es-ES"/>
        </a:p>
      </dgm:t>
    </dgm:pt>
    <dgm:pt modelId="{C7461C52-0209-4F26-8E2E-293B04EEA4E6}" type="sibTrans" cxnId="{BA071FE7-222B-47BD-A645-79B88FDA3247}">
      <dgm:prSet/>
      <dgm:spPr/>
      <dgm:t>
        <a:bodyPr/>
        <a:lstStyle/>
        <a:p>
          <a:endParaRPr lang="es-ES"/>
        </a:p>
      </dgm:t>
    </dgm:pt>
    <dgm:pt modelId="{6B5052F8-9171-4E17-8CDE-1D788B0B95D0}" type="pres">
      <dgm:prSet presAssocID="{D0F9EB4A-44B3-442B-91FD-D9247A20D3A2}" presName="cycle" presStyleCnt="0">
        <dgm:presLayoutVars>
          <dgm:chMax val="1"/>
          <dgm:dir/>
          <dgm:animLvl val="ctr"/>
          <dgm:resizeHandles val="exact"/>
        </dgm:presLayoutVars>
      </dgm:prSet>
      <dgm:spPr/>
      <dgm:t>
        <a:bodyPr/>
        <a:lstStyle/>
        <a:p>
          <a:endParaRPr lang="es-ES"/>
        </a:p>
      </dgm:t>
    </dgm:pt>
    <dgm:pt modelId="{02B6D86D-4BA3-4564-9B57-84D4EFE905F8}" type="pres">
      <dgm:prSet presAssocID="{13DEEADE-414A-41B4-B8BE-4E6F1F9C1014}" presName="centerShape" presStyleLbl="node0" presStyleIdx="0" presStyleCnt="1"/>
      <dgm:spPr/>
      <dgm:t>
        <a:bodyPr/>
        <a:lstStyle/>
        <a:p>
          <a:endParaRPr lang="es-ES"/>
        </a:p>
      </dgm:t>
    </dgm:pt>
    <dgm:pt modelId="{A0604326-6665-4BA2-9E96-E4A55F0BA7BC}" type="pres">
      <dgm:prSet presAssocID="{FF9B4DD5-1268-489A-89D9-9881A9FD8C14}" presName="Name9" presStyleLbl="parChTrans1D2" presStyleIdx="0" presStyleCnt="8"/>
      <dgm:spPr/>
      <dgm:t>
        <a:bodyPr/>
        <a:lstStyle/>
        <a:p>
          <a:endParaRPr lang="es-ES"/>
        </a:p>
      </dgm:t>
    </dgm:pt>
    <dgm:pt modelId="{F462906C-711A-48B6-AEC7-98726F9B83E4}" type="pres">
      <dgm:prSet presAssocID="{FF9B4DD5-1268-489A-89D9-9881A9FD8C14}" presName="connTx" presStyleLbl="parChTrans1D2" presStyleIdx="0" presStyleCnt="8"/>
      <dgm:spPr/>
      <dgm:t>
        <a:bodyPr/>
        <a:lstStyle/>
        <a:p>
          <a:endParaRPr lang="es-ES"/>
        </a:p>
      </dgm:t>
    </dgm:pt>
    <dgm:pt modelId="{3605B22E-AB7A-4582-AB41-EE35B71C1C33}" type="pres">
      <dgm:prSet presAssocID="{32F93721-592B-472A-8067-B25B411C5CE7}" presName="node" presStyleLbl="node1" presStyleIdx="0" presStyleCnt="8" custScaleX="120660">
        <dgm:presLayoutVars>
          <dgm:bulletEnabled val="1"/>
        </dgm:presLayoutVars>
      </dgm:prSet>
      <dgm:spPr/>
      <dgm:t>
        <a:bodyPr/>
        <a:lstStyle/>
        <a:p>
          <a:endParaRPr lang="es-ES"/>
        </a:p>
      </dgm:t>
    </dgm:pt>
    <dgm:pt modelId="{2137436D-F660-42C1-B59F-E865F2BDC624}" type="pres">
      <dgm:prSet presAssocID="{1A469DEA-71DD-4AA2-A922-D7E6A16E7E4B}" presName="Name9" presStyleLbl="parChTrans1D2" presStyleIdx="1" presStyleCnt="8"/>
      <dgm:spPr/>
      <dgm:t>
        <a:bodyPr/>
        <a:lstStyle/>
        <a:p>
          <a:endParaRPr lang="es-ES"/>
        </a:p>
      </dgm:t>
    </dgm:pt>
    <dgm:pt modelId="{3AA0A73F-C416-4929-B6E1-CBAA9984BBA8}" type="pres">
      <dgm:prSet presAssocID="{1A469DEA-71DD-4AA2-A922-D7E6A16E7E4B}" presName="connTx" presStyleLbl="parChTrans1D2" presStyleIdx="1" presStyleCnt="8"/>
      <dgm:spPr/>
      <dgm:t>
        <a:bodyPr/>
        <a:lstStyle/>
        <a:p>
          <a:endParaRPr lang="es-ES"/>
        </a:p>
      </dgm:t>
    </dgm:pt>
    <dgm:pt modelId="{B179AF7D-C795-460B-9C1D-E75DD5972179}" type="pres">
      <dgm:prSet presAssocID="{71EBB54B-6B6F-4B10-8DF7-21295E0D228E}" presName="node" presStyleLbl="node1" presStyleIdx="1" presStyleCnt="8" custScaleX="120660">
        <dgm:presLayoutVars>
          <dgm:bulletEnabled val="1"/>
        </dgm:presLayoutVars>
      </dgm:prSet>
      <dgm:spPr/>
      <dgm:t>
        <a:bodyPr/>
        <a:lstStyle/>
        <a:p>
          <a:endParaRPr lang="es-ES"/>
        </a:p>
      </dgm:t>
    </dgm:pt>
    <dgm:pt modelId="{D67959EE-8379-4E18-B807-E2016FD5202C}" type="pres">
      <dgm:prSet presAssocID="{855F8E76-9F45-4E8C-9634-B45EB8AA1C7D}" presName="Name9" presStyleLbl="parChTrans1D2" presStyleIdx="2" presStyleCnt="8"/>
      <dgm:spPr/>
      <dgm:t>
        <a:bodyPr/>
        <a:lstStyle/>
        <a:p>
          <a:endParaRPr lang="es-ES"/>
        </a:p>
      </dgm:t>
    </dgm:pt>
    <dgm:pt modelId="{E6BF157A-890C-47AF-983B-A36EA165DFEB}" type="pres">
      <dgm:prSet presAssocID="{855F8E76-9F45-4E8C-9634-B45EB8AA1C7D}" presName="connTx" presStyleLbl="parChTrans1D2" presStyleIdx="2" presStyleCnt="8"/>
      <dgm:spPr/>
      <dgm:t>
        <a:bodyPr/>
        <a:lstStyle/>
        <a:p>
          <a:endParaRPr lang="es-ES"/>
        </a:p>
      </dgm:t>
    </dgm:pt>
    <dgm:pt modelId="{4420F4C0-8D9D-4D76-992A-A52C76736DA0}" type="pres">
      <dgm:prSet presAssocID="{E9B75B08-EC60-4666-B92E-E6850DA66186}" presName="node" presStyleLbl="node1" presStyleIdx="2" presStyleCnt="8" custScaleX="120660">
        <dgm:presLayoutVars>
          <dgm:bulletEnabled val="1"/>
        </dgm:presLayoutVars>
      </dgm:prSet>
      <dgm:spPr/>
      <dgm:t>
        <a:bodyPr/>
        <a:lstStyle/>
        <a:p>
          <a:endParaRPr lang="es-ES"/>
        </a:p>
      </dgm:t>
    </dgm:pt>
    <dgm:pt modelId="{31A352C8-3846-49B8-AF59-1172EE0D6226}" type="pres">
      <dgm:prSet presAssocID="{11C0C199-698E-4FB7-9329-7764DA2A4BA5}" presName="Name9" presStyleLbl="parChTrans1D2" presStyleIdx="3" presStyleCnt="8"/>
      <dgm:spPr/>
      <dgm:t>
        <a:bodyPr/>
        <a:lstStyle/>
        <a:p>
          <a:endParaRPr lang="es-ES"/>
        </a:p>
      </dgm:t>
    </dgm:pt>
    <dgm:pt modelId="{B19A9F09-6BB1-46BE-91B2-CB8233C2A7D6}" type="pres">
      <dgm:prSet presAssocID="{11C0C199-698E-4FB7-9329-7764DA2A4BA5}" presName="connTx" presStyleLbl="parChTrans1D2" presStyleIdx="3" presStyleCnt="8"/>
      <dgm:spPr/>
      <dgm:t>
        <a:bodyPr/>
        <a:lstStyle/>
        <a:p>
          <a:endParaRPr lang="es-ES"/>
        </a:p>
      </dgm:t>
    </dgm:pt>
    <dgm:pt modelId="{5E532FDF-1FBD-488E-A357-7367E797F001}" type="pres">
      <dgm:prSet presAssocID="{7CB27BB8-F1EF-4283-BE43-F57821507A2E}" presName="node" presStyleLbl="node1" presStyleIdx="3" presStyleCnt="8" custScaleX="120660">
        <dgm:presLayoutVars>
          <dgm:bulletEnabled val="1"/>
        </dgm:presLayoutVars>
      </dgm:prSet>
      <dgm:spPr/>
      <dgm:t>
        <a:bodyPr/>
        <a:lstStyle/>
        <a:p>
          <a:endParaRPr lang="es-ES"/>
        </a:p>
      </dgm:t>
    </dgm:pt>
    <dgm:pt modelId="{8750F184-2263-4757-B315-2C7E45DE788F}" type="pres">
      <dgm:prSet presAssocID="{38226088-7DEC-461B-977C-8BAAFC14CEB1}" presName="Name9" presStyleLbl="parChTrans1D2" presStyleIdx="4" presStyleCnt="8"/>
      <dgm:spPr/>
      <dgm:t>
        <a:bodyPr/>
        <a:lstStyle/>
        <a:p>
          <a:endParaRPr lang="es-ES"/>
        </a:p>
      </dgm:t>
    </dgm:pt>
    <dgm:pt modelId="{C4ADAF61-AA6A-4534-9386-63EB4BE0CA03}" type="pres">
      <dgm:prSet presAssocID="{38226088-7DEC-461B-977C-8BAAFC14CEB1}" presName="connTx" presStyleLbl="parChTrans1D2" presStyleIdx="4" presStyleCnt="8"/>
      <dgm:spPr/>
      <dgm:t>
        <a:bodyPr/>
        <a:lstStyle/>
        <a:p>
          <a:endParaRPr lang="es-ES"/>
        </a:p>
      </dgm:t>
    </dgm:pt>
    <dgm:pt modelId="{142924B5-487A-4EAF-99B3-B7A86BD4ABDA}" type="pres">
      <dgm:prSet presAssocID="{7A21D40C-9FD0-4D34-A1B8-689DC77EA3E5}" presName="node" presStyleLbl="node1" presStyleIdx="4" presStyleCnt="8" custScaleX="120660">
        <dgm:presLayoutVars>
          <dgm:bulletEnabled val="1"/>
        </dgm:presLayoutVars>
      </dgm:prSet>
      <dgm:spPr/>
      <dgm:t>
        <a:bodyPr/>
        <a:lstStyle/>
        <a:p>
          <a:endParaRPr lang="es-ES"/>
        </a:p>
      </dgm:t>
    </dgm:pt>
    <dgm:pt modelId="{BECFBA43-4A68-4044-B883-287A6B49CB89}" type="pres">
      <dgm:prSet presAssocID="{DD504128-0F44-4B97-A763-DBFEE74D6853}" presName="Name9" presStyleLbl="parChTrans1D2" presStyleIdx="5" presStyleCnt="8"/>
      <dgm:spPr/>
      <dgm:t>
        <a:bodyPr/>
        <a:lstStyle/>
        <a:p>
          <a:endParaRPr lang="es-ES"/>
        </a:p>
      </dgm:t>
    </dgm:pt>
    <dgm:pt modelId="{5F5187EF-D645-45C3-9514-5A5121B649FB}" type="pres">
      <dgm:prSet presAssocID="{DD504128-0F44-4B97-A763-DBFEE74D6853}" presName="connTx" presStyleLbl="parChTrans1D2" presStyleIdx="5" presStyleCnt="8"/>
      <dgm:spPr/>
      <dgm:t>
        <a:bodyPr/>
        <a:lstStyle/>
        <a:p>
          <a:endParaRPr lang="es-ES"/>
        </a:p>
      </dgm:t>
    </dgm:pt>
    <dgm:pt modelId="{5C06DEED-EED2-4538-B7FE-E12FF6C818BA}" type="pres">
      <dgm:prSet presAssocID="{77B4CF92-2D5B-42C4-BD98-FF901F9E3921}" presName="node" presStyleLbl="node1" presStyleIdx="5" presStyleCnt="8" custScaleX="120660">
        <dgm:presLayoutVars>
          <dgm:bulletEnabled val="1"/>
        </dgm:presLayoutVars>
      </dgm:prSet>
      <dgm:spPr/>
      <dgm:t>
        <a:bodyPr/>
        <a:lstStyle/>
        <a:p>
          <a:endParaRPr lang="es-ES"/>
        </a:p>
      </dgm:t>
    </dgm:pt>
    <dgm:pt modelId="{75C0D8D5-52C6-4574-8062-77FC29F9FD10}" type="pres">
      <dgm:prSet presAssocID="{D8CA032B-9635-4318-9CD8-A5E5943FD53A}" presName="Name9" presStyleLbl="parChTrans1D2" presStyleIdx="6" presStyleCnt="8"/>
      <dgm:spPr/>
      <dgm:t>
        <a:bodyPr/>
        <a:lstStyle/>
        <a:p>
          <a:endParaRPr lang="es-ES"/>
        </a:p>
      </dgm:t>
    </dgm:pt>
    <dgm:pt modelId="{F749E963-5634-49D6-95EE-8E1802187583}" type="pres">
      <dgm:prSet presAssocID="{D8CA032B-9635-4318-9CD8-A5E5943FD53A}" presName="connTx" presStyleLbl="parChTrans1D2" presStyleIdx="6" presStyleCnt="8"/>
      <dgm:spPr/>
      <dgm:t>
        <a:bodyPr/>
        <a:lstStyle/>
        <a:p>
          <a:endParaRPr lang="es-ES"/>
        </a:p>
      </dgm:t>
    </dgm:pt>
    <dgm:pt modelId="{E44116C3-417E-481C-B634-5042CC451D8D}" type="pres">
      <dgm:prSet presAssocID="{8F179ABD-B221-4423-A566-4B616D5AC662}" presName="node" presStyleLbl="node1" presStyleIdx="6" presStyleCnt="8" custScaleX="120660">
        <dgm:presLayoutVars>
          <dgm:bulletEnabled val="1"/>
        </dgm:presLayoutVars>
      </dgm:prSet>
      <dgm:spPr/>
      <dgm:t>
        <a:bodyPr/>
        <a:lstStyle/>
        <a:p>
          <a:endParaRPr lang="es-ES"/>
        </a:p>
      </dgm:t>
    </dgm:pt>
    <dgm:pt modelId="{C805D904-29F2-4420-9E8D-D19DF8B0EECC}" type="pres">
      <dgm:prSet presAssocID="{667B0D8B-8C0F-4EC4-A185-3F3D87A4AECF}" presName="Name9" presStyleLbl="parChTrans1D2" presStyleIdx="7" presStyleCnt="8"/>
      <dgm:spPr/>
      <dgm:t>
        <a:bodyPr/>
        <a:lstStyle/>
        <a:p>
          <a:endParaRPr lang="es-ES"/>
        </a:p>
      </dgm:t>
    </dgm:pt>
    <dgm:pt modelId="{FEDDF452-3EA3-4BF4-9B61-62B574DB16B1}" type="pres">
      <dgm:prSet presAssocID="{667B0D8B-8C0F-4EC4-A185-3F3D87A4AECF}" presName="connTx" presStyleLbl="parChTrans1D2" presStyleIdx="7" presStyleCnt="8"/>
      <dgm:spPr/>
      <dgm:t>
        <a:bodyPr/>
        <a:lstStyle/>
        <a:p>
          <a:endParaRPr lang="es-ES"/>
        </a:p>
      </dgm:t>
    </dgm:pt>
    <dgm:pt modelId="{3B29AB86-0CAC-4144-8E94-32B019829385}" type="pres">
      <dgm:prSet presAssocID="{619EFC5E-4DA3-4992-9F49-354C2D4C8763}" presName="node" presStyleLbl="node1" presStyleIdx="7" presStyleCnt="8" custScaleX="120660">
        <dgm:presLayoutVars>
          <dgm:bulletEnabled val="1"/>
        </dgm:presLayoutVars>
      </dgm:prSet>
      <dgm:spPr/>
      <dgm:t>
        <a:bodyPr/>
        <a:lstStyle/>
        <a:p>
          <a:endParaRPr lang="es-ES"/>
        </a:p>
      </dgm:t>
    </dgm:pt>
  </dgm:ptLst>
  <dgm:cxnLst>
    <dgm:cxn modelId="{2F8B7E78-F8F9-4EA8-B382-5B4AA5F7532F}" srcId="{13DEEADE-414A-41B4-B8BE-4E6F1F9C1014}" destId="{77B4CF92-2D5B-42C4-BD98-FF901F9E3921}" srcOrd="5" destOrd="0" parTransId="{DD504128-0F44-4B97-A763-DBFEE74D6853}" sibTransId="{271F690E-B02B-404C-B454-F18D19A822F5}"/>
    <dgm:cxn modelId="{6B6D7397-A5F7-48ED-8B0D-4CDC1C4898ED}" srcId="{13DEEADE-414A-41B4-B8BE-4E6F1F9C1014}" destId="{619EFC5E-4DA3-4992-9F49-354C2D4C8763}" srcOrd="7" destOrd="0" parTransId="{667B0D8B-8C0F-4EC4-A185-3F3D87A4AECF}" sibTransId="{A6971037-0DE4-42E3-A863-DC004D147348}"/>
    <dgm:cxn modelId="{6690521D-B417-49B3-BCC3-96F9682FBE45}" type="presOf" srcId="{71EBB54B-6B6F-4B10-8DF7-21295E0D228E}" destId="{B179AF7D-C795-460B-9C1D-E75DD5972179}" srcOrd="0" destOrd="0" presId="urn:microsoft.com/office/officeart/2005/8/layout/radial1"/>
    <dgm:cxn modelId="{3B7BD203-C065-4B5C-A951-334F98489409}" type="presOf" srcId="{DD504128-0F44-4B97-A763-DBFEE74D6853}" destId="{BECFBA43-4A68-4044-B883-287A6B49CB89}" srcOrd="0" destOrd="0" presId="urn:microsoft.com/office/officeart/2005/8/layout/radial1"/>
    <dgm:cxn modelId="{030423C8-7A8B-470A-9C35-C9E7229FE5F8}" type="presOf" srcId="{1A469DEA-71DD-4AA2-A922-D7E6A16E7E4B}" destId="{3AA0A73F-C416-4929-B6E1-CBAA9984BBA8}" srcOrd="1" destOrd="0" presId="urn:microsoft.com/office/officeart/2005/8/layout/radial1"/>
    <dgm:cxn modelId="{5EE54B54-2193-42C5-95D5-C34960965920}" srcId="{13DEEADE-414A-41B4-B8BE-4E6F1F9C1014}" destId="{71EBB54B-6B6F-4B10-8DF7-21295E0D228E}" srcOrd="1" destOrd="0" parTransId="{1A469DEA-71DD-4AA2-A922-D7E6A16E7E4B}" sibTransId="{C2292158-EE8D-4068-8C09-FC59A68B50D8}"/>
    <dgm:cxn modelId="{D8317494-32A4-4D56-8CEE-FA661BC78804}" type="presOf" srcId="{DD504128-0F44-4B97-A763-DBFEE74D6853}" destId="{5F5187EF-D645-45C3-9514-5A5121B649FB}" srcOrd="1" destOrd="0" presId="urn:microsoft.com/office/officeart/2005/8/layout/radial1"/>
    <dgm:cxn modelId="{BA071FE7-222B-47BD-A645-79B88FDA3247}" srcId="{13DEEADE-414A-41B4-B8BE-4E6F1F9C1014}" destId="{8F179ABD-B221-4423-A566-4B616D5AC662}" srcOrd="6" destOrd="0" parTransId="{D8CA032B-9635-4318-9CD8-A5E5943FD53A}" sibTransId="{C7461C52-0209-4F26-8E2E-293B04EEA4E6}"/>
    <dgm:cxn modelId="{ED20FDE9-BD93-4FE3-BEFE-573CB8E6D258}" type="presOf" srcId="{855F8E76-9F45-4E8C-9634-B45EB8AA1C7D}" destId="{E6BF157A-890C-47AF-983B-A36EA165DFEB}" srcOrd="1" destOrd="0" presId="urn:microsoft.com/office/officeart/2005/8/layout/radial1"/>
    <dgm:cxn modelId="{9FBC986E-8AC4-439C-ABFC-7FF4139E34BE}" type="presOf" srcId="{D0F9EB4A-44B3-442B-91FD-D9247A20D3A2}" destId="{6B5052F8-9171-4E17-8CDE-1D788B0B95D0}" srcOrd="0" destOrd="0" presId="urn:microsoft.com/office/officeart/2005/8/layout/radial1"/>
    <dgm:cxn modelId="{2AF5FA9A-AF50-4532-8E4B-02042D716FE6}" type="presOf" srcId="{11C0C199-698E-4FB7-9329-7764DA2A4BA5}" destId="{B19A9F09-6BB1-46BE-91B2-CB8233C2A7D6}" srcOrd="1" destOrd="0" presId="urn:microsoft.com/office/officeart/2005/8/layout/radial1"/>
    <dgm:cxn modelId="{7949A7ED-32BD-418B-9DD8-2CA617ED05EB}" type="presOf" srcId="{1A469DEA-71DD-4AA2-A922-D7E6A16E7E4B}" destId="{2137436D-F660-42C1-B59F-E865F2BDC624}" srcOrd="0" destOrd="0" presId="urn:microsoft.com/office/officeart/2005/8/layout/radial1"/>
    <dgm:cxn modelId="{BDB1CF03-5937-42AA-B9E8-C71BB381091E}" type="presOf" srcId="{667B0D8B-8C0F-4EC4-A185-3F3D87A4AECF}" destId="{FEDDF452-3EA3-4BF4-9B61-62B574DB16B1}" srcOrd="1" destOrd="0" presId="urn:microsoft.com/office/officeart/2005/8/layout/radial1"/>
    <dgm:cxn modelId="{A212EE9A-677B-4F88-8D88-72CD077023D2}" type="presOf" srcId="{667B0D8B-8C0F-4EC4-A185-3F3D87A4AECF}" destId="{C805D904-29F2-4420-9E8D-D19DF8B0EECC}" srcOrd="0" destOrd="0" presId="urn:microsoft.com/office/officeart/2005/8/layout/radial1"/>
    <dgm:cxn modelId="{2236E9BC-17DB-4163-9E89-7C1859AC623C}" type="presOf" srcId="{FF9B4DD5-1268-489A-89D9-9881A9FD8C14}" destId="{F462906C-711A-48B6-AEC7-98726F9B83E4}" srcOrd="1" destOrd="0" presId="urn:microsoft.com/office/officeart/2005/8/layout/radial1"/>
    <dgm:cxn modelId="{03997054-10BF-4174-BB36-DE05E08300D7}" type="presOf" srcId="{38226088-7DEC-461B-977C-8BAAFC14CEB1}" destId="{8750F184-2263-4757-B315-2C7E45DE788F}" srcOrd="0" destOrd="0" presId="urn:microsoft.com/office/officeart/2005/8/layout/radial1"/>
    <dgm:cxn modelId="{9D4E923D-5A39-4783-9725-4394AB4C7EE4}" type="presOf" srcId="{855F8E76-9F45-4E8C-9634-B45EB8AA1C7D}" destId="{D67959EE-8379-4E18-B807-E2016FD5202C}" srcOrd="0" destOrd="0" presId="urn:microsoft.com/office/officeart/2005/8/layout/radial1"/>
    <dgm:cxn modelId="{60CA0B16-95C6-41ED-91A8-7AC16EA504D1}" srcId="{13DEEADE-414A-41B4-B8BE-4E6F1F9C1014}" destId="{7A21D40C-9FD0-4D34-A1B8-689DC77EA3E5}" srcOrd="4" destOrd="0" parTransId="{38226088-7DEC-461B-977C-8BAAFC14CEB1}" sibTransId="{27A2E868-1471-411A-AD36-3F99F05F6EE3}"/>
    <dgm:cxn modelId="{EB083624-1F17-46E6-B61C-DB306732816E}" type="presOf" srcId="{11C0C199-698E-4FB7-9329-7764DA2A4BA5}" destId="{31A352C8-3846-49B8-AF59-1172EE0D6226}" srcOrd="0" destOrd="0" presId="urn:microsoft.com/office/officeart/2005/8/layout/radial1"/>
    <dgm:cxn modelId="{5DAC085F-8885-4FEE-97ED-42075EEE21F4}" type="presOf" srcId="{D8CA032B-9635-4318-9CD8-A5E5943FD53A}" destId="{75C0D8D5-52C6-4574-8062-77FC29F9FD10}" srcOrd="0" destOrd="0" presId="urn:microsoft.com/office/officeart/2005/8/layout/radial1"/>
    <dgm:cxn modelId="{D6F9FB93-501B-45C9-9AAC-B314CB95BC47}" type="presOf" srcId="{32F93721-592B-472A-8067-B25B411C5CE7}" destId="{3605B22E-AB7A-4582-AB41-EE35B71C1C33}" srcOrd="0" destOrd="0" presId="urn:microsoft.com/office/officeart/2005/8/layout/radial1"/>
    <dgm:cxn modelId="{FE357065-1133-432F-98AF-08B39C10741F}" type="presOf" srcId="{77B4CF92-2D5B-42C4-BD98-FF901F9E3921}" destId="{5C06DEED-EED2-4538-B7FE-E12FF6C818BA}" srcOrd="0" destOrd="0" presId="urn:microsoft.com/office/officeart/2005/8/layout/radial1"/>
    <dgm:cxn modelId="{6FB76A10-7687-4D31-859F-A72D4000A4D9}" srcId="{D0F9EB4A-44B3-442B-91FD-D9247A20D3A2}" destId="{13DEEADE-414A-41B4-B8BE-4E6F1F9C1014}" srcOrd="0" destOrd="0" parTransId="{36DFE7C2-5FBF-42FC-B13D-9ADD3E8927BF}" sibTransId="{10F224C8-4D30-413E-87A7-CE66C45E3F74}"/>
    <dgm:cxn modelId="{24BD8062-AE9D-4FC0-B5E5-2F476C05EE0F}" srcId="{13DEEADE-414A-41B4-B8BE-4E6F1F9C1014}" destId="{E9B75B08-EC60-4666-B92E-E6850DA66186}" srcOrd="2" destOrd="0" parTransId="{855F8E76-9F45-4E8C-9634-B45EB8AA1C7D}" sibTransId="{D584369D-D830-4591-ADA0-591B8C014F1B}"/>
    <dgm:cxn modelId="{61647C84-C0FC-4C6D-A927-A648BC19F2BF}" type="presOf" srcId="{13DEEADE-414A-41B4-B8BE-4E6F1F9C1014}" destId="{02B6D86D-4BA3-4564-9B57-84D4EFE905F8}" srcOrd="0" destOrd="0" presId="urn:microsoft.com/office/officeart/2005/8/layout/radial1"/>
    <dgm:cxn modelId="{64C4155B-EA8B-46C9-AC51-C3CBE5C009F5}" type="presOf" srcId="{E9B75B08-EC60-4666-B92E-E6850DA66186}" destId="{4420F4C0-8D9D-4D76-992A-A52C76736DA0}" srcOrd="0" destOrd="0" presId="urn:microsoft.com/office/officeart/2005/8/layout/radial1"/>
    <dgm:cxn modelId="{84B982BD-CB51-4990-A75B-588E3F039FBF}" type="presOf" srcId="{D8CA032B-9635-4318-9CD8-A5E5943FD53A}" destId="{F749E963-5634-49D6-95EE-8E1802187583}" srcOrd="1" destOrd="0" presId="urn:microsoft.com/office/officeart/2005/8/layout/radial1"/>
    <dgm:cxn modelId="{C1743571-C75A-4F55-BA4A-747454953865}" type="presOf" srcId="{38226088-7DEC-461B-977C-8BAAFC14CEB1}" destId="{C4ADAF61-AA6A-4534-9386-63EB4BE0CA03}" srcOrd="1" destOrd="0" presId="urn:microsoft.com/office/officeart/2005/8/layout/radial1"/>
    <dgm:cxn modelId="{28F67AAE-A2BD-4C8E-96B3-1A4ED809A400}" type="presOf" srcId="{7CB27BB8-F1EF-4283-BE43-F57821507A2E}" destId="{5E532FDF-1FBD-488E-A357-7367E797F001}" srcOrd="0" destOrd="0" presId="urn:microsoft.com/office/officeart/2005/8/layout/radial1"/>
    <dgm:cxn modelId="{E41E1119-9F49-4F7B-923F-6D813C758159}" type="presOf" srcId="{8F179ABD-B221-4423-A566-4B616D5AC662}" destId="{E44116C3-417E-481C-B634-5042CC451D8D}" srcOrd="0" destOrd="0" presId="urn:microsoft.com/office/officeart/2005/8/layout/radial1"/>
    <dgm:cxn modelId="{72A068FC-DEA2-45FA-8B31-00F94C521EBA}" srcId="{13DEEADE-414A-41B4-B8BE-4E6F1F9C1014}" destId="{32F93721-592B-472A-8067-B25B411C5CE7}" srcOrd="0" destOrd="0" parTransId="{FF9B4DD5-1268-489A-89D9-9881A9FD8C14}" sibTransId="{607D52D8-5A8D-45FC-8683-B437E3564E44}"/>
    <dgm:cxn modelId="{AF670D8D-0C9B-4136-8159-9EBD51E22A61}" type="presOf" srcId="{619EFC5E-4DA3-4992-9F49-354C2D4C8763}" destId="{3B29AB86-0CAC-4144-8E94-32B019829385}" srcOrd="0" destOrd="0" presId="urn:microsoft.com/office/officeart/2005/8/layout/radial1"/>
    <dgm:cxn modelId="{509A6ACE-9F36-4EEA-BE10-64450BCFE851}" type="presOf" srcId="{FF9B4DD5-1268-489A-89D9-9881A9FD8C14}" destId="{A0604326-6665-4BA2-9E96-E4A55F0BA7BC}" srcOrd="0" destOrd="0" presId="urn:microsoft.com/office/officeart/2005/8/layout/radial1"/>
    <dgm:cxn modelId="{5895830B-40E7-4F74-8B61-146D0AEEDF41}" srcId="{13DEEADE-414A-41B4-B8BE-4E6F1F9C1014}" destId="{7CB27BB8-F1EF-4283-BE43-F57821507A2E}" srcOrd="3" destOrd="0" parTransId="{11C0C199-698E-4FB7-9329-7764DA2A4BA5}" sibTransId="{0F48F31E-64D1-44FC-90DF-AA76224C504D}"/>
    <dgm:cxn modelId="{2544404E-149D-4015-9A21-E2BEECCFF603}" type="presOf" srcId="{7A21D40C-9FD0-4D34-A1B8-689DC77EA3E5}" destId="{142924B5-487A-4EAF-99B3-B7A86BD4ABDA}" srcOrd="0" destOrd="0" presId="urn:microsoft.com/office/officeart/2005/8/layout/radial1"/>
    <dgm:cxn modelId="{E5D61123-C584-4D69-ABDA-84960FC5FBEB}" type="presParOf" srcId="{6B5052F8-9171-4E17-8CDE-1D788B0B95D0}" destId="{02B6D86D-4BA3-4564-9B57-84D4EFE905F8}" srcOrd="0" destOrd="0" presId="urn:microsoft.com/office/officeart/2005/8/layout/radial1"/>
    <dgm:cxn modelId="{9FDB9EA2-46FD-4435-B90C-FF0723A0B9C1}" type="presParOf" srcId="{6B5052F8-9171-4E17-8CDE-1D788B0B95D0}" destId="{A0604326-6665-4BA2-9E96-E4A55F0BA7BC}" srcOrd="1" destOrd="0" presId="urn:microsoft.com/office/officeart/2005/8/layout/radial1"/>
    <dgm:cxn modelId="{F7CE175E-9BEA-449C-BDAE-2C42835321D8}" type="presParOf" srcId="{A0604326-6665-4BA2-9E96-E4A55F0BA7BC}" destId="{F462906C-711A-48B6-AEC7-98726F9B83E4}" srcOrd="0" destOrd="0" presId="urn:microsoft.com/office/officeart/2005/8/layout/radial1"/>
    <dgm:cxn modelId="{CA59A056-D108-40E7-A524-E91794080CD4}" type="presParOf" srcId="{6B5052F8-9171-4E17-8CDE-1D788B0B95D0}" destId="{3605B22E-AB7A-4582-AB41-EE35B71C1C33}" srcOrd="2" destOrd="0" presId="urn:microsoft.com/office/officeart/2005/8/layout/radial1"/>
    <dgm:cxn modelId="{F5705842-4A05-4EC3-995D-27E703546548}" type="presParOf" srcId="{6B5052F8-9171-4E17-8CDE-1D788B0B95D0}" destId="{2137436D-F660-42C1-B59F-E865F2BDC624}" srcOrd="3" destOrd="0" presId="urn:microsoft.com/office/officeart/2005/8/layout/radial1"/>
    <dgm:cxn modelId="{DEAAB2A3-2617-4D07-8C1D-8BF5C6725764}" type="presParOf" srcId="{2137436D-F660-42C1-B59F-E865F2BDC624}" destId="{3AA0A73F-C416-4929-B6E1-CBAA9984BBA8}" srcOrd="0" destOrd="0" presId="urn:microsoft.com/office/officeart/2005/8/layout/radial1"/>
    <dgm:cxn modelId="{4D7A23B0-F310-4CB3-BEC3-C30B5423FFD1}" type="presParOf" srcId="{6B5052F8-9171-4E17-8CDE-1D788B0B95D0}" destId="{B179AF7D-C795-460B-9C1D-E75DD5972179}" srcOrd="4" destOrd="0" presId="urn:microsoft.com/office/officeart/2005/8/layout/radial1"/>
    <dgm:cxn modelId="{BBC48636-AE3F-4D09-B704-081352E2E7DE}" type="presParOf" srcId="{6B5052F8-9171-4E17-8CDE-1D788B0B95D0}" destId="{D67959EE-8379-4E18-B807-E2016FD5202C}" srcOrd="5" destOrd="0" presId="urn:microsoft.com/office/officeart/2005/8/layout/radial1"/>
    <dgm:cxn modelId="{EEC3237F-AAFF-4834-BFE4-C31C60DB8E97}" type="presParOf" srcId="{D67959EE-8379-4E18-B807-E2016FD5202C}" destId="{E6BF157A-890C-47AF-983B-A36EA165DFEB}" srcOrd="0" destOrd="0" presId="urn:microsoft.com/office/officeart/2005/8/layout/radial1"/>
    <dgm:cxn modelId="{6E8F9A61-2981-4F4D-8C57-60836E4F74E1}" type="presParOf" srcId="{6B5052F8-9171-4E17-8CDE-1D788B0B95D0}" destId="{4420F4C0-8D9D-4D76-992A-A52C76736DA0}" srcOrd="6" destOrd="0" presId="urn:microsoft.com/office/officeart/2005/8/layout/radial1"/>
    <dgm:cxn modelId="{A9B0BBEB-551F-4D9A-8FDB-FD54B40235CE}" type="presParOf" srcId="{6B5052F8-9171-4E17-8CDE-1D788B0B95D0}" destId="{31A352C8-3846-49B8-AF59-1172EE0D6226}" srcOrd="7" destOrd="0" presId="urn:microsoft.com/office/officeart/2005/8/layout/radial1"/>
    <dgm:cxn modelId="{9DA3D6FE-7E71-418F-B477-41A966A87A66}" type="presParOf" srcId="{31A352C8-3846-49B8-AF59-1172EE0D6226}" destId="{B19A9F09-6BB1-46BE-91B2-CB8233C2A7D6}" srcOrd="0" destOrd="0" presId="urn:microsoft.com/office/officeart/2005/8/layout/radial1"/>
    <dgm:cxn modelId="{80C447A5-9C7D-49D3-A3BA-0BC5A78FDFFA}" type="presParOf" srcId="{6B5052F8-9171-4E17-8CDE-1D788B0B95D0}" destId="{5E532FDF-1FBD-488E-A357-7367E797F001}" srcOrd="8" destOrd="0" presId="urn:microsoft.com/office/officeart/2005/8/layout/radial1"/>
    <dgm:cxn modelId="{3BB325B9-D013-4A92-91E0-F17B1CFFD244}" type="presParOf" srcId="{6B5052F8-9171-4E17-8CDE-1D788B0B95D0}" destId="{8750F184-2263-4757-B315-2C7E45DE788F}" srcOrd="9" destOrd="0" presId="urn:microsoft.com/office/officeart/2005/8/layout/radial1"/>
    <dgm:cxn modelId="{8F6BBFC0-AD4E-4FF7-A415-39B17662209F}" type="presParOf" srcId="{8750F184-2263-4757-B315-2C7E45DE788F}" destId="{C4ADAF61-AA6A-4534-9386-63EB4BE0CA03}" srcOrd="0" destOrd="0" presId="urn:microsoft.com/office/officeart/2005/8/layout/radial1"/>
    <dgm:cxn modelId="{17929982-78B9-487A-BE05-8148FF19FE5E}" type="presParOf" srcId="{6B5052F8-9171-4E17-8CDE-1D788B0B95D0}" destId="{142924B5-487A-4EAF-99B3-B7A86BD4ABDA}" srcOrd="10" destOrd="0" presId="urn:microsoft.com/office/officeart/2005/8/layout/radial1"/>
    <dgm:cxn modelId="{889567AB-10D9-4F26-829E-3A5CC330C100}" type="presParOf" srcId="{6B5052F8-9171-4E17-8CDE-1D788B0B95D0}" destId="{BECFBA43-4A68-4044-B883-287A6B49CB89}" srcOrd="11" destOrd="0" presId="urn:microsoft.com/office/officeart/2005/8/layout/radial1"/>
    <dgm:cxn modelId="{343F0457-D750-4715-9F25-49965E42A123}" type="presParOf" srcId="{BECFBA43-4A68-4044-B883-287A6B49CB89}" destId="{5F5187EF-D645-45C3-9514-5A5121B649FB}" srcOrd="0" destOrd="0" presId="urn:microsoft.com/office/officeart/2005/8/layout/radial1"/>
    <dgm:cxn modelId="{CCFDE7A6-DB4C-4CDA-A0D4-5573637B302D}" type="presParOf" srcId="{6B5052F8-9171-4E17-8CDE-1D788B0B95D0}" destId="{5C06DEED-EED2-4538-B7FE-E12FF6C818BA}" srcOrd="12" destOrd="0" presId="urn:microsoft.com/office/officeart/2005/8/layout/radial1"/>
    <dgm:cxn modelId="{03441CC6-5219-4CAE-AF96-FA9204DD950F}" type="presParOf" srcId="{6B5052F8-9171-4E17-8CDE-1D788B0B95D0}" destId="{75C0D8D5-52C6-4574-8062-77FC29F9FD10}" srcOrd="13" destOrd="0" presId="urn:microsoft.com/office/officeart/2005/8/layout/radial1"/>
    <dgm:cxn modelId="{8495BD0B-E0D6-41E4-8931-DDF7E41126CA}" type="presParOf" srcId="{75C0D8D5-52C6-4574-8062-77FC29F9FD10}" destId="{F749E963-5634-49D6-95EE-8E1802187583}" srcOrd="0" destOrd="0" presId="urn:microsoft.com/office/officeart/2005/8/layout/radial1"/>
    <dgm:cxn modelId="{548FF818-7ED0-4256-AD8F-DA67030C18AD}" type="presParOf" srcId="{6B5052F8-9171-4E17-8CDE-1D788B0B95D0}" destId="{E44116C3-417E-481C-B634-5042CC451D8D}" srcOrd="14" destOrd="0" presId="urn:microsoft.com/office/officeart/2005/8/layout/radial1"/>
    <dgm:cxn modelId="{3AD6026D-32A9-4CA5-9004-76574C614056}" type="presParOf" srcId="{6B5052F8-9171-4E17-8CDE-1D788B0B95D0}" destId="{C805D904-29F2-4420-9E8D-D19DF8B0EECC}" srcOrd="15" destOrd="0" presId="urn:microsoft.com/office/officeart/2005/8/layout/radial1"/>
    <dgm:cxn modelId="{6F30D0C6-75AB-426F-8140-75272E0C8200}" type="presParOf" srcId="{C805D904-29F2-4420-9E8D-D19DF8B0EECC}" destId="{FEDDF452-3EA3-4BF4-9B61-62B574DB16B1}" srcOrd="0" destOrd="0" presId="urn:microsoft.com/office/officeart/2005/8/layout/radial1"/>
    <dgm:cxn modelId="{C30E6E11-FFA7-47EB-A1C4-1FC5E9A7456F}" type="presParOf" srcId="{6B5052F8-9171-4E17-8CDE-1D788B0B95D0}" destId="{3B29AB86-0CAC-4144-8E94-32B019829385}"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B6D86D-4BA3-4564-9B57-84D4EFE905F8}">
      <dsp:nvSpPr>
        <dsp:cNvPr id="0" name=""/>
        <dsp:cNvSpPr/>
      </dsp:nvSpPr>
      <dsp:spPr>
        <a:xfrm>
          <a:off x="4936196" y="2091880"/>
          <a:ext cx="1216839" cy="1216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t>VALOR SOCIAL DEL PROGRAMA</a:t>
          </a:r>
          <a:endParaRPr lang="es-ES" sz="1300" b="1" kern="1200" dirty="0"/>
        </a:p>
      </dsp:txBody>
      <dsp:txXfrm>
        <a:off x="4936196" y="2091880"/>
        <a:ext cx="1216839" cy="1216839"/>
      </dsp:txXfrm>
    </dsp:sp>
    <dsp:sp modelId="{A0604326-6665-4BA2-9E96-E4A55F0BA7BC}">
      <dsp:nvSpPr>
        <dsp:cNvPr id="0" name=""/>
        <dsp:cNvSpPr/>
      </dsp:nvSpPr>
      <dsp:spPr>
        <a:xfrm rot="16200000">
          <a:off x="5117898" y="1655286"/>
          <a:ext cx="853434" cy="19751"/>
        </a:xfrm>
        <a:custGeom>
          <a:avLst/>
          <a:gdLst/>
          <a:ahLst/>
          <a:cxnLst/>
          <a:rect l="0" t="0" r="0" b="0"/>
          <a:pathLst>
            <a:path>
              <a:moveTo>
                <a:pt x="0" y="9875"/>
              </a:moveTo>
              <a:lnTo>
                <a:pt x="853434"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6200000">
        <a:off x="5523280" y="1643826"/>
        <a:ext cx="42671" cy="42671"/>
      </dsp:txXfrm>
    </dsp:sp>
    <dsp:sp modelId="{3605B22E-AB7A-4582-AB41-EE35B71C1C33}">
      <dsp:nvSpPr>
        <dsp:cNvPr id="0" name=""/>
        <dsp:cNvSpPr/>
      </dsp:nvSpPr>
      <dsp:spPr>
        <a:xfrm>
          <a:off x="4810496" y="21605"/>
          <a:ext cx="1468239" cy="12168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CONFIANZA</a:t>
          </a:r>
          <a:endParaRPr lang="es-ES" sz="1200" kern="1200" dirty="0"/>
        </a:p>
      </dsp:txBody>
      <dsp:txXfrm>
        <a:off x="4810496" y="21605"/>
        <a:ext cx="1468239" cy="1216839"/>
      </dsp:txXfrm>
    </dsp:sp>
    <dsp:sp modelId="{2137436D-F660-42C1-B59F-E865F2BDC624}">
      <dsp:nvSpPr>
        <dsp:cNvPr id="0" name=""/>
        <dsp:cNvSpPr/>
      </dsp:nvSpPr>
      <dsp:spPr>
        <a:xfrm rot="18900000">
          <a:off x="5857769" y="1977587"/>
          <a:ext cx="799366" cy="19751"/>
        </a:xfrm>
        <a:custGeom>
          <a:avLst/>
          <a:gdLst/>
          <a:ahLst/>
          <a:cxnLst/>
          <a:rect l="0" t="0" r="0" b="0"/>
          <a:pathLst>
            <a:path>
              <a:moveTo>
                <a:pt x="0" y="9875"/>
              </a:moveTo>
              <a:lnTo>
                <a:pt x="799366"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900000">
        <a:off x="6237468" y="1967479"/>
        <a:ext cx="39968" cy="39968"/>
      </dsp:txXfrm>
    </dsp:sp>
    <dsp:sp modelId="{B179AF7D-C795-460B-9C1D-E75DD5972179}">
      <dsp:nvSpPr>
        <dsp:cNvPr id="0" name=""/>
        <dsp:cNvSpPr/>
      </dsp:nvSpPr>
      <dsp:spPr>
        <a:xfrm>
          <a:off x="6274401" y="627974"/>
          <a:ext cx="1468239" cy="12168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RECONOCIMIENTO</a:t>
          </a:r>
          <a:endParaRPr lang="es-ES" sz="1000" kern="1200" dirty="0"/>
        </a:p>
      </dsp:txBody>
      <dsp:txXfrm>
        <a:off x="6274401" y="627974"/>
        <a:ext cx="1468239" cy="1216839"/>
      </dsp:txXfrm>
    </dsp:sp>
    <dsp:sp modelId="{D67959EE-8379-4E18-B807-E2016FD5202C}">
      <dsp:nvSpPr>
        <dsp:cNvPr id="0" name=""/>
        <dsp:cNvSpPr/>
      </dsp:nvSpPr>
      <dsp:spPr>
        <a:xfrm>
          <a:off x="6153035" y="2690424"/>
          <a:ext cx="727734" cy="19751"/>
        </a:xfrm>
        <a:custGeom>
          <a:avLst/>
          <a:gdLst/>
          <a:ahLst/>
          <a:cxnLst/>
          <a:rect l="0" t="0" r="0" b="0"/>
          <a:pathLst>
            <a:path>
              <a:moveTo>
                <a:pt x="0" y="9875"/>
              </a:moveTo>
              <a:lnTo>
                <a:pt x="727734"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498710" y="2682106"/>
        <a:ext cx="36386" cy="36386"/>
      </dsp:txXfrm>
    </dsp:sp>
    <dsp:sp modelId="{4420F4C0-8D9D-4D76-992A-A52C76736DA0}">
      <dsp:nvSpPr>
        <dsp:cNvPr id="0" name=""/>
        <dsp:cNvSpPr/>
      </dsp:nvSpPr>
      <dsp:spPr>
        <a:xfrm>
          <a:off x="6880770" y="2091880"/>
          <a:ext cx="1468239" cy="12168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APRENDIZAJE MUTUO</a:t>
          </a:r>
          <a:endParaRPr lang="es-ES" sz="1200" kern="1200" dirty="0"/>
        </a:p>
      </dsp:txBody>
      <dsp:txXfrm>
        <a:off x="6880770" y="2091880"/>
        <a:ext cx="1468239" cy="1216839"/>
      </dsp:txXfrm>
    </dsp:sp>
    <dsp:sp modelId="{31A352C8-3846-49B8-AF59-1172EE0D6226}">
      <dsp:nvSpPr>
        <dsp:cNvPr id="0" name=""/>
        <dsp:cNvSpPr/>
      </dsp:nvSpPr>
      <dsp:spPr>
        <a:xfrm rot="2700000">
          <a:off x="5857769" y="3403260"/>
          <a:ext cx="799366" cy="19751"/>
        </a:xfrm>
        <a:custGeom>
          <a:avLst/>
          <a:gdLst/>
          <a:ahLst/>
          <a:cxnLst/>
          <a:rect l="0" t="0" r="0" b="0"/>
          <a:pathLst>
            <a:path>
              <a:moveTo>
                <a:pt x="0" y="9875"/>
              </a:moveTo>
              <a:lnTo>
                <a:pt x="799366"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700000">
        <a:off x="6237468" y="3393152"/>
        <a:ext cx="39968" cy="39968"/>
      </dsp:txXfrm>
    </dsp:sp>
    <dsp:sp modelId="{5E532FDF-1FBD-488E-A357-7367E797F001}">
      <dsp:nvSpPr>
        <dsp:cNvPr id="0" name=""/>
        <dsp:cNvSpPr/>
      </dsp:nvSpPr>
      <dsp:spPr>
        <a:xfrm>
          <a:off x="6274401" y="3555785"/>
          <a:ext cx="1468239" cy="121683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TRANSPARENCIA</a:t>
          </a:r>
          <a:endParaRPr lang="es-ES" sz="1000" kern="1200" dirty="0"/>
        </a:p>
      </dsp:txBody>
      <dsp:txXfrm>
        <a:off x="6274401" y="3555785"/>
        <a:ext cx="1468239" cy="1216839"/>
      </dsp:txXfrm>
    </dsp:sp>
    <dsp:sp modelId="{8750F184-2263-4757-B315-2C7E45DE788F}">
      <dsp:nvSpPr>
        <dsp:cNvPr id="0" name=""/>
        <dsp:cNvSpPr/>
      </dsp:nvSpPr>
      <dsp:spPr>
        <a:xfrm rot="5400000">
          <a:off x="5117898" y="3725561"/>
          <a:ext cx="853434" cy="19751"/>
        </a:xfrm>
        <a:custGeom>
          <a:avLst/>
          <a:gdLst/>
          <a:ahLst/>
          <a:cxnLst/>
          <a:rect l="0" t="0" r="0" b="0"/>
          <a:pathLst>
            <a:path>
              <a:moveTo>
                <a:pt x="0" y="9875"/>
              </a:moveTo>
              <a:lnTo>
                <a:pt x="853434"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5400000">
        <a:off x="5523280" y="3714101"/>
        <a:ext cx="42671" cy="42671"/>
      </dsp:txXfrm>
    </dsp:sp>
    <dsp:sp modelId="{142924B5-487A-4EAF-99B3-B7A86BD4ABDA}">
      <dsp:nvSpPr>
        <dsp:cNvPr id="0" name=""/>
        <dsp:cNvSpPr/>
      </dsp:nvSpPr>
      <dsp:spPr>
        <a:xfrm>
          <a:off x="4810496" y="4162154"/>
          <a:ext cx="1468239" cy="12168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COMUNICACIÓN EFECTIVA</a:t>
          </a:r>
          <a:endParaRPr lang="es-ES" sz="1100" kern="1200" dirty="0"/>
        </a:p>
      </dsp:txBody>
      <dsp:txXfrm>
        <a:off x="4810496" y="4162154"/>
        <a:ext cx="1468239" cy="1216839"/>
      </dsp:txXfrm>
    </dsp:sp>
    <dsp:sp modelId="{BECFBA43-4A68-4044-B883-287A6B49CB89}">
      <dsp:nvSpPr>
        <dsp:cNvPr id="0" name=""/>
        <dsp:cNvSpPr/>
      </dsp:nvSpPr>
      <dsp:spPr>
        <a:xfrm rot="8100000">
          <a:off x="4432095" y="3403260"/>
          <a:ext cx="799366" cy="19751"/>
        </a:xfrm>
        <a:custGeom>
          <a:avLst/>
          <a:gdLst/>
          <a:ahLst/>
          <a:cxnLst/>
          <a:rect l="0" t="0" r="0" b="0"/>
          <a:pathLst>
            <a:path>
              <a:moveTo>
                <a:pt x="0" y="9875"/>
              </a:moveTo>
              <a:lnTo>
                <a:pt x="799366"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8100000">
        <a:off x="4811795" y="3393152"/>
        <a:ext cx="39968" cy="39968"/>
      </dsp:txXfrm>
    </dsp:sp>
    <dsp:sp modelId="{5C06DEED-EED2-4538-B7FE-E12FF6C818BA}">
      <dsp:nvSpPr>
        <dsp:cNvPr id="0" name=""/>
        <dsp:cNvSpPr/>
      </dsp:nvSpPr>
      <dsp:spPr>
        <a:xfrm>
          <a:off x="3346591" y="3555785"/>
          <a:ext cx="1468239" cy="12168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DIALOGO Y DEBATE</a:t>
          </a:r>
          <a:endParaRPr lang="es-ES" sz="1200" kern="1200" dirty="0"/>
        </a:p>
      </dsp:txBody>
      <dsp:txXfrm>
        <a:off x="3346591" y="3555785"/>
        <a:ext cx="1468239" cy="1216839"/>
      </dsp:txXfrm>
    </dsp:sp>
    <dsp:sp modelId="{75C0D8D5-52C6-4574-8062-77FC29F9FD10}">
      <dsp:nvSpPr>
        <dsp:cNvPr id="0" name=""/>
        <dsp:cNvSpPr/>
      </dsp:nvSpPr>
      <dsp:spPr>
        <a:xfrm rot="10800000">
          <a:off x="4208461" y="2690424"/>
          <a:ext cx="727734" cy="19751"/>
        </a:xfrm>
        <a:custGeom>
          <a:avLst/>
          <a:gdLst/>
          <a:ahLst/>
          <a:cxnLst/>
          <a:rect l="0" t="0" r="0" b="0"/>
          <a:pathLst>
            <a:path>
              <a:moveTo>
                <a:pt x="0" y="9875"/>
              </a:moveTo>
              <a:lnTo>
                <a:pt x="727734"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4554135" y="2682106"/>
        <a:ext cx="36386" cy="36386"/>
      </dsp:txXfrm>
    </dsp:sp>
    <dsp:sp modelId="{E44116C3-417E-481C-B634-5042CC451D8D}">
      <dsp:nvSpPr>
        <dsp:cNvPr id="0" name=""/>
        <dsp:cNvSpPr/>
      </dsp:nvSpPr>
      <dsp:spPr>
        <a:xfrm>
          <a:off x="2740221" y="2091880"/>
          <a:ext cx="1468239" cy="12168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REGULACIÓN PACIFICA DEL CONFLICTO</a:t>
          </a:r>
          <a:endParaRPr lang="es-ES" sz="1200" kern="1200" dirty="0"/>
        </a:p>
      </dsp:txBody>
      <dsp:txXfrm>
        <a:off x="2740221" y="2091880"/>
        <a:ext cx="1468239" cy="1216839"/>
      </dsp:txXfrm>
    </dsp:sp>
    <dsp:sp modelId="{C805D904-29F2-4420-9E8D-D19DF8B0EECC}">
      <dsp:nvSpPr>
        <dsp:cNvPr id="0" name=""/>
        <dsp:cNvSpPr/>
      </dsp:nvSpPr>
      <dsp:spPr>
        <a:xfrm rot="13500000">
          <a:off x="4432095" y="1977587"/>
          <a:ext cx="799366" cy="19751"/>
        </a:xfrm>
        <a:custGeom>
          <a:avLst/>
          <a:gdLst/>
          <a:ahLst/>
          <a:cxnLst/>
          <a:rect l="0" t="0" r="0" b="0"/>
          <a:pathLst>
            <a:path>
              <a:moveTo>
                <a:pt x="0" y="9875"/>
              </a:moveTo>
              <a:lnTo>
                <a:pt x="799366" y="987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3500000">
        <a:off x="4811795" y="1967479"/>
        <a:ext cx="39968" cy="39968"/>
      </dsp:txXfrm>
    </dsp:sp>
    <dsp:sp modelId="{3B29AB86-0CAC-4144-8E94-32B019829385}">
      <dsp:nvSpPr>
        <dsp:cNvPr id="0" name=""/>
        <dsp:cNvSpPr/>
      </dsp:nvSpPr>
      <dsp:spPr>
        <a:xfrm>
          <a:off x="3346591" y="627974"/>
          <a:ext cx="1468239" cy="12168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COOPERACIÓN Y CONVIVENCIA</a:t>
          </a:r>
          <a:endParaRPr lang="es-ES" sz="1200" kern="1200" dirty="0"/>
        </a:p>
      </dsp:txBody>
      <dsp:txXfrm>
        <a:off x="3346591" y="627974"/>
        <a:ext cx="1468239" cy="12168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0C63E9-8ECD-4FB8-94C5-CDA7123039DA}" type="datetimeFigureOut">
              <a:rPr lang="es-ES" smtClean="0"/>
              <a:pPr/>
              <a:t>15/07/2023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CED2E0-3282-402D-B117-68C030098E6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C63E9-8ECD-4FB8-94C5-CDA7123039DA}" type="datetimeFigureOut">
              <a:rPr lang="es-ES" smtClean="0"/>
              <a:pPr/>
              <a:t>15/07/2023</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ED2E0-3282-402D-B117-68C030098E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4624"/>
            <a:ext cx="8136904" cy="1152128"/>
          </a:xfrm>
        </p:spPr>
        <p:txBody>
          <a:bodyPr>
            <a:noAutofit/>
          </a:bodyPr>
          <a:lstStyle/>
          <a:p>
            <a:r>
              <a:rPr lang="es-ES" sz="3500" b="1" dirty="0" smtClean="0">
                <a:solidFill>
                  <a:schemeClr val="bg1"/>
                </a:solidFill>
              </a:rPr>
              <a:t>BALANCE DEL PROGRAMA </a:t>
            </a:r>
            <a:br>
              <a:rPr lang="es-ES" sz="3500" b="1" dirty="0" smtClean="0">
                <a:solidFill>
                  <a:schemeClr val="bg1"/>
                </a:solidFill>
              </a:rPr>
            </a:br>
            <a:r>
              <a:rPr lang="es-ES" sz="3500" b="1" dirty="0" smtClean="0">
                <a:solidFill>
                  <a:schemeClr val="bg1"/>
                </a:solidFill>
              </a:rPr>
              <a:t>DESARROLLO DEL HÁBITAT COMUNITARIO</a:t>
            </a:r>
            <a:endParaRPr lang="es-ES" sz="3500" b="1" dirty="0">
              <a:solidFill>
                <a:schemeClr val="bg1"/>
              </a:solidFill>
            </a:endParaRPr>
          </a:p>
        </p:txBody>
      </p:sp>
      <p:sp>
        <p:nvSpPr>
          <p:cNvPr id="3" name="2 Subtítulo"/>
          <p:cNvSpPr>
            <a:spLocks noGrp="1"/>
          </p:cNvSpPr>
          <p:nvPr>
            <p:ph type="subTitle" idx="1"/>
          </p:nvPr>
        </p:nvSpPr>
        <p:spPr>
          <a:xfrm>
            <a:off x="1475656" y="5877272"/>
            <a:ext cx="6400800" cy="836712"/>
          </a:xfrm>
        </p:spPr>
        <p:txBody>
          <a:bodyPr>
            <a:normAutofit/>
          </a:bodyPr>
          <a:lstStyle/>
          <a:p>
            <a:r>
              <a:rPr lang="es-ES" sz="2500" b="1" dirty="0" smtClean="0">
                <a:solidFill>
                  <a:schemeClr val="bg1">
                    <a:lumMod val="95000"/>
                  </a:schemeClr>
                </a:solidFill>
              </a:rPr>
              <a:t>Experiencia de Fundación Guillermo </a:t>
            </a:r>
            <a:r>
              <a:rPr lang="es-ES" sz="2500" b="1" dirty="0" err="1" smtClean="0">
                <a:solidFill>
                  <a:schemeClr val="bg1">
                    <a:lumMod val="95000"/>
                  </a:schemeClr>
                </a:solidFill>
              </a:rPr>
              <a:t>Toriello</a:t>
            </a:r>
            <a:endParaRPr lang="es-ES" sz="2500" b="1" dirty="0" smtClean="0">
              <a:solidFill>
                <a:schemeClr val="bg1">
                  <a:lumMod val="95000"/>
                </a:schemeClr>
              </a:solidFill>
            </a:endParaRPr>
          </a:p>
        </p:txBody>
      </p:sp>
      <p:pic>
        <p:nvPicPr>
          <p:cNvPr id="5" name="Picture 8"/>
          <p:cNvPicPr>
            <a:picLocks noChangeAspect="1" noChangeArrowheads="1"/>
          </p:cNvPicPr>
          <p:nvPr/>
        </p:nvPicPr>
        <p:blipFill>
          <a:blip r:embed="rId2" cstate="email"/>
          <a:srcRect/>
          <a:stretch>
            <a:fillRect/>
          </a:stretch>
        </p:blipFill>
        <p:spPr bwMode="auto">
          <a:xfrm>
            <a:off x="405568" y="1556792"/>
            <a:ext cx="2654264" cy="1790085"/>
          </a:xfrm>
          <a:prstGeom prst="rect">
            <a:avLst/>
          </a:prstGeom>
          <a:noFill/>
          <a:ln w="38100">
            <a:solidFill>
              <a:srgbClr val="92D050"/>
            </a:solidFill>
            <a:miter lim="800000"/>
            <a:headEnd/>
            <a:tailEnd/>
          </a:ln>
          <a:effectLst/>
        </p:spPr>
      </p:pic>
      <p:pic>
        <p:nvPicPr>
          <p:cNvPr id="6" name="Picture 7" descr="DSC00651"/>
          <p:cNvPicPr>
            <a:picLocks noChangeAspect="1" noChangeArrowheads="1"/>
          </p:cNvPicPr>
          <p:nvPr/>
        </p:nvPicPr>
        <p:blipFill>
          <a:blip r:embed="rId3" cstate="email"/>
          <a:srcRect/>
          <a:stretch>
            <a:fillRect/>
          </a:stretch>
        </p:blipFill>
        <p:spPr bwMode="auto">
          <a:xfrm>
            <a:off x="3347863" y="1556792"/>
            <a:ext cx="2682520" cy="1790085"/>
          </a:xfrm>
          <a:prstGeom prst="rect">
            <a:avLst/>
          </a:prstGeom>
          <a:noFill/>
          <a:ln w="38100">
            <a:solidFill>
              <a:srgbClr val="92D050"/>
            </a:solidFill>
            <a:miter lim="800000"/>
            <a:headEnd/>
            <a:tailEnd/>
          </a:ln>
        </p:spPr>
      </p:pic>
      <p:pic>
        <p:nvPicPr>
          <p:cNvPr id="7" name="Picture 10" descr="22-06-2008 059"/>
          <p:cNvPicPr>
            <a:picLocks noChangeAspect="1" noChangeArrowheads="1"/>
          </p:cNvPicPr>
          <p:nvPr/>
        </p:nvPicPr>
        <p:blipFill>
          <a:blip r:embed="rId4" cstate="email"/>
          <a:srcRect/>
          <a:stretch>
            <a:fillRect/>
          </a:stretch>
        </p:blipFill>
        <p:spPr bwMode="auto">
          <a:xfrm>
            <a:off x="539552" y="3573016"/>
            <a:ext cx="4008854" cy="1944216"/>
          </a:xfrm>
          <a:prstGeom prst="rect">
            <a:avLst/>
          </a:prstGeom>
          <a:noFill/>
          <a:ln w="38100">
            <a:solidFill>
              <a:srgbClr val="92D050"/>
            </a:solidFill>
            <a:miter lim="800000"/>
            <a:headEnd/>
            <a:tailEnd/>
          </a:ln>
        </p:spPr>
      </p:pic>
      <p:pic>
        <p:nvPicPr>
          <p:cNvPr id="8" name="Picture 11" descr="IMG_0326"/>
          <p:cNvPicPr>
            <a:picLocks noChangeAspect="1" noChangeArrowheads="1"/>
          </p:cNvPicPr>
          <p:nvPr/>
        </p:nvPicPr>
        <p:blipFill>
          <a:blip r:embed="rId5" cstate="email"/>
          <a:srcRect/>
          <a:stretch>
            <a:fillRect/>
          </a:stretch>
        </p:blipFill>
        <p:spPr bwMode="auto">
          <a:xfrm>
            <a:off x="6300192" y="1556793"/>
            <a:ext cx="2385825" cy="1790086"/>
          </a:xfrm>
          <a:prstGeom prst="rect">
            <a:avLst/>
          </a:prstGeom>
          <a:noFill/>
          <a:ln w="38100">
            <a:solidFill>
              <a:srgbClr val="92D050"/>
            </a:solidFill>
            <a:miter lim="800000"/>
            <a:headEnd/>
            <a:tailEnd/>
          </a:ln>
        </p:spPr>
      </p:pic>
      <p:pic>
        <p:nvPicPr>
          <p:cNvPr id="9" name="Picture 2" descr="\\Vivienda4\c viv4\Borrar\FOTOS\evaluación\EXPO\Vivienda 66.jpg"/>
          <p:cNvPicPr>
            <a:picLocks noChangeAspect="1" noChangeArrowheads="1"/>
          </p:cNvPicPr>
          <p:nvPr/>
        </p:nvPicPr>
        <p:blipFill>
          <a:blip r:embed="rId6" cstate="email"/>
          <a:srcRect/>
          <a:stretch>
            <a:fillRect/>
          </a:stretch>
        </p:blipFill>
        <p:spPr bwMode="auto">
          <a:xfrm>
            <a:off x="4860032" y="3573016"/>
            <a:ext cx="3672408" cy="1944216"/>
          </a:xfrm>
          <a:prstGeom prst="rect">
            <a:avLst/>
          </a:prstGeom>
          <a:noFill/>
          <a:ln w="38100">
            <a:solidFill>
              <a:srgbClr val="92D05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G:\FGT\RESPALDO LAPTOP VIVIENDA SEPTIEMBRE 2014\MIS DOCS LAPTOP hp\Archivos de memory ext\Alejandra\Misdoc\Fotos VARIAS\FOTOS BENITO VARIOS\FOTOS DE PROYECTOS P ENMARCAR\CENTRO COMUNITARIO CISP\IMG_4467.JPG"/>
          <p:cNvPicPr>
            <a:picLocks noChangeAspect="1" noChangeArrowheads="1"/>
          </p:cNvPicPr>
          <p:nvPr/>
        </p:nvPicPr>
        <p:blipFill>
          <a:blip r:embed="rId3" cstate="email"/>
          <a:srcRect/>
          <a:stretch>
            <a:fillRect/>
          </a:stretch>
        </p:blipFill>
        <p:spPr bwMode="auto">
          <a:xfrm>
            <a:off x="251520" y="1124744"/>
            <a:ext cx="2688299" cy="2016224"/>
          </a:xfrm>
          <a:prstGeom prst="rect">
            <a:avLst/>
          </a:prstGeom>
          <a:noFill/>
          <a:ln w="38100">
            <a:solidFill>
              <a:srgbClr val="92D050"/>
            </a:solidFill>
            <a:miter lim="800000"/>
            <a:headEnd/>
            <a:tailEnd/>
          </a:ln>
          <a:effectLst/>
        </p:spPr>
      </p:pic>
      <p:pic>
        <p:nvPicPr>
          <p:cNvPr id="19" name="Picture 5" descr="IMG_5989"/>
          <p:cNvPicPr>
            <a:picLocks noChangeAspect="1" noChangeArrowheads="1"/>
          </p:cNvPicPr>
          <p:nvPr/>
        </p:nvPicPr>
        <p:blipFill>
          <a:blip r:embed="rId4" cstate="email"/>
          <a:srcRect/>
          <a:stretch>
            <a:fillRect/>
          </a:stretch>
        </p:blipFill>
        <p:spPr bwMode="auto">
          <a:xfrm>
            <a:off x="3203848" y="1124744"/>
            <a:ext cx="2687520" cy="2016224"/>
          </a:xfrm>
          <a:prstGeom prst="rect">
            <a:avLst/>
          </a:prstGeom>
          <a:noFill/>
          <a:ln w="38100">
            <a:solidFill>
              <a:srgbClr val="92D050"/>
            </a:solidFill>
            <a:miter lim="800000"/>
            <a:headEnd/>
            <a:tailEnd/>
          </a:ln>
          <a:effectLst/>
        </p:spPr>
      </p:pic>
      <p:pic>
        <p:nvPicPr>
          <p:cNvPr id="24" name="Picture 5" descr="C:\WINDOWS\Escritorio\fotos adria\cubano.jpg"/>
          <p:cNvPicPr>
            <a:picLocks noChangeAspect="1" noChangeArrowheads="1"/>
          </p:cNvPicPr>
          <p:nvPr/>
        </p:nvPicPr>
        <p:blipFill>
          <a:blip r:embed="rId5" cstate="email"/>
          <a:srcRect/>
          <a:stretch>
            <a:fillRect/>
          </a:stretch>
        </p:blipFill>
        <p:spPr bwMode="auto">
          <a:xfrm>
            <a:off x="251520" y="3645024"/>
            <a:ext cx="2664296" cy="1944216"/>
          </a:xfrm>
          <a:prstGeom prst="rect">
            <a:avLst/>
          </a:prstGeom>
          <a:noFill/>
          <a:ln w="38100">
            <a:solidFill>
              <a:srgbClr val="92D050"/>
            </a:solidFill>
            <a:miter lim="800000"/>
            <a:headEnd/>
            <a:tailEnd/>
          </a:ln>
          <a:effectLst/>
        </p:spPr>
      </p:pic>
      <p:graphicFrame>
        <p:nvGraphicFramePr>
          <p:cNvPr id="30727" name="Object 7"/>
          <p:cNvGraphicFramePr>
            <a:graphicFrameLocks noChangeAspect="1"/>
          </p:cNvGraphicFramePr>
          <p:nvPr/>
        </p:nvGraphicFramePr>
        <p:xfrm>
          <a:off x="6084168" y="3602996"/>
          <a:ext cx="2880320" cy="2016224"/>
        </p:xfrm>
        <a:graphic>
          <a:graphicData uri="http://schemas.openxmlformats.org/presentationml/2006/ole">
            <p:oleObj spid="_x0000_s30727" r:id="rId6" imgW="11019048" imgH="6904762" progId="">
              <p:embed/>
            </p:oleObj>
          </a:graphicData>
        </a:graphic>
      </p:graphicFrame>
      <p:pic>
        <p:nvPicPr>
          <p:cNvPr id="28" name="Picture 5" descr="G:\TODITO\TODO\TODO HASTA DICIEMBRE 2013\TODO JUNIO 2013\ADA\CHUKMUK\FOTOS CHUKMUK TITI\IMG_0752.JPG"/>
          <p:cNvPicPr>
            <a:picLocks noChangeAspect="1" noChangeArrowheads="1"/>
          </p:cNvPicPr>
          <p:nvPr/>
        </p:nvPicPr>
        <p:blipFill>
          <a:blip r:embed="rId7" cstate="email"/>
          <a:srcRect/>
          <a:stretch>
            <a:fillRect/>
          </a:stretch>
        </p:blipFill>
        <p:spPr bwMode="auto">
          <a:xfrm>
            <a:off x="6156175" y="1124744"/>
            <a:ext cx="2688299" cy="2016224"/>
          </a:xfrm>
          <a:prstGeom prst="rect">
            <a:avLst/>
          </a:prstGeom>
          <a:noFill/>
          <a:ln w="38100">
            <a:solidFill>
              <a:srgbClr val="92D050"/>
            </a:solidFill>
            <a:miter lim="800000"/>
            <a:headEnd/>
            <a:tailEnd/>
          </a:ln>
          <a:effectLst/>
        </p:spPr>
      </p:pic>
      <p:pic>
        <p:nvPicPr>
          <p:cNvPr id="29" name="Picture 6" descr="G:\MIS DOCUMENTOS\TODO\RESPALDO ABRIL\FOTOS SEMINARIO LEA\IMG_0507.JPG"/>
          <p:cNvPicPr>
            <a:picLocks noChangeAspect="1" noChangeArrowheads="1"/>
          </p:cNvPicPr>
          <p:nvPr/>
        </p:nvPicPr>
        <p:blipFill>
          <a:blip r:embed="rId8" cstate="email"/>
          <a:srcRect/>
          <a:stretch>
            <a:fillRect/>
          </a:stretch>
        </p:blipFill>
        <p:spPr bwMode="auto">
          <a:xfrm>
            <a:off x="3275856" y="3645024"/>
            <a:ext cx="2592288" cy="1944216"/>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G:\TODITO\TODO\TODO HASTA DICIEMBRE 2013\TODO JUNIO 2013\ADA\CHUKMUK\FOTOS CHUKMUK TITI\IMG_0725.JPG"/>
          <p:cNvPicPr>
            <a:picLocks noChangeAspect="1" noChangeArrowheads="1"/>
          </p:cNvPicPr>
          <p:nvPr/>
        </p:nvPicPr>
        <p:blipFill>
          <a:blip r:embed="rId2" cstate="email"/>
          <a:srcRect/>
          <a:stretch>
            <a:fillRect/>
          </a:stretch>
        </p:blipFill>
        <p:spPr bwMode="auto">
          <a:xfrm>
            <a:off x="299525" y="908720"/>
            <a:ext cx="2616291" cy="1962218"/>
          </a:xfrm>
          <a:prstGeom prst="rect">
            <a:avLst/>
          </a:prstGeom>
          <a:noFill/>
          <a:ln w="38100">
            <a:solidFill>
              <a:srgbClr val="92D050"/>
            </a:solidFill>
            <a:miter lim="800000"/>
            <a:headEnd/>
            <a:tailEnd/>
          </a:ln>
          <a:effectLst/>
        </p:spPr>
      </p:pic>
      <p:pic>
        <p:nvPicPr>
          <p:cNvPr id="29703" name="Picture 7" descr="G:\TODITO\TODO\TODO HASTA DICIEMBRE 2013\TODO JUNIO 2013\TODO\carpeta Hadee 1\Nueva carpeta\trasmicion conocimientos artesanos\seminario2011 354.JPG"/>
          <p:cNvPicPr>
            <a:picLocks noChangeAspect="1" noChangeArrowheads="1"/>
          </p:cNvPicPr>
          <p:nvPr/>
        </p:nvPicPr>
        <p:blipFill>
          <a:blip r:embed="rId3" cstate="email"/>
          <a:srcRect/>
          <a:stretch>
            <a:fillRect/>
          </a:stretch>
        </p:blipFill>
        <p:spPr bwMode="auto">
          <a:xfrm>
            <a:off x="3131840" y="3429000"/>
            <a:ext cx="2688299" cy="2016224"/>
          </a:xfrm>
          <a:prstGeom prst="rect">
            <a:avLst/>
          </a:prstGeom>
          <a:noFill/>
          <a:ln w="38100">
            <a:solidFill>
              <a:srgbClr val="92D050"/>
            </a:solidFill>
            <a:miter lim="800000"/>
            <a:headEnd/>
            <a:tailEnd/>
          </a:ln>
          <a:effectLst/>
        </p:spPr>
      </p:pic>
      <p:pic>
        <p:nvPicPr>
          <p:cNvPr id="29704" name="Picture 8" descr="G:\MIS DOCUMENTOS\CONSEJO Y ASAMBLEA\fotos\lidamar y gustavo\FOTOS INFORM\Taller de mujeres.JPG"/>
          <p:cNvPicPr>
            <a:picLocks noChangeAspect="1" noChangeArrowheads="1"/>
          </p:cNvPicPr>
          <p:nvPr/>
        </p:nvPicPr>
        <p:blipFill>
          <a:blip r:embed="rId4" cstate="email"/>
          <a:srcRect/>
          <a:stretch>
            <a:fillRect/>
          </a:stretch>
        </p:blipFill>
        <p:spPr bwMode="auto">
          <a:xfrm>
            <a:off x="6084168" y="908720"/>
            <a:ext cx="2592288" cy="1944216"/>
          </a:xfrm>
          <a:prstGeom prst="rect">
            <a:avLst/>
          </a:prstGeom>
          <a:noFill/>
          <a:ln w="38100">
            <a:solidFill>
              <a:srgbClr val="92D050"/>
            </a:solidFill>
            <a:miter lim="800000"/>
            <a:headEnd/>
            <a:tailEnd/>
          </a:ln>
          <a:effectLst/>
        </p:spPr>
      </p:pic>
      <p:pic>
        <p:nvPicPr>
          <p:cNvPr id="29705" name="Picture 9" descr="G:\TODITO\TODO\TODO HASTA DICIEMBRE 2013\TODO JUNIO 2013\TODO\Nueva carpeta\TODO\HADEE\ORDENAR\TODO\TOTO\todo noviembre\TODO TODITO\TODO\HADEE\MIS DOCUMENTOS\DISOP\DISOP PORTADA\mujeres.jpg"/>
          <p:cNvPicPr>
            <a:picLocks noChangeAspect="1" noChangeArrowheads="1"/>
          </p:cNvPicPr>
          <p:nvPr/>
        </p:nvPicPr>
        <p:blipFill>
          <a:blip r:embed="rId5" cstate="email"/>
          <a:srcRect/>
          <a:stretch>
            <a:fillRect/>
          </a:stretch>
        </p:blipFill>
        <p:spPr bwMode="auto">
          <a:xfrm>
            <a:off x="6012160" y="3429000"/>
            <a:ext cx="2688299" cy="2016224"/>
          </a:xfrm>
          <a:prstGeom prst="rect">
            <a:avLst/>
          </a:prstGeom>
          <a:noFill/>
          <a:ln w="38100">
            <a:solidFill>
              <a:srgbClr val="92D050"/>
            </a:solidFill>
            <a:miter lim="800000"/>
            <a:headEnd/>
            <a:tailEnd/>
          </a:ln>
          <a:effectLst/>
        </p:spPr>
      </p:pic>
      <p:pic>
        <p:nvPicPr>
          <p:cNvPr id="25" name="Picture 6" descr="SDC15265"/>
          <p:cNvPicPr>
            <a:picLocks noChangeAspect="1" noChangeArrowheads="1"/>
          </p:cNvPicPr>
          <p:nvPr/>
        </p:nvPicPr>
        <p:blipFill>
          <a:blip r:embed="rId6" cstate="email"/>
          <a:srcRect/>
          <a:stretch>
            <a:fillRect/>
          </a:stretch>
        </p:blipFill>
        <p:spPr bwMode="auto">
          <a:xfrm>
            <a:off x="3203457" y="908720"/>
            <a:ext cx="2592679" cy="1944216"/>
          </a:xfrm>
          <a:prstGeom prst="rect">
            <a:avLst/>
          </a:prstGeom>
          <a:noFill/>
          <a:ln w="38100">
            <a:solidFill>
              <a:srgbClr val="92D050"/>
            </a:solidFill>
            <a:miter lim="800000"/>
            <a:headEnd/>
            <a:tailEnd/>
          </a:ln>
          <a:effectLst/>
        </p:spPr>
      </p:pic>
      <p:pic>
        <p:nvPicPr>
          <p:cNvPr id="26" name="Picture 7" descr="E:\Vivienda\Viviendas Terminadas\Viviendas Terminadas 11.jpg"/>
          <p:cNvPicPr>
            <a:picLocks noChangeAspect="1" noChangeArrowheads="1"/>
          </p:cNvPicPr>
          <p:nvPr/>
        </p:nvPicPr>
        <p:blipFill>
          <a:blip r:embed="rId7" cstate="email"/>
          <a:srcRect/>
          <a:stretch>
            <a:fillRect/>
          </a:stretch>
        </p:blipFill>
        <p:spPr bwMode="auto">
          <a:xfrm>
            <a:off x="323528" y="3429000"/>
            <a:ext cx="2592288" cy="2016224"/>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3"/>
            <a:ext cx="8229600" cy="706090"/>
          </a:xfrm>
        </p:spPr>
        <p:txBody>
          <a:bodyPr>
            <a:normAutofit/>
          </a:bodyPr>
          <a:lstStyle/>
          <a:p>
            <a:r>
              <a:rPr lang="es-ES" sz="3500" b="1" dirty="0" smtClean="0">
                <a:solidFill>
                  <a:srgbClr val="92D050"/>
                </a:solidFill>
              </a:rPr>
              <a:t>LOGROS</a:t>
            </a:r>
            <a:endParaRPr lang="es-ES" sz="3500" b="1" dirty="0">
              <a:solidFill>
                <a:srgbClr val="92D050"/>
              </a:solidFill>
            </a:endParaRPr>
          </a:p>
        </p:txBody>
      </p:sp>
      <p:sp>
        <p:nvSpPr>
          <p:cNvPr id="3" name="2 Marcador de contenido"/>
          <p:cNvSpPr>
            <a:spLocks noGrp="1"/>
          </p:cNvSpPr>
          <p:nvPr>
            <p:ph idx="1"/>
          </p:nvPr>
        </p:nvSpPr>
        <p:spPr>
          <a:xfrm>
            <a:off x="457200" y="908721"/>
            <a:ext cx="8229600" cy="5760640"/>
          </a:xfrm>
        </p:spPr>
        <p:txBody>
          <a:bodyPr>
            <a:noAutofit/>
          </a:bodyPr>
          <a:lstStyle/>
          <a:p>
            <a:pPr algn="just"/>
            <a:r>
              <a:rPr lang="es-GT" sz="2100" dirty="0" smtClean="0">
                <a:solidFill>
                  <a:schemeClr val="bg1"/>
                </a:solidFill>
              </a:rPr>
              <a:t>Se logra por la presión social la aprobación  de la ley al impuesto del cemento, la 79-2000 y Otro avance importante alcanzado por la sociedad civil, en materia de política de vivienda y su financiamiento, es el consenso en torno a la Política Nacional de Vivienda y Asentamientos Humanos.</a:t>
            </a:r>
          </a:p>
          <a:p>
            <a:pPr algn="just">
              <a:buNone/>
            </a:pPr>
            <a:endParaRPr lang="es-GT" sz="2100" dirty="0" smtClean="0">
              <a:solidFill>
                <a:schemeClr val="bg1"/>
              </a:solidFill>
            </a:endParaRPr>
          </a:p>
          <a:p>
            <a:pPr algn="just"/>
            <a:r>
              <a:rPr lang="es-GT" sz="2100" dirty="0" smtClean="0">
                <a:solidFill>
                  <a:schemeClr val="bg1"/>
                </a:solidFill>
              </a:rPr>
              <a:t>Mediante negociaciones  se logró que fuera estructurado y aprobado  el programa de Desarraigados y Desmovilizados que quedó institucionalizado en el Ministerio de Comunicaciones, aumentando  los estándares de calidad de las viviendas populares de  25 metros cuadrados a 40 como mínimo  con tres ambientes.</a:t>
            </a:r>
          </a:p>
          <a:p>
            <a:pPr>
              <a:buNone/>
            </a:pPr>
            <a:endParaRPr lang="es-GT" sz="2100" dirty="0" smtClean="0"/>
          </a:p>
          <a:p>
            <a:endParaRPr lang="es-GT" sz="2100" dirty="0" smtClean="0"/>
          </a:p>
          <a:p>
            <a:endParaRPr lang="es-ES" sz="2100" dirty="0"/>
          </a:p>
        </p:txBody>
      </p:sp>
      <p:pic>
        <p:nvPicPr>
          <p:cNvPr id="4" name="Picture 4" descr="Casa Apropiada"/>
          <p:cNvPicPr>
            <a:picLocks noChangeAspect="1" noChangeArrowheads="1"/>
          </p:cNvPicPr>
          <p:nvPr/>
        </p:nvPicPr>
        <p:blipFill>
          <a:blip r:embed="rId2" cstate="email"/>
          <a:srcRect/>
          <a:stretch>
            <a:fillRect/>
          </a:stretch>
        </p:blipFill>
        <p:spPr>
          <a:xfrm>
            <a:off x="1115616" y="4797152"/>
            <a:ext cx="3456384" cy="1744272"/>
          </a:xfrm>
          <a:prstGeom prst="rect">
            <a:avLst/>
          </a:prstGeom>
          <a:noFill/>
          <a:ln w="38100">
            <a:solidFill>
              <a:srgbClr val="92D050"/>
            </a:solidFill>
            <a:miter lim="800000"/>
            <a:headEnd/>
            <a:tailEnd/>
          </a:ln>
          <a:effectLst/>
        </p:spPr>
      </p:pic>
      <p:pic>
        <p:nvPicPr>
          <p:cNvPr id="5" name="Picture 4" descr="C:\WINDOWS\Escritorio\fotos adria\adobe.jpg"/>
          <p:cNvPicPr>
            <a:picLocks noChangeAspect="1" noChangeArrowheads="1"/>
          </p:cNvPicPr>
          <p:nvPr/>
        </p:nvPicPr>
        <p:blipFill>
          <a:blip r:embed="rId3" cstate="email"/>
          <a:srcRect/>
          <a:stretch>
            <a:fillRect/>
          </a:stretch>
        </p:blipFill>
        <p:spPr bwMode="auto">
          <a:xfrm>
            <a:off x="5436096" y="4797152"/>
            <a:ext cx="2592288" cy="1778270"/>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75" fill="hold"/>
                                        <p:tgtEl>
                                          <p:spTgt spid="4"/>
                                        </p:tgtEl>
                                        <p:attrNameLst>
                                          <p:attrName>ppt_x</p:attrName>
                                        </p:attrNameLst>
                                      </p:cBhvr>
                                      <p:tavLst>
                                        <p:tav tm="0">
                                          <p:val>
                                            <p:strVal val="#ppt_x-#ppt_w/2"/>
                                          </p:val>
                                        </p:tav>
                                        <p:tav tm="100000">
                                          <p:val>
                                            <p:strVal val="#ppt_x"/>
                                          </p:val>
                                        </p:tav>
                                      </p:tavLst>
                                    </p:anim>
                                    <p:anim calcmode="lin" valueType="num">
                                      <p:cBhvr>
                                        <p:cTn id="8" dur="75" fill="hold"/>
                                        <p:tgtEl>
                                          <p:spTgt spid="4"/>
                                        </p:tgtEl>
                                        <p:attrNameLst>
                                          <p:attrName>ppt_y</p:attrName>
                                        </p:attrNameLst>
                                      </p:cBhvr>
                                      <p:tavLst>
                                        <p:tav tm="0">
                                          <p:val>
                                            <p:strVal val="#ppt_y"/>
                                          </p:val>
                                        </p:tav>
                                        <p:tav tm="100000">
                                          <p:val>
                                            <p:strVal val="#ppt_y"/>
                                          </p:val>
                                        </p:tav>
                                      </p:tavLst>
                                    </p:anim>
                                    <p:anim calcmode="lin" valueType="num">
                                      <p:cBhvr>
                                        <p:cTn id="9" dur="75" fill="hold"/>
                                        <p:tgtEl>
                                          <p:spTgt spid="4"/>
                                        </p:tgtEl>
                                        <p:attrNameLst>
                                          <p:attrName>ppt_w</p:attrName>
                                        </p:attrNameLst>
                                      </p:cBhvr>
                                      <p:tavLst>
                                        <p:tav tm="0">
                                          <p:val>
                                            <p:fltVal val="0"/>
                                          </p:val>
                                        </p:tav>
                                        <p:tav tm="100000">
                                          <p:val>
                                            <p:strVal val="#ppt_w"/>
                                          </p:val>
                                        </p:tav>
                                      </p:tavLst>
                                    </p:anim>
                                    <p:anim calcmode="lin" valueType="num">
                                      <p:cBhvr>
                                        <p:cTn id="10" dur="75"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229600" cy="4536504"/>
          </a:xfrm>
        </p:spPr>
        <p:txBody>
          <a:bodyPr>
            <a:noAutofit/>
          </a:bodyPr>
          <a:lstStyle/>
          <a:p>
            <a:pPr algn="just"/>
            <a:r>
              <a:rPr lang="es-GT" sz="2100" dirty="0" smtClean="0">
                <a:solidFill>
                  <a:schemeClr val="bg1"/>
                </a:solidFill>
              </a:rPr>
              <a:t>Se logró atender  mas o menos  al 90% de población desmovilizada enlistada, que no tenían vivienda.</a:t>
            </a:r>
          </a:p>
          <a:p>
            <a:pPr algn="just"/>
            <a:endParaRPr lang="es-GT" sz="1000" dirty="0" smtClean="0">
              <a:solidFill>
                <a:schemeClr val="bg1"/>
              </a:solidFill>
            </a:endParaRPr>
          </a:p>
          <a:p>
            <a:pPr algn="just"/>
            <a:r>
              <a:rPr lang="es-GT" sz="2100" dirty="0" smtClean="0">
                <a:solidFill>
                  <a:schemeClr val="bg1"/>
                </a:solidFill>
              </a:rPr>
              <a:t>Logro implementar dentro del sistema gobierno la modalidad de construcción utilizando el subsidio para vivienda y ayuda internacional.</a:t>
            </a:r>
          </a:p>
          <a:p>
            <a:pPr algn="just"/>
            <a:endParaRPr lang="es-GT" sz="1000" dirty="0" smtClean="0">
              <a:solidFill>
                <a:schemeClr val="bg1"/>
              </a:solidFill>
            </a:endParaRPr>
          </a:p>
          <a:p>
            <a:pPr algn="just"/>
            <a:r>
              <a:rPr lang="es-GT" sz="2100" dirty="0" smtClean="0">
                <a:solidFill>
                  <a:schemeClr val="bg1"/>
                </a:solidFill>
              </a:rPr>
              <a:t>La FGT fue la primera organización que empezó el trabajo en barrios urbano marginales a través de un subsidio para  el mejoramiento de vivienda.</a:t>
            </a:r>
          </a:p>
          <a:p>
            <a:pPr algn="just"/>
            <a:endParaRPr lang="es-GT" sz="1000" dirty="0" smtClean="0">
              <a:solidFill>
                <a:schemeClr val="bg1"/>
              </a:solidFill>
            </a:endParaRPr>
          </a:p>
          <a:p>
            <a:pPr algn="just"/>
            <a:r>
              <a:rPr lang="es-GT" sz="2100" dirty="0" smtClean="0">
                <a:solidFill>
                  <a:schemeClr val="bg1"/>
                </a:solidFill>
              </a:rPr>
              <a:t>Se realizaron  proyectos con tecnología alternativa como el adobe, </a:t>
            </a:r>
            <a:r>
              <a:rPr lang="es-GT" sz="2100" dirty="0" err="1" smtClean="0">
                <a:solidFill>
                  <a:schemeClr val="bg1"/>
                </a:solidFill>
              </a:rPr>
              <a:t>terracreto</a:t>
            </a:r>
            <a:r>
              <a:rPr lang="es-GT" sz="2100" dirty="0" smtClean="0">
                <a:solidFill>
                  <a:schemeClr val="bg1"/>
                </a:solidFill>
              </a:rPr>
              <a:t>, piedra y caña como en el caso de </a:t>
            </a:r>
            <a:r>
              <a:rPr lang="es-GT" sz="2100" dirty="0" err="1" smtClean="0">
                <a:solidFill>
                  <a:schemeClr val="bg1"/>
                </a:solidFill>
              </a:rPr>
              <a:t>Cahaboncito</a:t>
            </a:r>
            <a:r>
              <a:rPr lang="es-GT" sz="2100" dirty="0" smtClean="0">
                <a:solidFill>
                  <a:schemeClr val="bg1"/>
                </a:solidFill>
              </a:rPr>
              <a:t>.   En esta línea también se utilizó el sistema cubano de construcción y se mantuvieron prácticas con </a:t>
            </a:r>
            <a:r>
              <a:rPr lang="es-GT" sz="2100" dirty="0" err="1" smtClean="0">
                <a:solidFill>
                  <a:schemeClr val="bg1"/>
                </a:solidFill>
              </a:rPr>
              <a:t>Constru</a:t>
            </a:r>
            <a:r>
              <a:rPr lang="es-GT" sz="2100" dirty="0" smtClean="0">
                <a:solidFill>
                  <a:schemeClr val="bg1"/>
                </a:solidFill>
              </a:rPr>
              <a:t> Plus del Salvador y Costa rica.</a:t>
            </a:r>
          </a:p>
          <a:p>
            <a:pPr algn="just"/>
            <a:endParaRPr lang="es-GT" sz="2100" dirty="0" smtClean="0">
              <a:solidFill>
                <a:schemeClr val="bg1"/>
              </a:solidFill>
            </a:endParaRPr>
          </a:p>
          <a:p>
            <a:pPr algn="just"/>
            <a:endParaRPr lang="es-GT" sz="2100" dirty="0" smtClean="0">
              <a:solidFill>
                <a:schemeClr val="bg1"/>
              </a:solidFill>
            </a:endParaRPr>
          </a:p>
        </p:txBody>
      </p:sp>
      <p:pic>
        <p:nvPicPr>
          <p:cNvPr id="5" name="17 Imagen" descr="5 de mayo 1.JPG"/>
          <p:cNvPicPr>
            <a:picLocks noChangeAspect="1" noChangeArrowheads="1"/>
          </p:cNvPicPr>
          <p:nvPr/>
        </p:nvPicPr>
        <p:blipFill>
          <a:blip r:embed="rId2" cstate="email"/>
          <a:srcRect/>
          <a:stretch>
            <a:fillRect/>
          </a:stretch>
        </p:blipFill>
        <p:spPr bwMode="auto">
          <a:xfrm>
            <a:off x="986046" y="4653136"/>
            <a:ext cx="7546394" cy="1988840"/>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1"/>
            <a:ext cx="8229600" cy="1800199"/>
          </a:xfrm>
        </p:spPr>
        <p:txBody>
          <a:bodyPr>
            <a:noAutofit/>
          </a:bodyPr>
          <a:lstStyle/>
          <a:p>
            <a:pPr algn="just"/>
            <a:r>
              <a:rPr lang="es-GT" sz="2400" dirty="0" smtClean="0">
                <a:solidFill>
                  <a:schemeClr val="bg1"/>
                </a:solidFill>
              </a:rPr>
              <a:t>Se realizaron de acuerdo al área de la vivienda 8 diseños  distintos de vivienda y modelos constructivos (FGT40, FGT43, FGT46  FGT50, FGT52, FGT56, FGT58, FGT74 y uno denominado “Mejoras”).</a:t>
            </a:r>
          </a:p>
          <a:p>
            <a:pPr algn="just"/>
            <a:endParaRPr lang="es-GT" sz="2400" dirty="0" smtClean="0">
              <a:solidFill>
                <a:schemeClr val="bg1"/>
              </a:solidFill>
            </a:endParaRPr>
          </a:p>
          <a:p>
            <a:pPr algn="just">
              <a:buNone/>
            </a:pPr>
            <a:endParaRPr lang="es-GT" sz="2400" dirty="0" smtClean="0">
              <a:solidFill>
                <a:schemeClr val="bg1"/>
              </a:solidFill>
            </a:endParaRPr>
          </a:p>
        </p:txBody>
      </p:sp>
      <p:pic>
        <p:nvPicPr>
          <p:cNvPr id="4" name="Picture 5" descr="C:\Documents and Settings\Heidi\Escritorio\Fotos Federacion\DSC00522.JPG"/>
          <p:cNvPicPr>
            <a:picLocks noChangeAspect="1" noChangeArrowheads="1"/>
          </p:cNvPicPr>
          <p:nvPr/>
        </p:nvPicPr>
        <p:blipFill>
          <a:blip r:embed="rId2" cstate="email"/>
          <a:srcRect/>
          <a:stretch>
            <a:fillRect/>
          </a:stretch>
        </p:blipFill>
        <p:spPr bwMode="auto">
          <a:xfrm>
            <a:off x="5652120" y="2996952"/>
            <a:ext cx="3124200" cy="2343150"/>
          </a:xfrm>
          <a:prstGeom prst="rect">
            <a:avLst/>
          </a:prstGeom>
          <a:noFill/>
          <a:ln w="38100">
            <a:solidFill>
              <a:srgbClr val="92D050"/>
            </a:solidFill>
            <a:miter lim="800000"/>
            <a:headEnd/>
            <a:tailEnd/>
          </a:ln>
          <a:effectLst/>
        </p:spPr>
      </p:pic>
      <p:sp>
        <p:nvSpPr>
          <p:cNvPr id="6" name="5 CuadroTexto"/>
          <p:cNvSpPr txBox="1"/>
          <p:nvPr/>
        </p:nvSpPr>
        <p:spPr>
          <a:xfrm>
            <a:off x="539552" y="1844824"/>
            <a:ext cx="4680520" cy="5170646"/>
          </a:xfrm>
          <a:prstGeom prst="rect">
            <a:avLst/>
          </a:prstGeom>
          <a:noFill/>
        </p:spPr>
        <p:txBody>
          <a:bodyPr wrap="square" rtlCol="0">
            <a:spAutoFit/>
          </a:bodyPr>
          <a:lstStyle/>
          <a:p>
            <a:pPr algn="just">
              <a:buFont typeface="Arial" pitchFamily="34" charset="0"/>
              <a:buChar char="•"/>
            </a:pPr>
            <a:r>
              <a:rPr lang="es-GT" sz="2200" dirty="0" smtClean="0">
                <a:solidFill>
                  <a:schemeClr val="bg1"/>
                </a:solidFill>
              </a:rPr>
              <a:t>Creadores y fundadores de la Federación de Asociaciones Civiles y Organizaciones para el Desarrollo del Hábitat Popular –FODHAP- que ha dado seguimiento a las políticas de vivienda,  contribuyó sensiblemente con  la propuesta de la nueva ley que fue aprobada como la 9-2012 y abandera  la Producción Social  de Vivienda y Hábitat.  Y que actualmente representa a la Sociedad Civil en los espacios de la Junta Directiva del Fondo para la Vivienda –FOPAVI- y el Consejo Nacional de la Vivienda –CONAVI-.</a:t>
            </a:r>
          </a:p>
          <a:p>
            <a:pPr>
              <a:buFont typeface="Arial" pitchFamily="34" charset="0"/>
              <a:buChar char="•"/>
            </a:pPr>
            <a:endParaRPr lang="es-GT"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4176464"/>
          </a:xfrm>
        </p:spPr>
        <p:txBody>
          <a:bodyPr>
            <a:normAutofit/>
          </a:bodyPr>
          <a:lstStyle/>
          <a:p>
            <a:pPr algn="just"/>
            <a:r>
              <a:rPr lang="es-GT" sz="2100" dirty="0" smtClean="0">
                <a:solidFill>
                  <a:schemeClr val="bg1"/>
                </a:solidFill>
              </a:rPr>
              <a:t>Se logró  responder de una forma conveniente a los desastres  producidos por tormentas Mitch, </a:t>
            </a:r>
            <a:r>
              <a:rPr lang="es-GT" sz="2100" dirty="0" err="1" smtClean="0">
                <a:solidFill>
                  <a:schemeClr val="bg1"/>
                </a:solidFill>
              </a:rPr>
              <a:t>Stan</a:t>
            </a:r>
            <a:r>
              <a:rPr lang="es-GT" sz="2100" dirty="0" smtClean="0">
                <a:solidFill>
                  <a:schemeClr val="bg1"/>
                </a:solidFill>
              </a:rPr>
              <a:t>, tormenta 16 y otras logrando captar fondos públicos y fondos de la comunidad internación al para un tipo de vivienda muy superior al estándar propuesto por el Gobierno.</a:t>
            </a:r>
          </a:p>
          <a:p>
            <a:pPr algn="just"/>
            <a:endParaRPr lang="es-GT" sz="2100" dirty="0" smtClean="0">
              <a:solidFill>
                <a:schemeClr val="bg1"/>
              </a:solidFill>
            </a:endParaRPr>
          </a:p>
          <a:p>
            <a:pPr algn="just"/>
            <a:r>
              <a:rPr lang="es-GT" sz="2100" dirty="0" smtClean="0">
                <a:solidFill>
                  <a:schemeClr val="bg1"/>
                </a:solidFill>
              </a:rPr>
              <a:t>Se lograron alianzas de trabajo con organizaciones de la sociedad civil, asociaciones, cooperativas, </a:t>
            </a:r>
            <a:r>
              <a:rPr lang="es-GT" sz="2100" dirty="0" err="1" smtClean="0">
                <a:solidFill>
                  <a:schemeClr val="bg1"/>
                </a:solidFill>
              </a:rPr>
              <a:t>ONG’s</a:t>
            </a:r>
            <a:r>
              <a:rPr lang="es-GT" sz="2100" dirty="0" smtClean="0">
                <a:solidFill>
                  <a:schemeClr val="bg1"/>
                </a:solidFill>
              </a:rPr>
              <a:t> y de comunidad internacional.</a:t>
            </a:r>
          </a:p>
          <a:p>
            <a:pPr algn="just"/>
            <a:endParaRPr lang="es-GT" sz="2100" dirty="0" smtClean="0">
              <a:solidFill>
                <a:schemeClr val="bg1"/>
              </a:solidFill>
            </a:endParaRPr>
          </a:p>
          <a:p>
            <a:pPr algn="just"/>
            <a:r>
              <a:rPr lang="es-GT" sz="2100" dirty="0" smtClean="0">
                <a:solidFill>
                  <a:schemeClr val="bg1"/>
                </a:solidFill>
              </a:rPr>
              <a:t>Se generaron procesos de auto gestión de subsidios ante el FOGUAVI – FOPAVI desde la organización comunitaria.</a:t>
            </a:r>
          </a:p>
          <a:p>
            <a:endParaRPr lang="es-GT" sz="2100" dirty="0" smtClean="0">
              <a:solidFill>
                <a:schemeClr val="bg1"/>
              </a:solidFill>
            </a:endParaRPr>
          </a:p>
          <a:p>
            <a:endParaRPr lang="es-ES" sz="2100" dirty="0" smtClean="0">
              <a:solidFill>
                <a:schemeClr val="bg1"/>
              </a:solidFill>
            </a:endParaRPr>
          </a:p>
          <a:p>
            <a:endParaRPr lang="es-GT" sz="2100" dirty="0"/>
          </a:p>
        </p:txBody>
      </p:sp>
      <p:pic>
        <p:nvPicPr>
          <p:cNvPr id="4" name="Picture 13" descr="Capacitación Buena"/>
          <p:cNvPicPr>
            <a:picLocks noChangeAspect="1" noChangeArrowheads="1"/>
          </p:cNvPicPr>
          <p:nvPr/>
        </p:nvPicPr>
        <p:blipFill>
          <a:blip r:embed="rId2" cstate="email"/>
          <a:srcRect/>
          <a:stretch>
            <a:fillRect/>
          </a:stretch>
        </p:blipFill>
        <p:spPr>
          <a:xfrm>
            <a:off x="3374902" y="4509120"/>
            <a:ext cx="1656184" cy="1873695"/>
          </a:xfrm>
          <a:prstGeom prst="rect">
            <a:avLst/>
          </a:prstGeom>
          <a:noFill/>
          <a:ln w="38100">
            <a:solidFill>
              <a:srgbClr val="92D050"/>
            </a:solidFill>
            <a:miter lim="800000"/>
            <a:headEnd/>
            <a:tailEnd/>
          </a:ln>
          <a:effectLst/>
        </p:spPr>
      </p:pic>
      <p:pic>
        <p:nvPicPr>
          <p:cNvPr id="5" name="Picture 2" descr="G:\TODITO\TODO\TODO HASTA DICIEMBRE 2013\TODO JUNIO 2013\TODO\.Spotlight-V100\carpeta Hadee\informe v y a\FOTOS DE ACTIVIDADES VERDE Y AZUL 2,011\TALLER  AUTORIDADES STA. CLARA MES DE OCTUBRE\100_3555.jpg"/>
          <p:cNvPicPr>
            <a:picLocks noChangeAspect="1" noChangeArrowheads="1"/>
          </p:cNvPicPr>
          <p:nvPr/>
        </p:nvPicPr>
        <p:blipFill>
          <a:blip r:embed="rId3" cstate="email"/>
          <a:srcRect/>
          <a:stretch>
            <a:fillRect/>
          </a:stretch>
        </p:blipFill>
        <p:spPr bwMode="auto">
          <a:xfrm>
            <a:off x="611560" y="4509120"/>
            <a:ext cx="2448272" cy="1872208"/>
          </a:xfrm>
          <a:prstGeom prst="rect">
            <a:avLst/>
          </a:prstGeom>
          <a:noFill/>
          <a:ln w="38100">
            <a:solidFill>
              <a:srgbClr val="92D050"/>
            </a:solidFill>
            <a:miter lim="800000"/>
            <a:headEnd/>
            <a:tailEnd/>
          </a:ln>
          <a:effectLst/>
        </p:spPr>
      </p:pic>
      <p:pic>
        <p:nvPicPr>
          <p:cNvPr id="6" name="Picture 5" descr="C:\WINDOWS\Escritorio\fotos adria\cahabon 1.jpg"/>
          <p:cNvPicPr>
            <a:picLocks noChangeAspect="1" noChangeArrowheads="1"/>
          </p:cNvPicPr>
          <p:nvPr/>
        </p:nvPicPr>
        <p:blipFill>
          <a:blip r:embed="rId4" cstate="email"/>
          <a:srcRect/>
          <a:stretch>
            <a:fillRect/>
          </a:stretch>
        </p:blipFill>
        <p:spPr bwMode="auto">
          <a:xfrm>
            <a:off x="5342752" y="4509120"/>
            <a:ext cx="3189688" cy="1872208"/>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576064"/>
          </a:xfrm>
        </p:spPr>
        <p:txBody>
          <a:bodyPr>
            <a:normAutofit fontScale="90000"/>
          </a:bodyPr>
          <a:lstStyle/>
          <a:p>
            <a:r>
              <a:rPr lang="es-ES" sz="3000" b="1" dirty="0" smtClean="0">
                <a:solidFill>
                  <a:srgbClr val="92D050"/>
                </a:solidFill>
              </a:rPr>
              <a:t>Actividades de auto gestión y demanda</a:t>
            </a:r>
            <a:br>
              <a:rPr lang="es-ES" sz="3000" b="1" dirty="0" smtClean="0">
                <a:solidFill>
                  <a:srgbClr val="92D050"/>
                </a:solidFill>
              </a:rPr>
            </a:br>
            <a:r>
              <a:rPr lang="es-ES" sz="3000" b="1" dirty="0" smtClean="0">
                <a:solidFill>
                  <a:srgbClr val="92D050"/>
                </a:solidFill>
              </a:rPr>
              <a:t>FODHAP – COMITÉ POPULAR</a:t>
            </a:r>
          </a:p>
        </p:txBody>
      </p:sp>
      <p:pic>
        <p:nvPicPr>
          <p:cNvPr id="4" name="3 Imagen"/>
          <p:cNvPicPr/>
          <p:nvPr/>
        </p:nvPicPr>
        <p:blipFill rotWithShape="1">
          <a:blip r:embed="rId2" cstate="email">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p:blipFill>
        <p:spPr bwMode="auto">
          <a:xfrm>
            <a:off x="251520" y="1556792"/>
            <a:ext cx="2304256" cy="1872208"/>
          </a:xfrm>
          <a:prstGeom prst="rect">
            <a:avLst/>
          </a:prstGeom>
          <a:noFill/>
          <a:ln w="38100">
            <a:solidFill>
              <a:srgbClr val="92D050"/>
            </a:solidFill>
            <a:miter lim="800000"/>
            <a:headEnd/>
            <a:tailEnd/>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ext>
          </a:extLst>
        </p:spPr>
      </p:pic>
      <p:pic>
        <p:nvPicPr>
          <p:cNvPr id="5" name="4 Imagen"/>
          <p:cNvPicPr/>
          <p:nvPr/>
        </p:nvPicPr>
        <p:blipFill rotWithShape="1">
          <a:blip r:embed="rId3" cstate="email">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r="-668"/>
          <a:stretch/>
        </p:blipFill>
        <p:spPr bwMode="auto">
          <a:xfrm>
            <a:off x="2926799" y="1556792"/>
            <a:ext cx="3085361" cy="1847850"/>
          </a:xfrm>
          <a:prstGeom prst="rect">
            <a:avLst/>
          </a:prstGeom>
          <a:noFill/>
          <a:ln w="38100">
            <a:solidFill>
              <a:srgbClr val="92D050"/>
            </a:solidFill>
            <a:miter lim="800000"/>
            <a:headEnd/>
            <a:tailEnd/>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ext>
          </a:extLst>
        </p:spPr>
      </p:pic>
      <p:pic>
        <p:nvPicPr>
          <p:cNvPr id="6" name="5 Imagen"/>
          <p:cNvPicPr/>
          <p:nvPr/>
        </p:nvPicPr>
        <p:blipFill rotWithShape="1">
          <a:blip r:embed="rId4" cstate="email">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p:blipFill>
        <p:spPr bwMode="auto">
          <a:xfrm>
            <a:off x="6300192" y="1556792"/>
            <a:ext cx="2520280" cy="1872208"/>
          </a:xfrm>
          <a:prstGeom prst="rect">
            <a:avLst/>
          </a:prstGeom>
          <a:noFill/>
          <a:ln w="38100">
            <a:solidFill>
              <a:srgbClr val="92D050"/>
            </a:solidFill>
            <a:miter lim="800000"/>
            <a:headEnd/>
            <a:tailEnd/>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a:ext>
          </a:extLst>
        </p:spPr>
      </p:pic>
      <p:sp>
        <p:nvSpPr>
          <p:cNvPr id="54274" name="AutoShape 2" descr="Fodhap - Para quiénes no pudieron asistir, estaremos publicando pronto el  vídeo de la entrega al procurador de los derechos humanos de los resultados  de auditoría social a fopavi. | Facebook"/>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4275" name="Picture 3"/>
          <p:cNvPicPr>
            <a:picLocks noChangeAspect="1" noChangeArrowheads="1"/>
          </p:cNvPicPr>
          <p:nvPr/>
        </p:nvPicPr>
        <p:blipFill>
          <a:blip r:embed="rId5" cstate="email"/>
          <a:srcRect/>
          <a:stretch>
            <a:fillRect/>
          </a:stretch>
        </p:blipFill>
        <p:spPr bwMode="auto">
          <a:xfrm>
            <a:off x="2915816" y="3999303"/>
            <a:ext cx="3096344" cy="1733953"/>
          </a:xfrm>
          <a:prstGeom prst="rect">
            <a:avLst/>
          </a:prstGeom>
          <a:noFill/>
          <a:ln w="38100">
            <a:solidFill>
              <a:srgbClr val="92D050"/>
            </a:solidFill>
            <a:miter lim="800000"/>
            <a:headEnd/>
            <a:tailEnd/>
          </a:ln>
          <a:effectLst/>
        </p:spPr>
      </p:pic>
      <p:pic>
        <p:nvPicPr>
          <p:cNvPr id="54276" name="Picture 4" descr="D:\RESPALDO\2020\ASF GENERAL\sandra noviembre\IMG_0008.JPG"/>
          <p:cNvPicPr>
            <a:picLocks noChangeAspect="1" noChangeArrowheads="1"/>
          </p:cNvPicPr>
          <p:nvPr/>
        </p:nvPicPr>
        <p:blipFill>
          <a:blip r:embed="rId6" cstate="email"/>
          <a:srcRect/>
          <a:stretch>
            <a:fillRect/>
          </a:stretch>
        </p:blipFill>
        <p:spPr bwMode="auto">
          <a:xfrm>
            <a:off x="6300192" y="3999304"/>
            <a:ext cx="2520279" cy="1728191"/>
          </a:xfrm>
          <a:prstGeom prst="rect">
            <a:avLst/>
          </a:prstGeom>
          <a:noFill/>
          <a:ln w="38100">
            <a:solidFill>
              <a:srgbClr val="92D050"/>
            </a:solidFill>
            <a:miter lim="800000"/>
            <a:headEnd/>
            <a:tailEnd/>
          </a:ln>
          <a:effectLst/>
        </p:spPr>
      </p:pic>
      <p:pic>
        <p:nvPicPr>
          <p:cNvPr id="54278" name="Picture 6" descr="C:\Users\Director\Desktop\MANOS UNIDAS\ENVIO 1 DE JULIO\FOTOGRAFIAS FASE 7\Fotografias 1\RESULTADO 4\FOPAVI Y COMITE POPULAR DE VIVIENDA\reunion MICIVI solicitud desembolso (2).jpg"/>
          <p:cNvPicPr>
            <a:picLocks noChangeAspect="1" noChangeArrowheads="1"/>
          </p:cNvPicPr>
          <p:nvPr/>
        </p:nvPicPr>
        <p:blipFill>
          <a:blip r:embed="rId7" cstate="email"/>
          <a:srcRect/>
          <a:stretch>
            <a:fillRect/>
          </a:stretch>
        </p:blipFill>
        <p:spPr bwMode="auto">
          <a:xfrm>
            <a:off x="251520" y="3999304"/>
            <a:ext cx="2310368" cy="1728192"/>
          </a:xfrm>
          <a:prstGeom prst="rect">
            <a:avLst/>
          </a:prstGeom>
          <a:noFill/>
          <a:ln w="38100">
            <a:solidFill>
              <a:srgbClr val="92D050"/>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RESPALDO\2022\RESPALDO MARIANA\2019\Documentos\MARIANA\FODHAP\FOTOS FODHAP FOPAVI.jpg"/>
          <p:cNvPicPr>
            <a:picLocks noChangeAspect="1" noChangeArrowheads="1"/>
          </p:cNvPicPr>
          <p:nvPr/>
        </p:nvPicPr>
        <p:blipFill>
          <a:blip r:embed="rId2" cstate="email"/>
          <a:srcRect/>
          <a:stretch>
            <a:fillRect/>
          </a:stretch>
        </p:blipFill>
        <p:spPr bwMode="auto">
          <a:xfrm>
            <a:off x="539552" y="476672"/>
            <a:ext cx="3996445" cy="2664296"/>
          </a:xfrm>
          <a:prstGeom prst="rect">
            <a:avLst/>
          </a:prstGeom>
          <a:noFill/>
          <a:ln w="38100">
            <a:solidFill>
              <a:srgbClr val="92D050"/>
            </a:solidFill>
            <a:miter lim="800000"/>
            <a:headEnd/>
            <a:tailEnd/>
          </a:ln>
          <a:effectLst/>
        </p:spPr>
      </p:pic>
      <p:pic>
        <p:nvPicPr>
          <p:cNvPr id="63490" name="Picture 2" descr="C:\Users\Director\Desktop\MANOS UNIDAS\ENVIO 1 DE JULIO\FOTOGRAFIAS FASE 7\Fotografias 1\RESULTADO 4\FOPAVI Y COMITE POPULAR DE VIVIENDA\IMG_20191020_131835.jpg"/>
          <p:cNvPicPr>
            <a:picLocks noChangeAspect="1" noChangeArrowheads="1"/>
          </p:cNvPicPr>
          <p:nvPr/>
        </p:nvPicPr>
        <p:blipFill>
          <a:blip r:embed="rId3" cstate="email"/>
          <a:srcRect/>
          <a:stretch>
            <a:fillRect/>
          </a:stretch>
        </p:blipFill>
        <p:spPr bwMode="auto">
          <a:xfrm>
            <a:off x="4908038" y="476672"/>
            <a:ext cx="3552395" cy="2664296"/>
          </a:xfrm>
          <a:prstGeom prst="rect">
            <a:avLst/>
          </a:prstGeom>
          <a:noFill/>
          <a:ln w="38100">
            <a:solidFill>
              <a:srgbClr val="92D050"/>
            </a:solidFill>
            <a:miter lim="800000"/>
            <a:headEnd/>
            <a:tailEnd/>
          </a:ln>
          <a:effectLst/>
        </p:spPr>
      </p:pic>
      <p:pic>
        <p:nvPicPr>
          <p:cNvPr id="63491" name="Picture 3" descr="C:\Users\Director\Desktop\MANOS UNIDAS\ENVIO 1 DE JULIO\FOTOGRAFIAS FASE 7\Fotografias 1\RESULTADO 4\FOPAVI Y COMITE POPULAR DE VIVIENDA\festival de la vivienda COMITE POPULAR (3).jpg"/>
          <p:cNvPicPr>
            <a:picLocks noChangeAspect="1" noChangeArrowheads="1"/>
          </p:cNvPicPr>
          <p:nvPr/>
        </p:nvPicPr>
        <p:blipFill>
          <a:blip r:embed="rId4" cstate="email"/>
          <a:srcRect/>
          <a:stretch>
            <a:fillRect/>
          </a:stretch>
        </p:blipFill>
        <p:spPr bwMode="auto">
          <a:xfrm>
            <a:off x="553756" y="3717032"/>
            <a:ext cx="4018245" cy="2736304"/>
          </a:xfrm>
          <a:prstGeom prst="rect">
            <a:avLst/>
          </a:prstGeom>
          <a:noFill/>
          <a:ln w="38100">
            <a:solidFill>
              <a:srgbClr val="92D050"/>
            </a:solidFill>
            <a:miter lim="800000"/>
            <a:headEnd/>
            <a:tailEnd/>
          </a:ln>
          <a:effectLst/>
        </p:spPr>
      </p:pic>
      <p:pic>
        <p:nvPicPr>
          <p:cNvPr id="63492" name="Picture 4" descr="C:\Users\Director\Desktop\MANOS UNIDAS\ENVIO 1 DE JULIO\FOTOGRAFIAS FASE 7\Fotografias 1\RESULTADO 4\FOPAVI Y COMITE POPULAR DE VIVIENDA\ENTREGA LISTADO SUBSIDIOS APROBADOS (9).jpg"/>
          <p:cNvPicPr>
            <a:picLocks noChangeAspect="1" noChangeArrowheads="1"/>
          </p:cNvPicPr>
          <p:nvPr/>
        </p:nvPicPr>
        <p:blipFill>
          <a:blip r:embed="rId5" cstate="email"/>
          <a:srcRect/>
          <a:stretch>
            <a:fillRect/>
          </a:stretch>
        </p:blipFill>
        <p:spPr bwMode="auto">
          <a:xfrm>
            <a:off x="4932041" y="3753036"/>
            <a:ext cx="3600400" cy="2700300"/>
          </a:xfrm>
          <a:prstGeom prst="rect">
            <a:avLst/>
          </a:prstGeom>
          <a:noFill/>
          <a:ln w="38100">
            <a:solidFill>
              <a:srgbClr val="92D050"/>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016" y="44624"/>
            <a:ext cx="8820472" cy="764704"/>
          </a:xfrm>
        </p:spPr>
        <p:txBody>
          <a:bodyPr>
            <a:noAutofit/>
          </a:bodyPr>
          <a:lstStyle/>
          <a:p>
            <a:r>
              <a:rPr lang="es-GT" sz="3000" b="1" dirty="0" smtClean="0">
                <a:solidFill>
                  <a:srgbClr val="92D050"/>
                </a:solidFill>
              </a:rPr>
              <a:t>Valor social del programa según el modelo propuesto</a:t>
            </a:r>
            <a:endParaRPr lang="es-GT" sz="3000" b="1" dirty="0">
              <a:solidFill>
                <a:srgbClr val="92D050"/>
              </a:solidFill>
            </a:endParaRPr>
          </a:p>
        </p:txBody>
      </p:sp>
      <p:sp>
        <p:nvSpPr>
          <p:cNvPr id="37" name="36 CuadroTexto"/>
          <p:cNvSpPr txBox="1"/>
          <p:nvPr/>
        </p:nvSpPr>
        <p:spPr>
          <a:xfrm>
            <a:off x="395536" y="836712"/>
            <a:ext cx="8280920" cy="369332"/>
          </a:xfrm>
          <a:prstGeom prst="rect">
            <a:avLst/>
          </a:prstGeom>
          <a:noFill/>
          <a:ln>
            <a:solidFill>
              <a:srgbClr val="92D050"/>
            </a:solidFill>
          </a:ln>
        </p:spPr>
        <p:txBody>
          <a:bodyPr wrap="square" rtlCol="0">
            <a:spAutoFit/>
          </a:bodyPr>
          <a:lstStyle/>
          <a:p>
            <a:pPr algn="ctr"/>
            <a:r>
              <a:rPr lang="es-ES" b="1" dirty="0" smtClean="0">
                <a:solidFill>
                  <a:schemeClr val="bg1"/>
                </a:solidFill>
              </a:rPr>
              <a:t>PROGRAMA DESARROLLO DEL HÁBITAT COMUNITARIO</a:t>
            </a:r>
            <a:endParaRPr lang="es-ES" b="1" dirty="0">
              <a:solidFill>
                <a:schemeClr val="bg1"/>
              </a:solidFill>
            </a:endParaRPr>
          </a:p>
        </p:txBody>
      </p:sp>
      <p:sp>
        <p:nvSpPr>
          <p:cNvPr id="38" name="37 CuadroTexto"/>
          <p:cNvSpPr txBox="1"/>
          <p:nvPr/>
        </p:nvSpPr>
        <p:spPr>
          <a:xfrm>
            <a:off x="1835696" y="2003355"/>
            <a:ext cx="5472608" cy="369332"/>
          </a:xfrm>
          <a:prstGeom prst="rect">
            <a:avLst/>
          </a:prstGeom>
          <a:noFill/>
          <a:ln>
            <a:solidFill>
              <a:srgbClr val="92D050"/>
            </a:solidFill>
          </a:ln>
        </p:spPr>
        <p:txBody>
          <a:bodyPr wrap="square" rtlCol="0">
            <a:spAutoFit/>
          </a:bodyPr>
          <a:lstStyle/>
          <a:p>
            <a:pPr algn="ctr"/>
            <a:r>
              <a:rPr lang="es-ES" dirty="0" smtClean="0">
                <a:solidFill>
                  <a:schemeClr val="bg1"/>
                </a:solidFill>
              </a:rPr>
              <a:t>Autogestión de infraestructura y construcción</a:t>
            </a:r>
          </a:p>
        </p:txBody>
      </p:sp>
      <p:sp>
        <p:nvSpPr>
          <p:cNvPr id="39" name="38 CuadroTexto"/>
          <p:cNvSpPr txBox="1"/>
          <p:nvPr/>
        </p:nvSpPr>
        <p:spPr>
          <a:xfrm>
            <a:off x="1115616" y="2732727"/>
            <a:ext cx="2376264" cy="923330"/>
          </a:xfrm>
          <a:prstGeom prst="rect">
            <a:avLst/>
          </a:prstGeom>
          <a:noFill/>
          <a:ln>
            <a:solidFill>
              <a:srgbClr val="92D050"/>
            </a:solidFill>
          </a:ln>
        </p:spPr>
        <p:txBody>
          <a:bodyPr wrap="square" rtlCol="0">
            <a:spAutoFit/>
          </a:bodyPr>
          <a:lstStyle/>
          <a:p>
            <a:pPr algn="ctr"/>
            <a:r>
              <a:rPr lang="es-ES" dirty="0" smtClean="0">
                <a:solidFill>
                  <a:schemeClr val="bg1"/>
                </a:solidFill>
              </a:rPr>
              <a:t>Capacitación y organización comunitaria</a:t>
            </a:r>
          </a:p>
        </p:txBody>
      </p:sp>
      <p:sp>
        <p:nvSpPr>
          <p:cNvPr id="40" name="39 CuadroTexto"/>
          <p:cNvSpPr txBox="1"/>
          <p:nvPr/>
        </p:nvSpPr>
        <p:spPr>
          <a:xfrm>
            <a:off x="5940152" y="2732727"/>
            <a:ext cx="2376264" cy="923330"/>
          </a:xfrm>
          <a:prstGeom prst="rect">
            <a:avLst/>
          </a:prstGeom>
          <a:noFill/>
          <a:ln>
            <a:solidFill>
              <a:srgbClr val="92D050"/>
            </a:solidFill>
          </a:ln>
        </p:spPr>
        <p:txBody>
          <a:bodyPr wrap="square" rtlCol="0">
            <a:spAutoFit/>
          </a:bodyPr>
          <a:lstStyle/>
          <a:p>
            <a:pPr algn="ctr"/>
            <a:r>
              <a:rPr lang="es-ES" dirty="0" smtClean="0">
                <a:solidFill>
                  <a:schemeClr val="bg1"/>
                </a:solidFill>
              </a:rPr>
              <a:t>Acompañamiento a organizaciones comunitarias</a:t>
            </a:r>
          </a:p>
        </p:txBody>
      </p:sp>
      <p:sp>
        <p:nvSpPr>
          <p:cNvPr id="41" name="40 CuadroTexto"/>
          <p:cNvSpPr txBox="1"/>
          <p:nvPr/>
        </p:nvSpPr>
        <p:spPr>
          <a:xfrm>
            <a:off x="2915816" y="4100879"/>
            <a:ext cx="3312368" cy="369332"/>
          </a:xfrm>
          <a:prstGeom prst="rect">
            <a:avLst/>
          </a:prstGeom>
          <a:noFill/>
          <a:ln>
            <a:solidFill>
              <a:srgbClr val="92D050"/>
            </a:solidFill>
          </a:ln>
        </p:spPr>
        <p:txBody>
          <a:bodyPr wrap="square" rtlCol="0">
            <a:spAutoFit/>
          </a:bodyPr>
          <a:lstStyle/>
          <a:p>
            <a:pPr algn="ctr"/>
            <a:r>
              <a:rPr lang="es-ES" b="1" dirty="0" smtClean="0">
                <a:solidFill>
                  <a:schemeClr val="bg1"/>
                </a:solidFill>
              </a:rPr>
              <a:t>AYUDA MUTUA</a:t>
            </a:r>
          </a:p>
        </p:txBody>
      </p:sp>
      <p:sp>
        <p:nvSpPr>
          <p:cNvPr id="42" name="41 CuadroTexto"/>
          <p:cNvSpPr txBox="1"/>
          <p:nvPr/>
        </p:nvSpPr>
        <p:spPr>
          <a:xfrm>
            <a:off x="1115616" y="4964975"/>
            <a:ext cx="2448272" cy="1200329"/>
          </a:xfrm>
          <a:prstGeom prst="rect">
            <a:avLst/>
          </a:prstGeom>
          <a:noFill/>
          <a:ln>
            <a:solidFill>
              <a:srgbClr val="92D050"/>
            </a:solidFill>
          </a:ln>
        </p:spPr>
        <p:txBody>
          <a:bodyPr wrap="square" rtlCol="0">
            <a:spAutoFit/>
          </a:bodyPr>
          <a:lstStyle/>
          <a:p>
            <a:pPr algn="ctr"/>
            <a:endParaRPr lang="es-ES" dirty="0" smtClean="0">
              <a:solidFill>
                <a:schemeClr val="bg1"/>
              </a:solidFill>
            </a:endParaRPr>
          </a:p>
          <a:p>
            <a:pPr algn="ctr"/>
            <a:r>
              <a:rPr lang="es-ES" dirty="0" smtClean="0">
                <a:solidFill>
                  <a:schemeClr val="bg1"/>
                </a:solidFill>
              </a:rPr>
              <a:t>Trabajo colectivo en vivienda – solidaridad</a:t>
            </a:r>
          </a:p>
          <a:p>
            <a:pPr algn="ctr"/>
            <a:endParaRPr lang="es-ES" dirty="0" smtClean="0">
              <a:solidFill>
                <a:schemeClr val="bg1"/>
              </a:solidFill>
            </a:endParaRPr>
          </a:p>
        </p:txBody>
      </p:sp>
      <p:sp>
        <p:nvSpPr>
          <p:cNvPr id="43" name="42 CuadroTexto"/>
          <p:cNvSpPr txBox="1"/>
          <p:nvPr/>
        </p:nvSpPr>
        <p:spPr>
          <a:xfrm>
            <a:off x="5868144" y="4964975"/>
            <a:ext cx="2520280" cy="1138773"/>
          </a:xfrm>
          <a:prstGeom prst="rect">
            <a:avLst/>
          </a:prstGeom>
          <a:noFill/>
          <a:ln>
            <a:solidFill>
              <a:srgbClr val="92D050"/>
            </a:solidFill>
          </a:ln>
        </p:spPr>
        <p:txBody>
          <a:bodyPr wrap="square" rtlCol="0">
            <a:spAutoFit/>
          </a:bodyPr>
          <a:lstStyle/>
          <a:p>
            <a:pPr algn="ctr"/>
            <a:r>
              <a:rPr lang="es-ES" sz="1700" dirty="0" smtClean="0">
                <a:solidFill>
                  <a:schemeClr val="bg1"/>
                </a:solidFill>
              </a:rPr>
              <a:t>Fortalece capacidades y habilidades de la población incorporada y receptora</a:t>
            </a:r>
          </a:p>
        </p:txBody>
      </p:sp>
      <p:cxnSp>
        <p:nvCxnSpPr>
          <p:cNvPr id="45" name="44 Conector angular"/>
          <p:cNvCxnSpPr>
            <a:stCxn id="38" idx="2"/>
            <a:endCxn id="40" idx="0"/>
          </p:cNvCxnSpPr>
          <p:nvPr/>
        </p:nvCxnSpPr>
        <p:spPr>
          <a:xfrm rot="16200000" flipH="1">
            <a:off x="5670122" y="1274565"/>
            <a:ext cx="360040" cy="2556284"/>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47 Conector angular"/>
          <p:cNvCxnSpPr>
            <a:stCxn id="38" idx="2"/>
            <a:endCxn id="39" idx="0"/>
          </p:cNvCxnSpPr>
          <p:nvPr/>
        </p:nvCxnSpPr>
        <p:spPr>
          <a:xfrm rot="5400000">
            <a:off x="3257854" y="1418581"/>
            <a:ext cx="360040" cy="2268252"/>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50 Conector angular"/>
          <p:cNvCxnSpPr>
            <a:stCxn id="40" idx="3"/>
            <a:endCxn id="41" idx="3"/>
          </p:cNvCxnSpPr>
          <p:nvPr/>
        </p:nvCxnSpPr>
        <p:spPr>
          <a:xfrm flipH="1">
            <a:off x="6228184" y="3194392"/>
            <a:ext cx="2088232" cy="1091153"/>
          </a:xfrm>
          <a:prstGeom prst="bentConnector3">
            <a:avLst>
              <a:gd name="adj1" fmla="val -10947"/>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53 Conector angular"/>
          <p:cNvCxnSpPr>
            <a:stCxn id="39" idx="1"/>
            <a:endCxn id="41" idx="1"/>
          </p:cNvCxnSpPr>
          <p:nvPr/>
        </p:nvCxnSpPr>
        <p:spPr>
          <a:xfrm rot="10800000" flipH="1" flipV="1">
            <a:off x="1115616" y="3194391"/>
            <a:ext cx="1800200" cy="1091153"/>
          </a:xfrm>
          <a:prstGeom prst="bentConnector3">
            <a:avLst>
              <a:gd name="adj1" fmla="val -1269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64 Conector angular"/>
          <p:cNvCxnSpPr>
            <a:stCxn id="41" idx="2"/>
            <a:endCxn id="43" idx="1"/>
          </p:cNvCxnSpPr>
          <p:nvPr/>
        </p:nvCxnSpPr>
        <p:spPr>
          <a:xfrm rot="16200000" flipH="1">
            <a:off x="4687997" y="4354214"/>
            <a:ext cx="1064151" cy="1296144"/>
          </a:xfrm>
          <a:prstGeom prst="bent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67 Conector angular"/>
          <p:cNvCxnSpPr/>
          <p:nvPr/>
        </p:nvCxnSpPr>
        <p:spPr>
          <a:xfrm rot="5400000">
            <a:off x="3520480" y="4488219"/>
            <a:ext cx="1094929" cy="1008112"/>
          </a:xfrm>
          <a:prstGeom prst="bent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69 Flecha abajo"/>
          <p:cNvSpPr/>
          <p:nvPr/>
        </p:nvSpPr>
        <p:spPr>
          <a:xfrm>
            <a:off x="4355976" y="1340768"/>
            <a:ext cx="432048" cy="576064"/>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900608" y="980728"/>
          <a:ext cx="1108923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23528" y="260648"/>
            <a:ext cx="8496944" cy="477054"/>
          </a:xfrm>
          <a:prstGeom prst="rect">
            <a:avLst/>
          </a:prstGeom>
        </p:spPr>
        <p:txBody>
          <a:bodyPr wrap="square">
            <a:spAutoFit/>
          </a:bodyPr>
          <a:lstStyle/>
          <a:p>
            <a:pPr algn="ctr"/>
            <a:r>
              <a:rPr lang="es-GT" sz="2500" b="1" dirty="0" smtClean="0">
                <a:solidFill>
                  <a:srgbClr val="92D050"/>
                </a:solidFill>
              </a:rPr>
              <a:t>Valor social del programa según el modelo propuesto</a:t>
            </a:r>
            <a:endParaRPr lang="es-ES"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4624"/>
            <a:ext cx="8964488" cy="850106"/>
          </a:xfrm>
        </p:spPr>
        <p:txBody>
          <a:bodyPr>
            <a:noAutofit/>
          </a:bodyPr>
          <a:lstStyle/>
          <a:p>
            <a:r>
              <a:rPr lang="es-ES" sz="3000" b="1" dirty="0" smtClean="0">
                <a:solidFill>
                  <a:srgbClr val="92D050"/>
                </a:solidFill>
              </a:rPr>
              <a:t>REFERENTES PARA LA CREACIÓN DEL PROGRAMA</a:t>
            </a:r>
            <a:endParaRPr lang="es-ES" sz="3000" b="1" dirty="0">
              <a:solidFill>
                <a:srgbClr val="92D050"/>
              </a:solidFill>
            </a:endParaRPr>
          </a:p>
        </p:txBody>
      </p:sp>
      <p:sp>
        <p:nvSpPr>
          <p:cNvPr id="3" name="2 Marcador de contenido"/>
          <p:cNvSpPr>
            <a:spLocks noGrp="1"/>
          </p:cNvSpPr>
          <p:nvPr>
            <p:ph idx="1"/>
          </p:nvPr>
        </p:nvSpPr>
        <p:spPr>
          <a:xfrm>
            <a:off x="251520" y="908720"/>
            <a:ext cx="5410944" cy="5688632"/>
          </a:xfrm>
        </p:spPr>
        <p:txBody>
          <a:bodyPr>
            <a:normAutofit/>
          </a:bodyPr>
          <a:lstStyle/>
          <a:p>
            <a:pPr marL="514350" indent="-514350" algn="just">
              <a:buFont typeface="+mj-lt"/>
              <a:buAutoNum type="arabicPeriod"/>
            </a:pPr>
            <a:r>
              <a:rPr lang="es-GT" sz="2500" dirty="0" smtClean="0">
                <a:solidFill>
                  <a:schemeClr val="bg1"/>
                </a:solidFill>
              </a:rPr>
              <a:t>El </a:t>
            </a:r>
            <a:r>
              <a:rPr lang="es-GT" sz="2500" dirty="0">
                <a:solidFill>
                  <a:schemeClr val="bg1"/>
                </a:solidFill>
              </a:rPr>
              <a:t>acuerdo de incorporación de la URNG a la legalidad</a:t>
            </a:r>
            <a:r>
              <a:rPr lang="es-GT" sz="2500" dirty="0" smtClean="0">
                <a:solidFill>
                  <a:schemeClr val="bg1"/>
                </a:solidFill>
              </a:rPr>
              <a:t>.</a:t>
            </a:r>
          </a:p>
          <a:p>
            <a:pPr marL="514350" indent="-514350" algn="just">
              <a:buFont typeface="+mj-lt"/>
              <a:buAutoNum type="arabicPeriod"/>
            </a:pPr>
            <a:endParaRPr lang="es-GT" sz="2500" dirty="0" smtClean="0">
              <a:solidFill>
                <a:schemeClr val="bg1"/>
              </a:solidFill>
            </a:endParaRPr>
          </a:p>
          <a:p>
            <a:pPr marL="514350" indent="-514350" algn="just">
              <a:buFont typeface="+mj-lt"/>
              <a:buAutoNum type="arabicPeriod"/>
            </a:pPr>
            <a:r>
              <a:rPr lang="es-GT" sz="2500" dirty="0" smtClean="0">
                <a:solidFill>
                  <a:schemeClr val="bg1"/>
                </a:solidFill>
              </a:rPr>
              <a:t> Los </a:t>
            </a:r>
            <a:r>
              <a:rPr lang="es-GT" sz="2500" dirty="0">
                <a:solidFill>
                  <a:schemeClr val="bg1"/>
                </a:solidFill>
              </a:rPr>
              <a:t>acuerdos  de paz en general  especialmente el Acuerdo sobre Aspectos Socioeconómicos y Situación Agraria. </a:t>
            </a:r>
            <a:endParaRPr lang="es-GT" sz="2500" dirty="0" smtClean="0">
              <a:solidFill>
                <a:schemeClr val="bg1"/>
              </a:solidFill>
            </a:endParaRPr>
          </a:p>
          <a:p>
            <a:pPr marL="514350" indent="-514350" algn="just">
              <a:buFont typeface="+mj-lt"/>
              <a:buAutoNum type="arabicPeriod"/>
            </a:pPr>
            <a:endParaRPr lang="es-GT" sz="2500" dirty="0" smtClean="0">
              <a:solidFill>
                <a:schemeClr val="bg1"/>
              </a:solidFill>
            </a:endParaRPr>
          </a:p>
          <a:p>
            <a:pPr marL="514350" indent="-514350" algn="just">
              <a:buFont typeface="+mj-lt"/>
              <a:buAutoNum type="arabicPeriod"/>
            </a:pPr>
            <a:r>
              <a:rPr lang="es-GT" sz="2500" dirty="0" smtClean="0">
                <a:solidFill>
                  <a:schemeClr val="bg1"/>
                </a:solidFill>
              </a:rPr>
              <a:t>Modelos </a:t>
            </a:r>
            <a:r>
              <a:rPr lang="es-GT" sz="2500" dirty="0">
                <a:solidFill>
                  <a:schemeClr val="bg1"/>
                </a:solidFill>
              </a:rPr>
              <a:t>de vivienda adaptados a las condiciones sociales y climáticas, </a:t>
            </a:r>
            <a:r>
              <a:rPr lang="es-GT" sz="2500" b="1" dirty="0" smtClean="0">
                <a:solidFill>
                  <a:schemeClr val="bg1"/>
                </a:solidFill>
              </a:rPr>
              <a:t>modular</a:t>
            </a:r>
            <a:r>
              <a:rPr lang="es-GT" sz="2500" b="1" dirty="0">
                <a:solidFill>
                  <a:schemeClr val="bg1"/>
                </a:solidFill>
              </a:rPr>
              <a:t>, progresiva y </a:t>
            </a:r>
            <a:r>
              <a:rPr lang="es-GT" sz="2500" b="1" dirty="0" smtClean="0">
                <a:solidFill>
                  <a:schemeClr val="bg1"/>
                </a:solidFill>
              </a:rPr>
              <a:t>mejorable</a:t>
            </a:r>
            <a:r>
              <a:rPr lang="es-GT" sz="2500" dirty="0" smtClean="0">
                <a:solidFill>
                  <a:schemeClr val="bg1"/>
                </a:solidFill>
              </a:rPr>
              <a:t>, (digna y  </a:t>
            </a:r>
            <a:r>
              <a:rPr lang="es-GT" sz="2500" dirty="0">
                <a:solidFill>
                  <a:schemeClr val="bg1"/>
                </a:solidFill>
              </a:rPr>
              <a:t>acorde al </a:t>
            </a:r>
            <a:r>
              <a:rPr lang="es-GT" sz="2500" dirty="0" smtClean="0">
                <a:solidFill>
                  <a:schemeClr val="bg1"/>
                </a:solidFill>
              </a:rPr>
              <a:t>presupuesto).</a:t>
            </a:r>
            <a:endParaRPr lang="es-ES" sz="2500" dirty="0">
              <a:solidFill>
                <a:schemeClr val="bg1"/>
              </a:solidFill>
            </a:endParaRPr>
          </a:p>
          <a:p>
            <a:pPr marL="514350" indent="-514350" algn="just">
              <a:buFont typeface="+mj-lt"/>
              <a:buAutoNum type="arabicPeriod"/>
            </a:pPr>
            <a:endParaRPr lang="es-ES" sz="2500" dirty="0">
              <a:solidFill>
                <a:schemeClr val="bg1"/>
              </a:solidFill>
            </a:endParaRPr>
          </a:p>
        </p:txBody>
      </p:sp>
      <p:pic>
        <p:nvPicPr>
          <p:cNvPr id="4" name="Picture 5" descr="Construcción 3"/>
          <p:cNvPicPr>
            <a:picLocks noChangeAspect="1" noChangeArrowheads="1"/>
          </p:cNvPicPr>
          <p:nvPr/>
        </p:nvPicPr>
        <p:blipFill>
          <a:blip r:embed="rId2" cstate="email"/>
          <a:srcRect/>
          <a:stretch>
            <a:fillRect/>
          </a:stretch>
        </p:blipFill>
        <p:spPr>
          <a:xfrm>
            <a:off x="6012160" y="1916832"/>
            <a:ext cx="2702135" cy="3168352"/>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706090"/>
          </a:xfrm>
        </p:spPr>
        <p:txBody>
          <a:bodyPr>
            <a:normAutofit/>
          </a:bodyPr>
          <a:lstStyle/>
          <a:p>
            <a:r>
              <a:rPr lang="es-GT" sz="3500" b="1" dirty="0" smtClean="0">
                <a:solidFill>
                  <a:srgbClr val="92D050"/>
                </a:solidFill>
              </a:rPr>
              <a:t>Enfoque de género</a:t>
            </a:r>
            <a:endParaRPr lang="es-GT" sz="3500" b="1" dirty="0">
              <a:solidFill>
                <a:srgbClr val="92D050"/>
              </a:solidFill>
            </a:endParaRPr>
          </a:p>
        </p:txBody>
      </p:sp>
      <p:sp>
        <p:nvSpPr>
          <p:cNvPr id="3" name="2 Marcador de contenido"/>
          <p:cNvSpPr>
            <a:spLocks noGrp="1"/>
          </p:cNvSpPr>
          <p:nvPr>
            <p:ph idx="1"/>
          </p:nvPr>
        </p:nvSpPr>
        <p:spPr>
          <a:xfrm>
            <a:off x="457200" y="764704"/>
            <a:ext cx="8229600" cy="5805264"/>
          </a:xfrm>
        </p:spPr>
        <p:txBody>
          <a:bodyPr>
            <a:noAutofit/>
          </a:bodyPr>
          <a:lstStyle/>
          <a:p>
            <a:pPr algn="just"/>
            <a:r>
              <a:rPr lang="es-GT" sz="2000" dirty="0" smtClean="0">
                <a:solidFill>
                  <a:schemeClr val="bg1"/>
                </a:solidFill>
              </a:rPr>
              <a:t>Las transformaciones que se </a:t>
            </a:r>
          </a:p>
          <a:p>
            <a:pPr algn="just"/>
            <a:r>
              <a:rPr lang="es-GT" sz="2000" dirty="0" smtClean="0">
                <a:solidFill>
                  <a:schemeClr val="bg1"/>
                </a:solidFill>
              </a:rPr>
              <a:t>obtuvieron se explican a partir</a:t>
            </a:r>
          </a:p>
          <a:p>
            <a:pPr algn="just"/>
            <a:r>
              <a:rPr lang="es-GT" sz="2000" dirty="0" smtClean="0">
                <a:solidFill>
                  <a:schemeClr val="bg1"/>
                </a:solidFill>
              </a:rPr>
              <a:t> de los espacios creados para la </a:t>
            </a:r>
          </a:p>
          <a:p>
            <a:pPr algn="just"/>
            <a:r>
              <a:rPr lang="es-GT" sz="2000" dirty="0" smtClean="0">
                <a:solidFill>
                  <a:schemeClr val="bg1"/>
                </a:solidFill>
              </a:rPr>
              <a:t>organización y ejecución de los </a:t>
            </a:r>
          </a:p>
          <a:p>
            <a:pPr algn="just"/>
            <a:r>
              <a:rPr lang="es-GT" sz="2000" dirty="0" smtClean="0">
                <a:solidFill>
                  <a:schemeClr val="bg1"/>
                </a:solidFill>
              </a:rPr>
              <a:t>proyectos. </a:t>
            </a:r>
          </a:p>
          <a:p>
            <a:pPr algn="just"/>
            <a:endParaRPr lang="es-GT" sz="2000" dirty="0" smtClean="0">
              <a:solidFill>
                <a:schemeClr val="bg1"/>
              </a:solidFill>
            </a:endParaRPr>
          </a:p>
          <a:p>
            <a:pPr algn="just"/>
            <a:r>
              <a:rPr lang="es-GT" sz="2000" dirty="0" smtClean="0">
                <a:solidFill>
                  <a:schemeClr val="bg1"/>
                </a:solidFill>
              </a:rPr>
              <a:t>Los avances registrados en los </a:t>
            </a:r>
          </a:p>
          <a:p>
            <a:pPr algn="just"/>
            <a:r>
              <a:rPr lang="es-GT" sz="2000" dirty="0" smtClean="0">
                <a:solidFill>
                  <a:schemeClr val="bg1"/>
                </a:solidFill>
              </a:rPr>
              <a:t>proyectos de vivienda desarrollados</a:t>
            </a:r>
          </a:p>
          <a:p>
            <a:pPr algn="just"/>
            <a:r>
              <a:rPr lang="es-GT" sz="2000" dirty="0" smtClean="0">
                <a:solidFill>
                  <a:schemeClr val="bg1"/>
                </a:solidFill>
              </a:rPr>
              <a:t> constituyen un referente en el proceso por lograr el desarrollo sustentable, que necesariamente pasa por la democracia genérica.</a:t>
            </a:r>
          </a:p>
          <a:p>
            <a:pPr algn="just"/>
            <a:endParaRPr lang="es-GT" sz="2000" dirty="0" smtClean="0">
              <a:solidFill>
                <a:schemeClr val="bg1"/>
              </a:solidFill>
            </a:endParaRPr>
          </a:p>
          <a:p>
            <a:pPr algn="just"/>
            <a:r>
              <a:rPr lang="es-GT" sz="2000" dirty="0" smtClean="0">
                <a:solidFill>
                  <a:schemeClr val="bg1"/>
                </a:solidFill>
              </a:rPr>
              <a:t>La FGT ha posibilitado un proceso de aprender a escuchar y respetar las decisiones de quienes todavía son consideradas en muchos espacios como “objetos pasivos del desarrollo”, de alguna manera se ha potenciado la trasgresión de roles asignados socialmente, al crear espacios de toma de decisión y de ejecución de acciones concebidas como “masculinas”.</a:t>
            </a:r>
          </a:p>
          <a:p>
            <a:pPr algn="just"/>
            <a:endParaRPr lang="es-GT" sz="2000" dirty="0" smtClean="0">
              <a:solidFill>
                <a:schemeClr val="bg1"/>
              </a:solidFill>
            </a:endParaRPr>
          </a:p>
          <a:p>
            <a:pPr algn="just"/>
            <a:endParaRPr lang="es-GT" sz="2000" dirty="0" smtClean="0">
              <a:solidFill>
                <a:schemeClr val="bg1"/>
              </a:solidFill>
            </a:endParaRPr>
          </a:p>
        </p:txBody>
      </p:sp>
      <p:pic>
        <p:nvPicPr>
          <p:cNvPr id="4" name="Picture 4" descr="DSCN3650"/>
          <p:cNvPicPr>
            <a:picLocks noChangeAspect="1" noChangeArrowheads="1"/>
          </p:cNvPicPr>
          <p:nvPr/>
        </p:nvPicPr>
        <p:blipFill>
          <a:blip r:embed="rId2" cstate="email"/>
          <a:srcRect/>
          <a:stretch>
            <a:fillRect/>
          </a:stretch>
        </p:blipFill>
        <p:spPr>
          <a:xfrm>
            <a:off x="4932611" y="980728"/>
            <a:ext cx="3239789" cy="2430994"/>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06090"/>
          </a:xfrm>
        </p:spPr>
        <p:txBody>
          <a:bodyPr>
            <a:normAutofit/>
          </a:bodyPr>
          <a:lstStyle/>
          <a:p>
            <a:r>
              <a:rPr lang="es-GT" sz="3500" b="1" dirty="0" smtClean="0">
                <a:solidFill>
                  <a:srgbClr val="92D050"/>
                </a:solidFill>
              </a:rPr>
              <a:t>Proyectos </a:t>
            </a:r>
            <a:endParaRPr lang="es-GT" sz="3500" b="1" dirty="0">
              <a:solidFill>
                <a:srgbClr val="92D050"/>
              </a:solidFill>
            </a:endParaRPr>
          </a:p>
        </p:txBody>
      </p:sp>
      <p:pic>
        <p:nvPicPr>
          <p:cNvPr id="4" name="Picture 12"/>
          <p:cNvPicPr>
            <a:picLocks noChangeAspect="1" noChangeArrowheads="1"/>
          </p:cNvPicPr>
          <p:nvPr/>
        </p:nvPicPr>
        <p:blipFill>
          <a:blip r:embed="rId2" cstate="email"/>
          <a:srcRect/>
          <a:stretch>
            <a:fillRect/>
          </a:stretch>
        </p:blipFill>
        <p:spPr bwMode="auto">
          <a:xfrm>
            <a:off x="251520" y="4437112"/>
            <a:ext cx="2664296" cy="1997994"/>
          </a:xfrm>
          <a:prstGeom prst="rect">
            <a:avLst/>
          </a:prstGeom>
          <a:noFill/>
          <a:ln w="38100">
            <a:solidFill>
              <a:srgbClr val="92D050"/>
            </a:solidFill>
            <a:miter lim="800000"/>
            <a:headEnd/>
            <a:tailEnd/>
          </a:ln>
          <a:effectLst/>
        </p:spPr>
      </p:pic>
      <p:pic>
        <p:nvPicPr>
          <p:cNvPr id="6" name="Picture 9"/>
          <p:cNvPicPr>
            <a:picLocks noChangeAspect="1" noChangeArrowheads="1"/>
          </p:cNvPicPr>
          <p:nvPr/>
        </p:nvPicPr>
        <p:blipFill>
          <a:blip r:embed="rId3" cstate="email"/>
          <a:srcRect/>
          <a:stretch>
            <a:fillRect/>
          </a:stretch>
        </p:blipFill>
        <p:spPr bwMode="auto">
          <a:xfrm>
            <a:off x="3203848" y="4437112"/>
            <a:ext cx="2688617" cy="2016224"/>
          </a:xfrm>
          <a:prstGeom prst="rect">
            <a:avLst/>
          </a:prstGeom>
          <a:noFill/>
          <a:ln w="38100">
            <a:solidFill>
              <a:srgbClr val="92D050"/>
            </a:solidFill>
            <a:miter lim="800000"/>
            <a:headEnd/>
            <a:tailEnd/>
          </a:ln>
          <a:effectLst/>
        </p:spPr>
      </p:pic>
      <p:pic>
        <p:nvPicPr>
          <p:cNvPr id="53250" name="Picture 2" descr="Imagen 086"/>
          <p:cNvPicPr>
            <a:picLocks noChangeAspect="1" noChangeArrowheads="1"/>
          </p:cNvPicPr>
          <p:nvPr/>
        </p:nvPicPr>
        <p:blipFill>
          <a:blip r:embed="rId4" cstate="email"/>
          <a:srcRect/>
          <a:stretch>
            <a:fillRect/>
          </a:stretch>
        </p:blipFill>
        <p:spPr bwMode="auto">
          <a:xfrm>
            <a:off x="971600" y="1196752"/>
            <a:ext cx="3168352" cy="2232900"/>
          </a:xfrm>
          <a:prstGeom prst="rect">
            <a:avLst/>
          </a:prstGeom>
          <a:noFill/>
          <a:ln w="38100">
            <a:solidFill>
              <a:srgbClr val="92D050"/>
            </a:solidFill>
            <a:miter lim="800000"/>
            <a:headEnd/>
            <a:tailEnd/>
          </a:ln>
          <a:effectLst/>
        </p:spPr>
      </p:pic>
      <p:pic>
        <p:nvPicPr>
          <p:cNvPr id="53251" name="Picture 3"/>
          <p:cNvPicPr>
            <a:picLocks noChangeAspect="1" noChangeArrowheads="1"/>
          </p:cNvPicPr>
          <p:nvPr/>
        </p:nvPicPr>
        <p:blipFill>
          <a:blip r:embed="rId5" cstate="email"/>
          <a:srcRect/>
          <a:stretch>
            <a:fillRect/>
          </a:stretch>
        </p:blipFill>
        <p:spPr bwMode="auto">
          <a:xfrm>
            <a:off x="4644008" y="1182350"/>
            <a:ext cx="3744416" cy="2246650"/>
          </a:xfrm>
          <a:prstGeom prst="rect">
            <a:avLst/>
          </a:prstGeom>
          <a:noFill/>
          <a:ln w="38100">
            <a:solidFill>
              <a:srgbClr val="92D050"/>
            </a:solidFill>
            <a:miter lim="800000"/>
            <a:headEnd/>
            <a:tailEnd/>
          </a:ln>
          <a:effectLst/>
        </p:spPr>
      </p:pic>
      <p:pic>
        <p:nvPicPr>
          <p:cNvPr id="9" name="Picture 4"/>
          <p:cNvPicPr>
            <a:picLocks noChangeAspect="1" noChangeArrowheads="1"/>
          </p:cNvPicPr>
          <p:nvPr/>
        </p:nvPicPr>
        <p:blipFill>
          <a:blip r:embed="rId6" cstate="email"/>
          <a:srcRect/>
          <a:stretch>
            <a:fillRect/>
          </a:stretch>
        </p:blipFill>
        <p:spPr bwMode="auto">
          <a:xfrm>
            <a:off x="6156176" y="4437112"/>
            <a:ext cx="2688298" cy="2016224"/>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email"/>
          <a:srcRect/>
          <a:stretch>
            <a:fillRect/>
          </a:stretch>
        </p:blipFill>
        <p:spPr bwMode="auto">
          <a:xfrm>
            <a:off x="683568" y="3717032"/>
            <a:ext cx="3670999" cy="2753248"/>
          </a:xfrm>
          <a:prstGeom prst="rect">
            <a:avLst/>
          </a:prstGeom>
          <a:noFill/>
          <a:ln w="38100">
            <a:solidFill>
              <a:srgbClr val="92D050"/>
            </a:solidFill>
            <a:miter lim="800000"/>
            <a:headEnd/>
            <a:tailEnd/>
          </a:ln>
          <a:effectLst/>
        </p:spPr>
      </p:pic>
      <p:pic>
        <p:nvPicPr>
          <p:cNvPr id="54275" name="Picture 3" descr="SDC12555"/>
          <p:cNvPicPr>
            <a:picLocks noChangeAspect="1" noChangeArrowheads="1"/>
          </p:cNvPicPr>
          <p:nvPr/>
        </p:nvPicPr>
        <p:blipFill>
          <a:blip r:embed="rId3" cstate="email"/>
          <a:srcRect/>
          <a:stretch>
            <a:fillRect/>
          </a:stretch>
        </p:blipFill>
        <p:spPr bwMode="auto">
          <a:xfrm>
            <a:off x="683568" y="476673"/>
            <a:ext cx="3697941" cy="2773456"/>
          </a:xfrm>
          <a:prstGeom prst="rect">
            <a:avLst/>
          </a:prstGeom>
          <a:noFill/>
          <a:ln w="38100">
            <a:solidFill>
              <a:srgbClr val="92D050"/>
            </a:solidFill>
            <a:miter lim="800000"/>
            <a:headEnd/>
            <a:tailEnd/>
          </a:ln>
          <a:effectLst/>
        </p:spPr>
      </p:pic>
      <p:pic>
        <p:nvPicPr>
          <p:cNvPr id="7" name="Picture 10"/>
          <p:cNvPicPr>
            <a:picLocks noChangeAspect="1" noChangeArrowheads="1"/>
          </p:cNvPicPr>
          <p:nvPr/>
        </p:nvPicPr>
        <p:blipFill>
          <a:blip r:embed="rId4" cstate="email"/>
          <a:srcRect/>
          <a:stretch>
            <a:fillRect/>
          </a:stretch>
        </p:blipFill>
        <p:spPr bwMode="auto">
          <a:xfrm>
            <a:off x="4860032" y="3717032"/>
            <a:ext cx="3600400" cy="2701364"/>
          </a:xfrm>
          <a:prstGeom prst="rect">
            <a:avLst/>
          </a:prstGeom>
          <a:noFill/>
          <a:ln w="38100" algn="ctr">
            <a:solidFill>
              <a:srgbClr val="92D050"/>
            </a:solidFill>
            <a:miter lim="800000"/>
            <a:headEnd/>
            <a:tailEnd/>
          </a:ln>
          <a:effectLst/>
        </p:spPr>
      </p:pic>
      <p:pic>
        <p:nvPicPr>
          <p:cNvPr id="8" name="Picture 4" descr="E:\TODITO\TODO\TODO HASTA DICIEMBRE 2013\TODO JUNIO 2013\Fotos 2012\Viviendas 2012 Enero\DSC00154.JPG"/>
          <p:cNvPicPr>
            <a:picLocks noChangeAspect="1" noChangeArrowheads="1"/>
          </p:cNvPicPr>
          <p:nvPr/>
        </p:nvPicPr>
        <p:blipFill>
          <a:blip r:embed="rId5" cstate="email"/>
          <a:srcRect/>
          <a:stretch>
            <a:fillRect/>
          </a:stretch>
        </p:blipFill>
        <p:spPr bwMode="auto">
          <a:xfrm>
            <a:off x="4788025" y="476672"/>
            <a:ext cx="3670996" cy="2753247"/>
          </a:xfrm>
          <a:prstGeom prst="rect">
            <a:avLst/>
          </a:prstGeom>
          <a:noFill/>
          <a:ln w="38100">
            <a:solidFill>
              <a:srgbClr val="92D050"/>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683568" y="476672"/>
            <a:ext cx="3744416" cy="2779509"/>
          </a:xfrm>
          <a:prstGeom prst="rect">
            <a:avLst/>
          </a:prstGeom>
          <a:noFill/>
          <a:ln w="38100">
            <a:solidFill>
              <a:srgbClr val="92D050"/>
            </a:solidFill>
            <a:miter lim="800000"/>
            <a:headEnd/>
            <a:tailEnd/>
          </a:ln>
          <a:effectLst/>
        </p:spPr>
      </p:pic>
      <p:pic>
        <p:nvPicPr>
          <p:cNvPr id="55299" name="Picture 3" descr="E:\TODITO\TODO\TODO HASTA DICIEMBRE 2013\TODO JUNIO 2013\TODO\Nueva carpeta\TODO\HADEE\ORDENAR\TODO\TOTO\todo noviembre\TODO TODITO\TODO\HADEE\MIS DOCUMENTOS\Mis Imagenes\FOTOS VALENZUELA\FOTOS SANTA CATARINA\07 084.jpg"/>
          <p:cNvPicPr>
            <a:picLocks noChangeAspect="1" noChangeArrowheads="1"/>
          </p:cNvPicPr>
          <p:nvPr/>
        </p:nvPicPr>
        <p:blipFill>
          <a:blip r:embed="rId3" cstate="print"/>
          <a:srcRect/>
          <a:stretch>
            <a:fillRect/>
          </a:stretch>
        </p:blipFill>
        <p:spPr bwMode="auto">
          <a:xfrm>
            <a:off x="4860032" y="476672"/>
            <a:ext cx="3703389" cy="2749281"/>
          </a:xfrm>
          <a:prstGeom prst="rect">
            <a:avLst/>
          </a:prstGeom>
          <a:noFill/>
          <a:ln w="38100">
            <a:solidFill>
              <a:srgbClr val="92D050"/>
            </a:solidFill>
            <a:miter lim="800000"/>
            <a:headEnd/>
            <a:tailEnd/>
          </a:ln>
          <a:effectLst/>
        </p:spPr>
      </p:pic>
      <p:pic>
        <p:nvPicPr>
          <p:cNvPr id="55300" name="Picture 4"/>
          <p:cNvPicPr>
            <a:picLocks noChangeAspect="1" noChangeArrowheads="1"/>
          </p:cNvPicPr>
          <p:nvPr/>
        </p:nvPicPr>
        <p:blipFill>
          <a:blip r:embed="rId4" cstate="print"/>
          <a:srcRect/>
          <a:stretch>
            <a:fillRect/>
          </a:stretch>
        </p:blipFill>
        <p:spPr bwMode="auto">
          <a:xfrm>
            <a:off x="611560" y="3725652"/>
            <a:ext cx="3744416" cy="2808312"/>
          </a:xfrm>
          <a:prstGeom prst="rect">
            <a:avLst/>
          </a:prstGeom>
          <a:noFill/>
          <a:ln w="38100">
            <a:solidFill>
              <a:srgbClr val="92D050"/>
            </a:solidFill>
            <a:miter lim="800000"/>
            <a:headEnd/>
            <a:tailEnd/>
          </a:ln>
          <a:effectLst/>
        </p:spPr>
      </p:pic>
      <p:pic>
        <p:nvPicPr>
          <p:cNvPr id="55301" name="Picture 5" descr="E:\TODITO\TODO\TODO HASTA DICIEMBRE 2013\TODO JUNIO 2013\TODO\Nueva carpeta\TODO\HADEE\ORDENAR\TODO\TOTO\todo noviembre\TODO TODITO\TODO\HADEE\ESCRITORIO ENERO 2010\ESCRITORIOS\29de septiembre\ABRIL\PARA ORDENAR\FRANCISCO RIMOLA\SAN LUCAS TOLIMAN\HPIM1837.JPG"/>
          <p:cNvPicPr>
            <a:picLocks noChangeAspect="1" noChangeArrowheads="1"/>
          </p:cNvPicPr>
          <p:nvPr/>
        </p:nvPicPr>
        <p:blipFill>
          <a:blip r:embed="rId5" cstate="print"/>
          <a:srcRect/>
          <a:stretch>
            <a:fillRect/>
          </a:stretch>
        </p:blipFill>
        <p:spPr bwMode="auto">
          <a:xfrm>
            <a:off x="4860032" y="3789040"/>
            <a:ext cx="3744416" cy="2693368"/>
          </a:xfrm>
          <a:prstGeom prst="rect">
            <a:avLst/>
          </a:prstGeom>
          <a:noFill/>
          <a:ln w="38100">
            <a:solidFill>
              <a:srgbClr val="92D050"/>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3"/>
            <a:ext cx="8229600" cy="706090"/>
          </a:xfrm>
        </p:spPr>
        <p:txBody>
          <a:bodyPr>
            <a:normAutofit/>
          </a:bodyPr>
          <a:lstStyle/>
          <a:p>
            <a:r>
              <a:rPr lang="es-GT" sz="3500" b="1" dirty="0" smtClean="0">
                <a:solidFill>
                  <a:srgbClr val="92D050"/>
                </a:solidFill>
              </a:rPr>
              <a:t>OBJETIVOS</a:t>
            </a:r>
            <a:endParaRPr lang="es-GT" sz="3500" b="1" dirty="0">
              <a:solidFill>
                <a:srgbClr val="92D050"/>
              </a:solidFill>
            </a:endParaRPr>
          </a:p>
        </p:txBody>
      </p:sp>
      <p:sp>
        <p:nvSpPr>
          <p:cNvPr id="3" name="2 Marcador de contenido"/>
          <p:cNvSpPr>
            <a:spLocks noGrp="1"/>
          </p:cNvSpPr>
          <p:nvPr>
            <p:ph idx="1"/>
          </p:nvPr>
        </p:nvSpPr>
        <p:spPr>
          <a:xfrm>
            <a:off x="457200" y="1052737"/>
            <a:ext cx="8229600" cy="3456383"/>
          </a:xfrm>
        </p:spPr>
        <p:txBody>
          <a:bodyPr>
            <a:noAutofit/>
          </a:bodyPr>
          <a:lstStyle/>
          <a:p>
            <a:pPr algn="just"/>
            <a:r>
              <a:rPr lang="es-GT" sz="2500" dirty="0" smtClean="0">
                <a:solidFill>
                  <a:schemeClr val="bg1"/>
                </a:solidFill>
              </a:rPr>
              <a:t>El Programa estableció en su momento como su propósito u objetivo principal, </a:t>
            </a:r>
            <a:r>
              <a:rPr lang="es-GT" sz="2500" i="1" dirty="0" smtClean="0">
                <a:solidFill>
                  <a:schemeClr val="bg1"/>
                </a:solidFill>
              </a:rPr>
              <a:t>mejorar la calidad de vida de</a:t>
            </a:r>
            <a:r>
              <a:rPr lang="es-GT" sz="2500" dirty="0" smtClean="0">
                <a:solidFill>
                  <a:schemeClr val="bg1"/>
                </a:solidFill>
              </a:rPr>
              <a:t> </a:t>
            </a:r>
            <a:r>
              <a:rPr lang="es-GT" sz="2500" i="1" dirty="0" smtClean="0">
                <a:solidFill>
                  <a:schemeClr val="bg1"/>
                </a:solidFill>
              </a:rPr>
              <a:t>la población dotándola de una vivienda apropiada y digna; </a:t>
            </a:r>
            <a:r>
              <a:rPr lang="es-GT" sz="2500" b="1" i="1" dirty="0" smtClean="0">
                <a:solidFill>
                  <a:schemeClr val="bg1"/>
                </a:solidFill>
              </a:rPr>
              <a:t>considerando el</a:t>
            </a:r>
            <a:r>
              <a:rPr lang="es-GT" sz="2500" b="1" dirty="0" smtClean="0">
                <a:solidFill>
                  <a:schemeClr val="bg1"/>
                </a:solidFill>
              </a:rPr>
              <a:t> </a:t>
            </a:r>
            <a:r>
              <a:rPr lang="es-GT" sz="2500" b="1" i="1" dirty="0" smtClean="0">
                <a:solidFill>
                  <a:schemeClr val="bg1"/>
                </a:solidFill>
              </a:rPr>
              <a:t>proceso de construcción de la vivienda como un medio para incidir en la</a:t>
            </a:r>
            <a:r>
              <a:rPr lang="es-GT" sz="2500" b="1" dirty="0" smtClean="0">
                <a:solidFill>
                  <a:schemeClr val="bg1"/>
                </a:solidFill>
              </a:rPr>
              <a:t> </a:t>
            </a:r>
            <a:r>
              <a:rPr lang="es-GT" sz="2500" b="1" i="1" dirty="0" smtClean="0">
                <a:solidFill>
                  <a:schemeClr val="bg1"/>
                </a:solidFill>
              </a:rPr>
              <a:t>organización y el desarrollo comunitario y local</a:t>
            </a:r>
            <a:r>
              <a:rPr lang="es-GT" sz="2500" i="1" dirty="0" smtClean="0">
                <a:solidFill>
                  <a:schemeClr val="bg1"/>
                </a:solidFill>
              </a:rPr>
              <a:t>. Así mismo contribuir a reducir el déficit habitacional en las regiones más vulnerables.</a:t>
            </a:r>
            <a:endParaRPr lang="es-GT" sz="2500" dirty="0" smtClean="0">
              <a:solidFill>
                <a:schemeClr val="bg1"/>
              </a:solidFill>
            </a:endParaRPr>
          </a:p>
          <a:p>
            <a:pPr algn="just"/>
            <a:endParaRPr lang="es-GT" sz="2500" dirty="0" smtClean="0">
              <a:solidFill>
                <a:schemeClr val="bg1"/>
              </a:solidFill>
            </a:endParaRPr>
          </a:p>
          <a:p>
            <a:pPr algn="just"/>
            <a:endParaRPr lang="es-GT" sz="2500" dirty="0">
              <a:solidFill>
                <a:schemeClr val="bg1"/>
              </a:solidFill>
            </a:endParaRPr>
          </a:p>
        </p:txBody>
      </p:sp>
      <p:pic>
        <p:nvPicPr>
          <p:cNvPr id="4" name="Picture 4" descr="Construyendo en el cielo"/>
          <p:cNvPicPr>
            <a:picLocks noChangeAspect="1" noChangeArrowheads="1"/>
          </p:cNvPicPr>
          <p:nvPr/>
        </p:nvPicPr>
        <p:blipFill>
          <a:blip r:embed="rId2" cstate="email"/>
          <a:srcRect/>
          <a:stretch>
            <a:fillRect/>
          </a:stretch>
        </p:blipFill>
        <p:spPr>
          <a:xfrm>
            <a:off x="539552" y="4509120"/>
            <a:ext cx="2664296" cy="1728192"/>
          </a:xfrm>
          <a:prstGeom prst="rect">
            <a:avLst/>
          </a:prstGeom>
          <a:noFill/>
          <a:ln w="38100">
            <a:solidFill>
              <a:srgbClr val="92D050"/>
            </a:solidFill>
            <a:miter lim="800000"/>
            <a:headEnd/>
            <a:tailEnd/>
          </a:ln>
          <a:effectLst/>
        </p:spPr>
      </p:pic>
      <p:pic>
        <p:nvPicPr>
          <p:cNvPr id="5" name="Picture 12" descr="C:\TIERRA.jpg"/>
          <p:cNvPicPr>
            <a:picLocks noChangeAspect="1" noChangeArrowheads="1"/>
          </p:cNvPicPr>
          <p:nvPr/>
        </p:nvPicPr>
        <p:blipFill>
          <a:blip r:embed="rId3" cstate="email"/>
          <a:srcRect/>
          <a:stretch>
            <a:fillRect/>
          </a:stretch>
        </p:blipFill>
        <p:spPr bwMode="auto">
          <a:xfrm>
            <a:off x="5940152" y="4509120"/>
            <a:ext cx="2880320" cy="1728192"/>
          </a:xfrm>
          <a:prstGeom prst="rect">
            <a:avLst/>
          </a:prstGeom>
          <a:noFill/>
          <a:ln w="38100">
            <a:solidFill>
              <a:srgbClr val="92D050"/>
            </a:solidFill>
            <a:miter lim="800000"/>
            <a:headEnd/>
            <a:tailEnd/>
          </a:ln>
          <a:effectLst/>
        </p:spPr>
      </p:pic>
      <p:pic>
        <p:nvPicPr>
          <p:cNvPr id="6" name="Picture 14" descr="C:\Documents and Settings\Angel\Escritorio\viv 3.JPG"/>
          <p:cNvPicPr>
            <a:picLocks noChangeAspect="1" noChangeArrowheads="1"/>
          </p:cNvPicPr>
          <p:nvPr/>
        </p:nvPicPr>
        <p:blipFill>
          <a:blip r:embed="rId4" cstate="email"/>
          <a:srcRect/>
          <a:stretch>
            <a:fillRect/>
          </a:stretch>
        </p:blipFill>
        <p:spPr bwMode="auto">
          <a:xfrm>
            <a:off x="3419872" y="4509120"/>
            <a:ext cx="2304256" cy="1728192"/>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 y="332656"/>
            <a:ext cx="5122912" cy="6336704"/>
          </a:xfrm>
        </p:spPr>
        <p:txBody>
          <a:bodyPr>
            <a:noAutofit/>
          </a:bodyPr>
          <a:lstStyle/>
          <a:p>
            <a:pPr algn="just">
              <a:buNone/>
            </a:pPr>
            <a:r>
              <a:rPr lang="es-GT" sz="2100" dirty="0" smtClean="0">
                <a:solidFill>
                  <a:schemeClr val="bg1"/>
                </a:solidFill>
              </a:rPr>
              <a:t>Entre sus objetivos específicos estaban:</a:t>
            </a:r>
          </a:p>
          <a:p>
            <a:pPr algn="just"/>
            <a:endParaRPr lang="es-GT" sz="2100" dirty="0" smtClean="0">
              <a:solidFill>
                <a:schemeClr val="bg1"/>
              </a:solidFill>
            </a:endParaRPr>
          </a:p>
          <a:p>
            <a:pPr algn="just"/>
            <a:r>
              <a:rPr lang="es-GT" sz="2100" dirty="0" smtClean="0">
                <a:solidFill>
                  <a:schemeClr val="bg1"/>
                </a:solidFill>
              </a:rPr>
              <a:t>Mejorar la calidad de vida de la población desarraigada y desmovilizada y en situación de extrema pobreza y pobreza.</a:t>
            </a:r>
          </a:p>
          <a:p>
            <a:pPr algn="just"/>
            <a:endParaRPr lang="es-GT" sz="2100" dirty="0" smtClean="0">
              <a:solidFill>
                <a:schemeClr val="bg1"/>
              </a:solidFill>
            </a:endParaRPr>
          </a:p>
          <a:p>
            <a:pPr algn="just"/>
            <a:r>
              <a:rPr lang="es-GT" sz="2100" dirty="0" smtClean="0">
                <a:solidFill>
                  <a:schemeClr val="bg1"/>
                </a:solidFill>
              </a:rPr>
              <a:t>Velar por el cumplimiento de los compromisos derivados de los Acuerdos de Reasentamiento e Incorporación relativos a la vivienda, asumidos por el gobierno.</a:t>
            </a:r>
          </a:p>
          <a:p>
            <a:pPr algn="just"/>
            <a:endParaRPr lang="es-GT" sz="2100" dirty="0" smtClean="0">
              <a:solidFill>
                <a:schemeClr val="bg1"/>
              </a:solidFill>
            </a:endParaRPr>
          </a:p>
          <a:p>
            <a:pPr algn="just"/>
            <a:r>
              <a:rPr lang="es-GT" sz="2100" dirty="0" smtClean="0">
                <a:solidFill>
                  <a:schemeClr val="bg1"/>
                </a:solidFill>
              </a:rPr>
              <a:t>Desarrollar los proyectos a través de una metodología apropiada a la realidad del país, ajustada por las condiciones climáticas culturales y ecológicas de cada región donde se implementan.</a:t>
            </a:r>
          </a:p>
          <a:p>
            <a:pPr algn="just"/>
            <a:endParaRPr lang="es-GT" sz="2100" dirty="0" smtClean="0">
              <a:solidFill>
                <a:schemeClr val="bg1"/>
              </a:solidFill>
            </a:endParaRPr>
          </a:p>
        </p:txBody>
      </p:sp>
      <p:pic>
        <p:nvPicPr>
          <p:cNvPr id="4" name="Picture 9" descr="Reunion Comites ok"/>
          <p:cNvPicPr>
            <a:picLocks noChangeAspect="1" noChangeArrowheads="1"/>
          </p:cNvPicPr>
          <p:nvPr/>
        </p:nvPicPr>
        <p:blipFill>
          <a:blip r:embed="rId2" cstate="email"/>
          <a:srcRect/>
          <a:stretch>
            <a:fillRect/>
          </a:stretch>
        </p:blipFill>
        <p:spPr>
          <a:xfrm>
            <a:off x="5475384" y="1268760"/>
            <a:ext cx="3240360" cy="2090527"/>
          </a:xfrm>
          <a:prstGeom prst="rect">
            <a:avLst/>
          </a:prstGeom>
          <a:noFill/>
          <a:ln w="38100">
            <a:solidFill>
              <a:srgbClr val="92D050"/>
            </a:solidFill>
            <a:miter lim="800000"/>
            <a:headEnd/>
            <a:tailEnd/>
          </a:ln>
          <a:effectLst/>
        </p:spPr>
      </p:pic>
      <p:pic>
        <p:nvPicPr>
          <p:cNvPr id="6" name="Picture 4" descr="Viviendas Terminadas 16"/>
          <p:cNvPicPr>
            <a:picLocks noChangeAspect="1" noChangeArrowheads="1"/>
          </p:cNvPicPr>
          <p:nvPr/>
        </p:nvPicPr>
        <p:blipFill>
          <a:blip r:embed="rId3" cstate="email"/>
          <a:srcRect/>
          <a:stretch>
            <a:fillRect/>
          </a:stretch>
        </p:blipFill>
        <p:spPr>
          <a:xfrm>
            <a:off x="5475384" y="3645024"/>
            <a:ext cx="3273080" cy="2088232"/>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7"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ppt_h/2"/>
                                          </p:val>
                                        </p:tav>
                                        <p:tav tm="100000">
                                          <p:val>
                                            <p:strVal val="#ppt_y"/>
                                          </p:val>
                                        </p:tav>
                                      </p:tavLst>
                                    </p:anim>
                                    <p:anim calcmode="lin" valueType="num">
                                      <p:cBhvr>
                                        <p:cTn id="13" dur="500" fill="hold"/>
                                        <p:tgtEl>
                                          <p:spTgt spid="6"/>
                                        </p:tgtEl>
                                        <p:attrNameLst>
                                          <p:attrName>ppt_w</p:attrName>
                                        </p:attrNameLst>
                                      </p:cBhvr>
                                      <p:tavLst>
                                        <p:tav tm="0">
                                          <p:val>
                                            <p:strVal val="#ppt_w"/>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9"/>
            <a:ext cx="8219256" cy="6408711"/>
          </a:xfrm>
        </p:spPr>
        <p:txBody>
          <a:bodyPr>
            <a:noAutofit/>
          </a:bodyPr>
          <a:lstStyle/>
          <a:p>
            <a:pPr algn="just"/>
            <a:r>
              <a:rPr lang="es-GT" sz="2400" dirty="0" smtClean="0">
                <a:solidFill>
                  <a:schemeClr val="bg1"/>
                </a:solidFill>
              </a:rPr>
              <a:t>Dotar de vivienda en promedio a más de 660 familias (alrededor de 3,600 personas) anualmente.</a:t>
            </a:r>
          </a:p>
          <a:p>
            <a:pPr algn="just"/>
            <a:endParaRPr lang="es-GT" sz="2400" dirty="0" smtClean="0">
              <a:solidFill>
                <a:schemeClr val="bg1"/>
              </a:solidFill>
            </a:endParaRPr>
          </a:p>
          <a:p>
            <a:pPr algn="just"/>
            <a:r>
              <a:rPr lang="es-GT" sz="2400" dirty="0" smtClean="0">
                <a:solidFill>
                  <a:schemeClr val="bg1"/>
                </a:solidFill>
              </a:rPr>
              <a:t>Promover la auto gestión de infraestructura y construcción y área social a través de capacitar y acompañar a las organizaciones comunitarias y de mujeres en estas acciones.</a:t>
            </a:r>
          </a:p>
          <a:p>
            <a:pPr algn="just"/>
            <a:endParaRPr lang="es-GT" sz="2400" dirty="0" smtClean="0">
              <a:solidFill>
                <a:schemeClr val="bg1"/>
              </a:solidFill>
            </a:endParaRPr>
          </a:p>
          <a:p>
            <a:pPr algn="just"/>
            <a:endParaRPr lang="es-GT" sz="2400" dirty="0" smtClean="0">
              <a:solidFill>
                <a:schemeClr val="bg1"/>
              </a:solidFill>
            </a:endParaRPr>
          </a:p>
          <a:p>
            <a:pPr algn="just"/>
            <a:r>
              <a:rPr lang="es-GT" sz="2400" dirty="0" smtClean="0">
                <a:solidFill>
                  <a:schemeClr val="bg1"/>
                </a:solidFill>
              </a:rPr>
              <a:t>Evaluar y monitorear la gestión de políticas públicas en el ámbito del desarrollo de políticas de vivienda. Y concertar con la sociedad civil propuestas y acciones en relación a las políticas públicas de vivienda.</a:t>
            </a:r>
          </a:p>
          <a:p>
            <a:pPr algn="just"/>
            <a:endParaRPr lang="es-GT" sz="2400" dirty="0" smtClean="0"/>
          </a:p>
          <a:p>
            <a:endParaRPr lang="es-G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34082"/>
          </a:xfrm>
        </p:spPr>
        <p:txBody>
          <a:bodyPr>
            <a:normAutofit/>
          </a:bodyPr>
          <a:lstStyle/>
          <a:p>
            <a:r>
              <a:rPr lang="es-ES" sz="3500" b="1" dirty="0" smtClean="0">
                <a:solidFill>
                  <a:srgbClr val="92D050"/>
                </a:solidFill>
              </a:rPr>
              <a:t>CARACTERISTICAS</a:t>
            </a:r>
            <a:endParaRPr lang="es-ES" sz="3500" b="1" dirty="0">
              <a:solidFill>
                <a:srgbClr val="92D050"/>
              </a:solidFill>
            </a:endParaRPr>
          </a:p>
        </p:txBody>
      </p:sp>
      <p:sp>
        <p:nvSpPr>
          <p:cNvPr id="3" name="2 Marcador de contenido"/>
          <p:cNvSpPr>
            <a:spLocks noGrp="1"/>
          </p:cNvSpPr>
          <p:nvPr>
            <p:ph idx="1"/>
          </p:nvPr>
        </p:nvSpPr>
        <p:spPr>
          <a:xfrm>
            <a:off x="457200" y="908721"/>
            <a:ext cx="8229600" cy="4525963"/>
          </a:xfrm>
        </p:spPr>
        <p:txBody>
          <a:bodyPr>
            <a:noAutofit/>
          </a:bodyPr>
          <a:lstStyle/>
          <a:p>
            <a:pPr algn="just"/>
            <a:r>
              <a:rPr lang="es-GT" sz="2000" dirty="0" smtClean="0">
                <a:solidFill>
                  <a:schemeClr val="bg1"/>
                </a:solidFill>
              </a:rPr>
              <a:t>No </a:t>
            </a:r>
            <a:r>
              <a:rPr lang="es-GT" sz="2000" dirty="0" smtClean="0">
                <a:solidFill>
                  <a:schemeClr val="bg1"/>
                </a:solidFill>
              </a:rPr>
              <a:t>era </a:t>
            </a:r>
            <a:r>
              <a:rPr lang="es-GT" sz="2000" dirty="0" smtClean="0">
                <a:solidFill>
                  <a:schemeClr val="bg1"/>
                </a:solidFill>
              </a:rPr>
              <a:t>dirigido exclusivamente a los desmovilizados, retornados y desplazados internos si no a las comunidades en las que se </a:t>
            </a:r>
            <a:r>
              <a:rPr lang="es-GT" sz="2000" dirty="0" err="1" smtClean="0">
                <a:solidFill>
                  <a:schemeClr val="bg1"/>
                </a:solidFill>
              </a:rPr>
              <a:t>reasientan</a:t>
            </a:r>
            <a:r>
              <a:rPr lang="es-GT" sz="2000" dirty="0" smtClean="0">
                <a:solidFill>
                  <a:schemeClr val="bg1"/>
                </a:solidFill>
              </a:rPr>
              <a:t> o se incorporan.</a:t>
            </a:r>
          </a:p>
          <a:p>
            <a:pPr algn="just"/>
            <a:r>
              <a:rPr lang="es-GT" sz="2000" dirty="0" smtClean="0">
                <a:solidFill>
                  <a:schemeClr val="bg1"/>
                </a:solidFill>
              </a:rPr>
              <a:t>Se trabaja en alianza con los desarraigados, retornados y desplazados internos, con organizaciones de pobladores urbanos,  y se coordina en dos frentes. Los componentes fundamentales:  las alianzas y la organización.  </a:t>
            </a:r>
          </a:p>
          <a:p>
            <a:pPr algn="just"/>
            <a:r>
              <a:rPr lang="es-GT" sz="2000" dirty="0" smtClean="0">
                <a:solidFill>
                  <a:schemeClr val="bg1"/>
                </a:solidFill>
              </a:rPr>
              <a:t>Se logra una coordinación entre varios sectores y actores que tienen que ver con la vivienda y se inicia a nivel de Sociedad Civil la elaboración de una propuesta de Ley de Vivienda.</a:t>
            </a:r>
          </a:p>
        </p:txBody>
      </p:sp>
      <p:pic>
        <p:nvPicPr>
          <p:cNvPr id="6" name="Picture 3" descr="G:\ASAMBLEA 2014\ASAMBLEA\FOTOS TEJUTLA Y XECOYEU\FOTOS XECOYEU\FOTOS 1\IMG_20140919_162546.jpg"/>
          <p:cNvPicPr>
            <a:picLocks noChangeAspect="1" noChangeArrowheads="1"/>
          </p:cNvPicPr>
          <p:nvPr/>
        </p:nvPicPr>
        <p:blipFill>
          <a:blip r:embed="rId2" cstate="email"/>
          <a:srcRect/>
          <a:stretch>
            <a:fillRect/>
          </a:stretch>
        </p:blipFill>
        <p:spPr bwMode="auto">
          <a:xfrm>
            <a:off x="4572000" y="4077071"/>
            <a:ext cx="3744416" cy="2246649"/>
          </a:xfrm>
          <a:prstGeom prst="rect">
            <a:avLst/>
          </a:prstGeom>
          <a:noFill/>
          <a:ln w="38100">
            <a:solidFill>
              <a:srgbClr val="92D050"/>
            </a:solidFill>
            <a:miter lim="800000"/>
            <a:headEnd/>
            <a:tailEnd/>
          </a:ln>
          <a:effectLst/>
        </p:spPr>
      </p:pic>
      <p:pic>
        <p:nvPicPr>
          <p:cNvPr id="7" name="Picture 7" descr="F:\PRESENTACION CHUKMUK\DSC08971.JPG"/>
          <p:cNvPicPr>
            <a:picLocks noChangeAspect="1" noChangeArrowheads="1"/>
          </p:cNvPicPr>
          <p:nvPr/>
        </p:nvPicPr>
        <p:blipFill>
          <a:blip r:embed="rId3" cstate="email"/>
          <a:srcRect/>
          <a:stretch>
            <a:fillRect/>
          </a:stretch>
        </p:blipFill>
        <p:spPr bwMode="auto">
          <a:xfrm>
            <a:off x="1235629" y="4077072"/>
            <a:ext cx="2976331" cy="2232248"/>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04656"/>
          </a:xfrm>
        </p:spPr>
        <p:txBody>
          <a:bodyPr>
            <a:noAutofit/>
          </a:bodyPr>
          <a:lstStyle/>
          <a:p>
            <a:pPr algn="just"/>
            <a:r>
              <a:rPr lang="es-GT" sz="2100" dirty="0" smtClean="0">
                <a:solidFill>
                  <a:schemeClr val="bg1"/>
                </a:solidFill>
              </a:rPr>
              <a:t>El Programa fue creado para cumplir las necesidades habitacionales de la población de excombatientes de la URNG y sus familias, así como las comunidades donde se </a:t>
            </a:r>
            <a:r>
              <a:rPr lang="es-GT" sz="2100" dirty="0" smtClean="0">
                <a:solidFill>
                  <a:schemeClr val="bg1"/>
                </a:solidFill>
              </a:rPr>
              <a:t>reasentaron </a:t>
            </a:r>
            <a:r>
              <a:rPr lang="es-GT" sz="2100" dirty="0" smtClean="0">
                <a:solidFill>
                  <a:schemeClr val="bg1"/>
                </a:solidFill>
              </a:rPr>
              <a:t>o </a:t>
            </a:r>
            <a:r>
              <a:rPr lang="es-GT" sz="2100" dirty="0" smtClean="0">
                <a:solidFill>
                  <a:schemeClr val="bg1"/>
                </a:solidFill>
              </a:rPr>
              <a:t>regresaron</a:t>
            </a:r>
            <a:r>
              <a:rPr lang="es-GT" sz="2100" dirty="0" smtClean="0">
                <a:solidFill>
                  <a:schemeClr val="bg1"/>
                </a:solidFill>
              </a:rPr>
              <a:t>. Comenzó la ejecución de sus primeros proyectos, durante la fase de incorporación inicial, en febrero de 1998. Estos proyectos fueron destinados a cuatro núcleos de excombatientes de la Unidad Revolucionaria Nacional Guatemalteca (URNG) y sus familias, quienes tras la firma de los Acuerdos de Paz comenzaban su proceso de incorporación a la legalidad y no disponían de una vivienda.</a:t>
            </a:r>
          </a:p>
          <a:p>
            <a:pPr algn="just"/>
            <a:endParaRPr lang="es-GT" sz="2100" dirty="0" smtClean="0">
              <a:solidFill>
                <a:schemeClr val="bg1"/>
              </a:solidFill>
            </a:endParaRPr>
          </a:p>
          <a:p>
            <a:pPr algn="just"/>
            <a:r>
              <a:rPr lang="es-GT" sz="2100" dirty="0" smtClean="0">
                <a:solidFill>
                  <a:schemeClr val="bg1"/>
                </a:solidFill>
              </a:rPr>
              <a:t>En el 2001 se amplio a la atención de familias en comunidades donde se incorporaron los desmovilizados .</a:t>
            </a:r>
          </a:p>
          <a:p>
            <a:pPr algn="just"/>
            <a:endParaRPr lang="es-GT" sz="2100" dirty="0" smtClean="0">
              <a:solidFill>
                <a:schemeClr val="bg1"/>
              </a:solidFill>
            </a:endParaRPr>
          </a:p>
          <a:p>
            <a:pPr algn="just"/>
            <a:r>
              <a:rPr lang="es-GT" sz="2100" dirty="0" smtClean="0">
                <a:solidFill>
                  <a:schemeClr val="bg1"/>
                </a:solidFill>
              </a:rPr>
              <a:t>Por  último del 2006 al 2014 la atención de </a:t>
            </a:r>
          </a:p>
          <a:p>
            <a:pPr algn="just">
              <a:buNone/>
            </a:pPr>
            <a:r>
              <a:rPr lang="es-GT" sz="2100" dirty="0" smtClean="0">
                <a:solidFill>
                  <a:schemeClr val="bg1"/>
                </a:solidFill>
              </a:rPr>
              <a:t>las comunidades  mas vulnerables en </a:t>
            </a:r>
          </a:p>
          <a:p>
            <a:pPr algn="just">
              <a:buNone/>
            </a:pPr>
            <a:r>
              <a:rPr lang="es-GT" sz="2100" dirty="0" smtClean="0">
                <a:solidFill>
                  <a:schemeClr val="bg1"/>
                </a:solidFill>
              </a:rPr>
              <a:t>situación de pobreza extrema y pobreza </a:t>
            </a:r>
          </a:p>
          <a:p>
            <a:pPr algn="just">
              <a:buNone/>
            </a:pPr>
            <a:r>
              <a:rPr lang="es-GT" sz="2100" dirty="0" smtClean="0">
                <a:solidFill>
                  <a:schemeClr val="bg1"/>
                </a:solidFill>
              </a:rPr>
              <a:t>del país , afectadas por desastres naturales  </a:t>
            </a:r>
          </a:p>
          <a:p>
            <a:pPr algn="just">
              <a:buNone/>
            </a:pPr>
            <a:r>
              <a:rPr lang="es-GT" sz="2100" dirty="0" smtClean="0">
                <a:solidFill>
                  <a:schemeClr val="bg1"/>
                </a:solidFill>
              </a:rPr>
              <a:t>y otras.</a:t>
            </a:r>
          </a:p>
          <a:p>
            <a:pPr algn="just"/>
            <a:endParaRPr lang="es-ES" sz="2100" dirty="0" smtClean="0">
              <a:solidFill>
                <a:schemeClr val="bg1"/>
              </a:solidFill>
            </a:endParaRPr>
          </a:p>
        </p:txBody>
      </p:sp>
      <p:pic>
        <p:nvPicPr>
          <p:cNvPr id="6" name="Picture 8" descr="Capacitación 1"/>
          <p:cNvPicPr>
            <a:picLocks noChangeAspect="1" noChangeArrowheads="1"/>
          </p:cNvPicPr>
          <p:nvPr/>
        </p:nvPicPr>
        <p:blipFill>
          <a:blip r:embed="rId2" cstate="email"/>
          <a:srcRect/>
          <a:stretch>
            <a:fillRect/>
          </a:stretch>
        </p:blipFill>
        <p:spPr>
          <a:xfrm>
            <a:off x="5796136" y="4185820"/>
            <a:ext cx="2736304" cy="2195508"/>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62074"/>
          </a:xfrm>
        </p:spPr>
        <p:txBody>
          <a:bodyPr>
            <a:noAutofit/>
          </a:bodyPr>
          <a:lstStyle/>
          <a:p>
            <a:r>
              <a:rPr lang="es-GT" sz="3500" b="1" dirty="0" smtClean="0">
                <a:solidFill>
                  <a:srgbClr val="92D050"/>
                </a:solidFill>
              </a:rPr>
              <a:t>ALCANCES</a:t>
            </a:r>
            <a:endParaRPr lang="es-GT" sz="3500" b="1" dirty="0">
              <a:solidFill>
                <a:srgbClr val="92D050"/>
              </a:solidFill>
            </a:endParaRPr>
          </a:p>
        </p:txBody>
      </p:sp>
      <p:graphicFrame>
        <p:nvGraphicFramePr>
          <p:cNvPr id="5" name="4 Tabla"/>
          <p:cNvGraphicFramePr>
            <a:graphicFrameLocks noGrp="1"/>
          </p:cNvGraphicFramePr>
          <p:nvPr/>
        </p:nvGraphicFramePr>
        <p:xfrm>
          <a:off x="323528" y="1412777"/>
          <a:ext cx="8568952" cy="1004744"/>
        </p:xfrm>
        <a:graphic>
          <a:graphicData uri="http://schemas.openxmlformats.org/drawingml/2006/table">
            <a:tbl>
              <a:tblPr>
                <a:tableStyleId>{69C7853C-536D-4A76-A0AE-DD22124D55A5}</a:tableStyleId>
              </a:tblPr>
              <a:tblGrid>
                <a:gridCol w="1855271"/>
                <a:gridCol w="2971993"/>
                <a:gridCol w="2068828"/>
                <a:gridCol w="1672860"/>
              </a:tblGrid>
              <a:tr h="550464">
                <a:tc>
                  <a:txBody>
                    <a:bodyPr/>
                    <a:lstStyle/>
                    <a:p>
                      <a:pPr algn="ctr" fontAlgn="b"/>
                      <a:r>
                        <a:rPr lang="es-GT" sz="2000" b="1" i="0" u="none" strike="noStrike" dirty="0"/>
                        <a:t>No. DE PROYECTOS </a:t>
                      </a:r>
                      <a:endParaRPr lang="es-GT" sz="2000" b="1" i="0" u="none" strike="noStrike" dirty="0">
                        <a:solidFill>
                          <a:schemeClr val="bg1"/>
                        </a:solidFill>
                        <a:latin typeface="+mn-lt"/>
                      </a:endParaRPr>
                    </a:p>
                  </a:txBody>
                  <a:tcPr marL="9505" marR="9505" marT="9505" marB="0" anchor="b"/>
                </a:tc>
                <a:tc>
                  <a:txBody>
                    <a:bodyPr/>
                    <a:lstStyle/>
                    <a:p>
                      <a:pPr algn="ctr" fontAlgn="b"/>
                      <a:r>
                        <a:rPr lang="es-GT" sz="2000" b="1" i="0" u="none" strike="noStrike" dirty="0"/>
                        <a:t>No. DE VIVIENDAS CONSTRUIDAS</a:t>
                      </a:r>
                      <a:endParaRPr lang="es-GT" sz="2000" b="1" i="0" u="none" strike="noStrike" dirty="0">
                        <a:solidFill>
                          <a:schemeClr val="bg1"/>
                        </a:solidFill>
                        <a:latin typeface="+mn-lt"/>
                      </a:endParaRPr>
                    </a:p>
                  </a:txBody>
                  <a:tcPr marL="9505" marR="9505" marT="9505" marB="0" anchor="b"/>
                </a:tc>
                <a:tc>
                  <a:txBody>
                    <a:bodyPr/>
                    <a:lstStyle/>
                    <a:p>
                      <a:pPr algn="ctr" fontAlgn="b"/>
                      <a:r>
                        <a:rPr lang="es-GT" sz="2000" b="1" i="0" u="none" strike="noStrike" dirty="0"/>
                        <a:t>No.  DE COMUNIDADES</a:t>
                      </a:r>
                      <a:endParaRPr lang="es-GT" sz="2000" b="1" i="0" u="none" strike="noStrike" dirty="0">
                        <a:solidFill>
                          <a:schemeClr val="bg1"/>
                        </a:solidFill>
                        <a:latin typeface="+mn-lt"/>
                      </a:endParaRPr>
                    </a:p>
                  </a:txBody>
                  <a:tcPr marL="9505" marR="9505" marT="9505" marB="0" anchor="b"/>
                </a:tc>
                <a:tc>
                  <a:txBody>
                    <a:bodyPr/>
                    <a:lstStyle/>
                    <a:p>
                      <a:pPr algn="ctr" fontAlgn="b"/>
                      <a:r>
                        <a:rPr lang="es-GT" sz="2000" b="1" i="0" u="none" strike="noStrike" dirty="0"/>
                        <a:t>No. DE DONANTES</a:t>
                      </a:r>
                      <a:endParaRPr lang="es-GT" sz="2000" b="1" i="0" u="none" strike="noStrike" dirty="0">
                        <a:solidFill>
                          <a:schemeClr val="bg1"/>
                        </a:solidFill>
                        <a:latin typeface="+mn-lt"/>
                      </a:endParaRPr>
                    </a:p>
                  </a:txBody>
                  <a:tcPr marL="9505" marR="9505" marT="9505" marB="0" anchor="b"/>
                </a:tc>
              </a:tr>
              <a:tr h="385639">
                <a:tc>
                  <a:txBody>
                    <a:bodyPr/>
                    <a:lstStyle/>
                    <a:p>
                      <a:pPr algn="ctr" fontAlgn="b"/>
                      <a:r>
                        <a:rPr lang="es-GT" sz="2000" u="none" strike="noStrike" dirty="0"/>
                        <a:t>123</a:t>
                      </a:r>
                      <a:endParaRPr lang="es-GT" sz="2000" b="0" i="0" u="none" strike="noStrike" dirty="0">
                        <a:solidFill>
                          <a:schemeClr val="bg1"/>
                        </a:solidFill>
                        <a:latin typeface="+mn-lt"/>
                      </a:endParaRPr>
                    </a:p>
                  </a:txBody>
                  <a:tcPr marL="9505" marR="9505" marT="9505" marB="0" anchor="b"/>
                </a:tc>
                <a:tc>
                  <a:txBody>
                    <a:bodyPr/>
                    <a:lstStyle/>
                    <a:p>
                      <a:pPr algn="ctr" fontAlgn="b"/>
                      <a:r>
                        <a:rPr lang="es-GT" sz="2000" u="none" strike="noStrike" dirty="0"/>
                        <a:t>7,256</a:t>
                      </a:r>
                      <a:endParaRPr lang="es-GT" sz="2000" b="0" i="0" u="none" strike="noStrike" dirty="0">
                        <a:solidFill>
                          <a:schemeClr val="bg1"/>
                        </a:solidFill>
                        <a:latin typeface="+mn-lt"/>
                      </a:endParaRPr>
                    </a:p>
                  </a:txBody>
                  <a:tcPr marL="9505" marR="9505" marT="9505" marB="0" anchor="b"/>
                </a:tc>
                <a:tc>
                  <a:txBody>
                    <a:bodyPr/>
                    <a:lstStyle/>
                    <a:p>
                      <a:pPr algn="ctr" fontAlgn="b"/>
                      <a:r>
                        <a:rPr lang="es-GT" sz="2000" u="none" strike="noStrike"/>
                        <a:t>96</a:t>
                      </a:r>
                      <a:endParaRPr lang="es-GT" sz="2000" b="0" i="0" u="none" strike="noStrike">
                        <a:solidFill>
                          <a:schemeClr val="bg1"/>
                        </a:solidFill>
                        <a:latin typeface="+mn-lt"/>
                      </a:endParaRPr>
                    </a:p>
                  </a:txBody>
                  <a:tcPr marL="9505" marR="9505" marT="9505" marB="0" anchor="b"/>
                </a:tc>
                <a:tc>
                  <a:txBody>
                    <a:bodyPr/>
                    <a:lstStyle/>
                    <a:p>
                      <a:pPr algn="ctr" fontAlgn="b"/>
                      <a:r>
                        <a:rPr lang="es-GT" sz="2000" u="none" strike="noStrike" dirty="0"/>
                        <a:t>16</a:t>
                      </a:r>
                      <a:endParaRPr lang="es-GT" sz="2000" b="0" i="0" u="none" strike="noStrike" dirty="0">
                        <a:solidFill>
                          <a:schemeClr val="bg1"/>
                        </a:solidFill>
                        <a:latin typeface="+mn-lt"/>
                      </a:endParaRPr>
                    </a:p>
                  </a:txBody>
                  <a:tcPr marL="9505" marR="9505" marT="9505" marB="0" anchor="b"/>
                </a:tc>
              </a:tr>
            </a:tbl>
          </a:graphicData>
        </a:graphic>
      </p:graphicFrame>
      <p:graphicFrame>
        <p:nvGraphicFramePr>
          <p:cNvPr id="6" name="5 Tabla"/>
          <p:cNvGraphicFramePr>
            <a:graphicFrameLocks noGrp="1"/>
          </p:cNvGraphicFramePr>
          <p:nvPr/>
        </p:nvGraphicFramePr>
        <p:xfrm>
          <a:off x="1547664" y="3748957"/>
          <a:ext cx="6912767" cy="1120203"/>
        </p:xfrm>
        <a:graphic>
          <a:graphicData uri="http://schemas.openxmlformats.org/drawingml/2006/table">
            <a:tbl>
              <a:tblPr>
                <a:tableStyleId>{69C7853C-536D-4A76-A0AE-DD22124D55A5}</a:tableStyleId>
              </a:tblPr>
              <a:tblGrid>
                <a:gridCol w="1847377"/>
                <a:gridCol w="2253416"/>
                <a:gridCol w="2811974"/>
              </a:tblGrid>
              <a:tr h="579022">
                <a:tc>
                  <a:txBody>
                    <a:bodyPr/>
                    <a:lstStyle/>
                    <a:p>
                      <a:pPr algn="ctr" fontAlgn="b"/>
                      <a:r>
                        <a:rPr lang="es-GT" sz="2000" b="1" i="0" u="none" strike="noStrike" dirty="0" smtClean="0"/>
                        <a:t>PERSONAL CONTRATADO</a:t>
                      </a:r>
                      <a:endParaRPr lang="es-GT" sz="2000" b="1" i="0" u="none" strike="noStrike" dirty="0">
                        <a:solidFill>
                          <a:schemeClr val="bg1"/>
                        </a:solidFill>
                        <a:latin typeface="+mn-lt"/>
                      </a:endParaRPr>
                    </a:p>
                  </a:txBody>
                  <a:tcPr marL="9505" marR="9505" marT="9505" marB="0" anchor="b"/>
                </a:tc>
                <a:tc>
                  <a:txBody>
                    <a:bodyPr/>
                    <a:lstStyle/>
                    <a:p>
                      <a:pPr algn="ctr" fontAlgn="b"/>
                      <a:r>
                        <a:rPr lang="es-GT" sz="2000" b="1" i="0" u="none" strike="noStrike" dirty="0" smtClean="0"/>
                        <a:t>EPS ARQUITECTURA </a:t>
                      </a:r>
                    </a:p>
                    <a:p>
                      <a:pPr algn="ctr" fontAlgn="b"/>
                      <a:r>
                        <a:rPr lang="es-GT" sz="2000" b="1" i="0" u="none" strike="noStrike" dirty="0" smtClean="0"/>
                        <a:t>Y TRABAJO SOCIAL</a:t>
                      </a:r>
                      <a:endParaRPr lang="es-GT" sz="2000" b="1" i="0" u="none" strike="noStrike" dirty="0">
                        <a:solidFill>
                          <a:schemeClr val="bg1"/>
                        </a:solidFill>
                        <a:latin typeface="+mn-lt"/>
                      </a:endParaRPr>
                    </a:p>
                  </a:txBody>
                  <a:tcPr marL="9505" marR="9505" marT="9505" marB="0" anchor="b"/>
                </a:tc>
                <a:tc>
                  <a:txBody>
                    <a:bodyPr/>
                    <a:lstStyle/>
                    <a:p>
                      <a:pPr algn="ctr" fontAlgn="b"/>
                      <a:r>
                        <a:rPr lang="es-GT" sz="2000" b="1" i="0" u="none" strike="noStrike" dirty="0" smtClean="0"/>
                        <a:t>VOLUNTARIOS Y</a:t>
                      </a:r>
                      <a:r>
                        <a:rPr lang="es-GT" sz="2000" b="1" i="0" u="none" strike="noStrike" baseline="0" dirty="0" smtClean="0"/>
                        <a:t> PRACTICANTES</a:t>
                      </a:r>
                      <a:endParaRPr lang="es-GT" sz="2000" b="1" i="0" u="none" strike="noStrike" dirty="0">
                        <a:solidFill>
                          <a:schemeClr val="bg1"/>
                        </a:solidFill>
                        <a:latin typeface="+mn-lt"/>
                      </a:endParaRPr>
                    </a:p>
                  </a:txBody>
                  <a:tcPr marL="9505" marR="9505" marT="9505" marB="0" anchor="b"/>
                </a:tc>
              </a:tr>
              <a:tr h="501098">
                <a:tc>
                  <a:txBody>
                    <a:bodyPr/>
                    <a:lstStyle/>
                    <a:p>
                      <a:pPr algn="ctr" fontAlgn="b"/>
                      <a:r>
                        <a:rPr lang="es-GT" sz="2000" b="0" i="0" u="none" strike="noStrike" dirty="0" smtClean="0">
                          <a:solidFill>
                            <a:schemeClr val="tx1"/>
                          </a:solidFill>
                          <a:latin typeface="+mn-lt"/>
                        </a:rPr>
                        <a:t>47</a:t>
                      </a:r>
                      <a:endParaRPr lang="es-GT" sz="2000" b="0" i="0" u="none" strike="noStrike" dirty="0">
                        <a:solidFill>
                          <a:schemeClr val="tx1"/>
                        </a:solidFill>
                        <a:latin typeface="+mn-lt"/>
                      </a:endParaRPr>
                    </a:p>
                  </a:txBody>
                  <a:tcPr marL="9505" marR="9505" marT="9505" marB="0" anchor="b"/>
                </a:tc>
                <a:tc>
                  <a:txBody>
                    <a:bodyPr/>
                    <a:lstStyle/>
                    <a:p>
                      <a:pPr algn="ctr" fontAlgn="b"/>
                      <a:r>
                        <a:rPr lang="es-GT" sz="2000" b="0" i="0" u="none" strike="noStrike" dirty="0" smtClean="0">
                          <a:solidFill>
                            <a:schemeClr val="tx1"/>
                          </a:solidFill>
                          <a:latin typeface="+mn-lt"/>
                        </a:rPr>
                        <a:t>35</a:t>
                      </a:r>
                      <a:endParaRPr lang="es-GT" sz="2000" b="0" i="0" u="none" strike="noStrike" dirty="0">
                        <a:solidFill>
                          <a:schemeClr val="tx1"/>
                        </a:solidFill>
                        <a:latin typeface="+mn-lt"/>
                      </a:endParaRPr>
                    </a:p>
                  </a:txBody>
                  <a:tcPr marL="9505" marR="9505" marT="9505" marB="0" anchor="b"/>
                </a:tc>
                <a:tc>
                  <a:txBody>
                    <a:bodyPr/>
                    <a:lstStyle/>
                    <a:p>
                      <a:pPr algn="ctr" fontAlgn="b"/>
                      <a:r>
                        <a:rPr lang="es-GT" sz="2000" b="0" i="0" u="none" strike="noStrike" dirty="0" smtClean="0">
                          <a:solidFill>
                            <a:schemeClr val="tx1"/>
                          </a:solidFill>
                          <a:latin typeface="+mn-lt"/>
                        </a:rPr>
                        <a:t>22</a:t>
                      </a:r>
                      <a:endParaRPr lang="es-GT" sz="2000" b="0" i="0" u="none" strike="noStrike" dirty="0">
                        <a:solidFill>
                          <a:schemeClr val="tx1"/>
                        </a:solidFill>
                        <a:latin typeface="+mn-lt"/>
                      </a:endParaRPr>
                    </a:p>
                  </a:txBody>
                  <a:tcPr marL="9505" marR="9505" marT="9505" marB="0" anchor="b"/>
                </a:tc>
              </a:tr>
            </a:tbl>
          </a:graphicData>
        </a:graphic>
      </p:graphicFrame>
      <p:sp>
        <p:nvSpPr>
          <p:cNvPr id="8" name="7 CuadroTexto"/>
          <p:cNvSpPr txBox="1"/>
          <p:nvPr/>
        </p:nvSpPr>
        <p:spPr>
          <a:xfrm>
            <a:off x="539552" y="764704"/>
            <a:ext cx="3384376" cy="477054"/>
          </a:xfrm>
          <a:prstGeom prst="rect">
            <a:avLst/>
          </a:prstGeom>
          <a:noFill/>
        </p:spPr>
        <p:txBody>
          <a:bodyPr wrap="square" rtlCol="0">
            <a:spAutoFit/>
          </a:bodyPr>
          <a:lstStyle/>
          <a:p>
            <a:r>
              <a:rPr lang="es-GT" sz="2500" b="1" dirty="0" smtClean="0">
                <a:solidFill>
                  <a:schemeClr val="bg1"/>
                </a:solidFill>
              </a:rPr>
              <a:t>PROYECTOS:</a:t>
            </a:r>
            <a:endParaRPr lang="es-GT" sz="2500" b="1" dirty="0">
              <a:solidFill>
                <a:schemeClr val="bg1"/>
              </a:solidFill>
            </a:endParaRPr>
          </a:p>
        </p:txBody>
      </p:sp>
      <p:sp>
        <p:nvSpPr>
          <p:cNvPr id="9" name="8 CuadroTexto"/>
          <p:cNvSpPr txBox="1"/>
          <p:nvPr/>
        </p:nvSpPr>
        <p:spPr>
          <a:xfrm>
            <a:off x="539552" y="3140968"/>
            <a:ext cx="4536504" cy="477054"/>
          </a:xfrm>
          <a:prstGeom prst="rect">
            <a:avLst/>
          </a:prstGeom>
          <a:noFill/>
        </p:spPr>
        <p:txBody>
          <a:bodyPr wrap="square" rtlCol="0">
            <a:spAutoFit/>
          </a:bodyPr>
          <a:lstStyle/>
          <a:p>
            <a:r>
              <a:rPr lang="es-GT" sz="2500" b="1" dirty="0" smtClean="0">
                <a:solidFill>
                  <a:schemeClr val="bg1"/>
                </a:solidFill>
              </a:rPr>
              <a:t>INTEGRANTES DEL EQUIPO:</a:t>
            </a:r>
            <a:endParaRPr lang="es-GT" sz="2500" b="1" dirty="0">
              <a:solidFill>
                <a:schemeClr val="bg1"/>
              </a:solidFill>
            </a:endParaRPr>
          </a:p>
        </p:txBody>
      </p:sp>
      <p:sp>
        <p:nvSpPr>
          <p:cNvPr id="11" name="10 CuadroTexto"/>
          <p:cNvSpPr txBox="1"/>
          <p:nvPr/>
        </p:nvSpPr>
        <p:spPr>
          <a:xfrm>
            <a:off x="755576" y="4941168"/>
            <a:ext cx="8064896" cy="369332"/>
          </a:xfrm>
          <a:prstGeom prst="rect">
            <a:avLst/>
          </a:prstGeom>
          <a:noFill/>
        </p:spPr>
        <p:txBody>
          <a:bodyPr wrap="square" rtlCol="0">
            <a:spAutoFit/>
          </a:bodyPr>
          <a:lstStyle/>
          <a:p>
            <a:r>
              <a:rPr lang="es-GT" dirty="0" smtClean="0">
                <a:solidFill>
                  <a:schemeClr val="bg1"/>
                </a:solidFill>
              </a:rPr>
              <a:t>Ha esto sumar albañiles, carpinteros, herreros, capacitadores, consultores y otros.  </a:t>
            </a:r>
            <a:endParaRPr lang="es-GT"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634082"/>
          </a:xfrm>
        </p:spPr>
        <p:txBody>
          <a:bodyPr>
            <a:normAutofit/>
          </a:bodyPr>
          <a:lstStyle/>
          <a:p>
            <a:r>
              <a:rPr lang="es-GT" sz="3500" b="1" dirty="0" smtClean="0">
                <a:solidFill>
                  <a:srgbClr val="92D050"/>
                </a:solidFill>
              </a:rPr>
              <a:t>TEMÁTICAS</a:t>
            </a:r>
            <a:endParaRPr lang="es-GT" sz="3500" b="1" dirty="0">
              <a:solidFill>
                <a:srgbClr val="92D050"/>
              </a:solidFill>
            </a:endParaRPr>
          </a:p>
        </p:txBody>
      </p:sp>
      <p:sp>
        <p:nvSpPr>
          <p:cNvPr id="3" name="2 Marcador de contenido"/>
          <p:cNvSpPr>
            <a:spLocks noGrp="1"/>
          </p:cNvSpPr>
          <p:nvPr>
            <p:ph idx="1"/>
          </p:nvPr>
        </p:nvSpPr>
        <p:spPr>
          <a:xfrm>
            <a:off x="395536" y="620688"/>
            <a:ext cx="8229600" cy="6237312"/>
          </a:xfrm>
        </p:spPr>
        <p:txBody>
          <a:bodyPr>
            <a:noAutofit/>
          </a:bodyPr>
          <a:lstStyle/>
          <a:p>
            <a:r>
              <a:rPr lang="es-GT" sz="2000" dirty="0" smtClean="0">
                <a:solidFill>
                  <a:schemeClr val="bg1">
                    <a:lumMod val="95000"/>
                  </a:schemeClr>
                </a:solidFill>
              </a:rPr>
              <a:t>Organización Comunitaria</a:t>
            </a:r>
          </a:p>
          <a:p>
            <a:r>
              <a:rPr lang="es-GT" sz="2000" dirty="0" smtClean="0">
                <a:solidFill>
                  <a:schemeClr val="bg1">
                    <a:lumMod val="95000"/>
                  </a:schemeClr>
                </a:solidFill>
              </a:rPr>
              <a:t>Fortalecimiento Municipal</a:t>
            </a:r>
          </a:p>
          <a:p>
            <a:r>
              <a:rPr lang="es-GT" sz="2000" dirty="0" smtClean="0">
                <a:solidFill>
                  <a:schemeClr val="bg1">
                    <a:lumMod val="95000"/>
                  </a:schemeClr>
                </a:solidFill>
              </a:rPr>
              <a:t>Fortalecimiento de organizaciones locales</a:t>
            </a:r>
          </a:p>
          <a:p>
            <a:r>
              <a:rPr lang="es-GT" sz="2000" dirty="0" smtClean="0">
                <a:solidFill>
                  <a:schemeClr val="bg1">
                    <a:lumMod val="95000"/>
                  </a:schemeClr>
                </a:solidFill>
              </a:rPr>
              <a:t>Participación de las mujeres en igualdad de condiciones</a:t>
            </a:r>
          </a:p>
          <a:p>
            <a:r>
              <a:rPr lang="es-GT" sz="2000" dirty="0" smtClean="0">
                <a:solidFill>
                  <a:schemeClr val="bg1">
                    <a:lumMod val="95000"/>
                  </a:schemeClr>
                </a:solidFill>
              </a:rPr>
              <a:t>Defensa de los Derechos Humanos</a:t>
            </a:r>
          </a:p>
          <a:p>
            <a:r>
              <a:rPr lang="es-GT" sz="2000" dirty="0" smtClean="0">
                <a:solidFill>
                  <a:schemeClr val="bg1">
                    <a:lumMod val="95000"/>
                  </a:schemeClr>
                </a:solidFill>
              </a:rPr>
              <a:t>Trabajo Cooperativo</a:t>
            </a:r>
          </a:p>
          <a:p>
            <a:r>
              <a:rPr lang="es-GT" sz="2000" dirty="0" smtClean="0">
                <a:solidFill>
                  <a:schemeClr val="bg1">
                    <a:lumMod val="95000"/>
                  </a:schemeClr>
                </a:solidFill>
              </a:rPr>
              <a:t>Políticas Públicas</a:t>
            </a:r>
          </a:p>
          <a:p>
            <a:r>
              <a:rPr lang="es-GT" sz="2000" dirty="0" smtClean="0">
                <a:solidFill>
                  <a:schemeClr val="bg1">
                    <a:lumMod val="95000"/>
                  </a:schemeClr>
                </a:solidFill>
              </a:rPr>
              <a:t>Capacitación laboral</a:t>
            </a:r>
          </a:p>
          <a:p>
            <a:r>
              <a:rPr lang="es-GT" sz="2000" dirty="0" smtClean="0">
                <a:solidFill>
                  <a:schemeClr val="bg1">
                    <a:lumMod val="95000"/>
                  </a:schemeClr>
                </a:solidFill>
              </a:rPr>
              <a:t>Emprendimientos económicos</a:t>
            </a:r>
          </a:p>
          <a:p>
            <a:r>
              <a:rPr lang="es-GT" sz="2000" dirty="0" smtClean="0">
                <a:solidFill>
                  <a:schemeClr val="bg1">
                    <a:lumMod val="95000"/>
                  </a:schemeClr>
                </a:solidFill>
              </a:rPr>
              <a:t>Hábitat comunitario y familiar</a:t>
            </a:r>
          </a:p>
          <a:p>
            <a:r>
              <a:rPr lang="es-GT" sz="2000" dirty="0" smtClean="0">
                <a:solidFill>
                  <a:schemeClr val="bg1">
                    <a:lumMod val="95000"/>
                  </a:schemeClr>
                </a:solidFill>
              </a:rPr>
              <a:t>Diseño  y construcción de vivienda</a:t>
            </a:r>
          </a:p>
          <a:p>
            <a:r>
              <a:rPr lang="es-GT" sz="2000" dirty="0" smtClean="0">
                <a:solidFill>
                  <a:schemeClr val="bg1">
                    <a:lumMod val="95000"/>
                  </a:schemeClr>
                </a:solidFill>
              </a:rPr>
              <a:t>Diseño  y construcción de vivienda con servicios</a:t>
            </a:r>
          </a:p>
          <a:p>
            <a:r>
              <a:rPr lang="es-GT" sz="2000" dirty="0" smtClean="0">
                <a:solidFill>
                  <a:schemeClr val="bg1">
                    <a:lumMod val="95000"/>
                  </a:schemeClr>
                </a:solidFill>
              </a:rPr>
              <a:t>Diseño  y construcción de obras complementarias (estufas ahorradoras, reservorios, y otros)</a:t>
            </a:r>
          </a:p>
          <a:p>
            <a:r>
              <a:rPr lang="es-GT" sz="2000" dirty="0" smtClean="0">
                <a:solidFill>
                  <a:schemeClr val="bg1">
                    <a:lumMod val="95000"/>
                  </a:schemeClr>
                </a:solidFill>
              </a:rPr>
              <a:t>Diseño  y construcción de Infraestructura comunitaria (estructuras comunitarias, escuelas y otras)</a:t>
            </a:r>
          </a:p>
          <a:p>
            <a:r>
              <a:rPr lang="es-GT" sz="2000" dirty="0" smtClean="0">
                <a:solidFill>
                  <a:schemeClr val="bg1">
                    <a:lumMod val="95000"/>
                  </a:schemeClr>
                </a:solidFill>
              </a:rPr>
              <a:t>Gestión de Riesgo</a:t>
            </a:r>
          </a:p>
          <a:p>
            <a:endParaRPr lang="es-GT" sz="2000" dirty="0">
              <a:solidFill>
                <a:schemeClr val="bg1">
                  <a:lumMod val="95000"/>
                </a:schemeClr>
              </a:solidFill>
            </a:endParaRPr>
          </a:p>
        </p:txBody>
      </p:sp>
      <p:pic>
        <p:nvPicPr>
          <p:cNvPr id="4" name="Picture 8" descr="DSCN4802"/>
          <p:cNvPicPr>
            <a:picLocks noChangeAspect="1" noChangeArrowheads="1"/>
          </p:cNvPicPr>
          <p:nvPr/>
        </p:nvPicPr>
        <p:blipFill>
          <a:blip r:embed="rId2" cstate="email"/>
          <a:srcRect/>
          <a:stretch>
            <a:fillRect/>
          </a:stretch>
        </p:blipFill>
        <p:spPr bwMode="auto">
          <a:xfrm>
            <a:off x="5652120" y="2276872"/>
            <a:ext cx="3063309" cy="2297708"/>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1285</Words>
  <Application>Microsoft Office PowerPoint</Application>
  <PresentationFormat>Presentación en pantalla (4:3)</PresentationFormat>
  <Paragraphs>124</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23</vt:i4>
      </vt:variant>
    </vt:vector>
  </HeadingPairs>
  <TitlesOfParts>
    <vt:vector size="24" baseType="lpstr">
      <vt:lpstr>Tema de Office</vt:lpstr>
      <vt:lpstr>BALANCE DEL PROGRAMA  DESARROLLO DEL HÁBITAT COMUNITARIO</vt:lpstr>
      <vt:lpstr>REFERENTES PARA LA CREACIÓN DEL PROGRAMA</vt:lpstr>
      <vt:lpstr>OBJETIVOS</vt:lpstr>
      <vt:lpstr>Diapositiva 4</vt:lpstr>
      <vt:lpstr>Diapositiva 5</vt:lpstr>
      <vt:lpstr>CARACTERISTICAS</vt:lpstr>
      <vt:lpstr>Diapositiva 7</vt:lpstr>
      <vt:lpstr>ALCANCES</vt:lpstr>
      <vt:lpstr>TEMÁTICAS</vt:lpstr>
      <vt:lpstr>Diapositiva 10</vt:lpstr>
      <vt:lpstr>Diapositiva 11</vt:lpstr>
      <vt:lpstr>LOGROS</vt:lpstr>
      <vt:lpstr>Diapositiva 13</vt:lpstr>
      <vt:lpstr>Diapositiva 14</vt:lpstr>
      <vt:lpstr>Diapositiva 15</vt:lpstr>
      <vt:lpstr>Actividades de auto gestión y demanda FODHAP – COMITÉ POPULAR</vt:lpstr>
      <vt:lpstr>Diapositiva 17</vt:lpstr>
      <vt:lpstr>Valor social del programa según el modelo propuesto</vt:lpstr>
      <vt:lpstr>Diapositiva 19</vt:lpstr>
      <vt:lpstr>Enfoque de género</vt:lpstr>
      <vt:lpstr>Proyectos </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DESARROLLO DEL HABITAT COMUNITARIO</dc:title>
  <dc:creator>HADEE</dc:creator>
  <cp:lastModifiedBy>ANGEL BERNA</cp:lastModifiedBy>
  <cp:revision>68</cp:revision>
  <dcterms:created xsi:type="dcterms:W3CDTF">2017-09-11T21:07:04Z</dcterms:created>
  <dcterms:modified xsi:type="dcterms:W3CDTF">2023-07-16T00:21:03Z</dcterms:modified>
</cp:coreProperties>
</file>