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3"/>
  </p:notesMasterIdLst>
  <p:handoutMasterIdLst>
    <p:handoutMasterId r:id="rId34"/>
  </p:handoutMasterIdLst>
  <p:sldIdLst>
    <p:sldId id="311" r:id="rId2"/>
    <p:sldId id="304" r:id="rId3"/>
    <p:sldId id="315" r:id="rId4"/>
    <p:sldId id="267" r:id="rId5"/>
    <p:sldId id="362" r:id="rId6"/>
    <p:sldId id="366" r:id="rId7"/>
    <p:sldId id="367" r:id="rId8"/>
    <p:sldId id="368" r:id="rId9"/>
    <p:sldId id="369" r:id="rId10"/>
    <p:sldId id="334" r:id="rId11"/>
    <p:sldId id="358" r:id="rId12"/>
    <p:sldId id="350" r:id="rId13"/>
    <p:sldId id="364" r:id="rId14"/>
    <p:sldId id="335" r:id="rId15"/>
    <p:sldId id="336" r:id="rId16"/>
    <p:sldId id="338" r:id="rId17"/>
    <p:sldId id="341" r:id="rId18"/>
    <p:sldId id="340" r:id="rId19"/>
    <p:sldId id="342" r:id="rId20"/>
    <p:sldId id="348" r:id="rId21"/>
    <p:sldId id="339" r:id="rId22"/>
    <p:sldId id="349" r:id="rId23"/>
    <p:sldId id="372" r:id="rId24"/>
    <p:sldId id="343" r:id="rId25"/>
    <p:sldId id="351" r:id="rId26"/>
    <p:sldId id="353" r:id="rId27"/>
    <p:sldId id="345" r:id="rId28"/>
    <p:sldId id="346" r:id="rId29"/>
    <p:sldId id="347" r:id="rId30"/>
    <p:sldId id="365" r:id="rId31"/>
    <p:sldId id="370" r:id="rId32"/>
  </p:sldIdLst>
  <p:sldSz cx="9144000" cy="6858000" type="screen4x3"/>
  <p:notesSz cx="7102475" cy="93884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54659" autoAdjust="0"/>
  </p:normalViewPr>
  <p:slideViewPr>
    <p:cSldViewPr>
      <p:cViewPr>
        <p:scale>
          <a:sx n="79" d="100"/>
          <a:sy n="79" d="100"/>
        </p:scale>
        <p:origin x="-2544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26" y="-102"/>
      </p:cViewPr>
      <p:guideLst>
        <p:guide orient="horz" pos="2957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953CB-0CFC-4A70-B99D-BA182F8E6B5E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4030A513-2AAC-44AC-A648-814370DA0746}">
      <dgm:prSet phldrT="[Texto]"/>
      <dgm:spPr/>
      <dgm:t>
        <a:bodyPr/>
        <a:lstStyle/>
        <a:p>
          <a:r>
            <a:rPr lang="es-ES" b="1" dirty="0" smtClean="0"/>
            <a:t>AMBITOS</a:t>
          </a:r>
          <a:endParaRPr lang="es-ES" b="1" dirty="0"/>
        </a:p>
      </dgm:t>
    </dgm:pt>
    <dgm:pt modelId="{58A7524A-6DB4-4A25-9E72-0D5CC3A6E2DA}" type="parTrans" cxnId="{D3DC045E-141C-4858-8179-C4AA3623A20C}">
      <dgm:prSet/>
      <dgm:spPr/>
      <dgm:t>
        <a:bodyPr/>
        <a:lstStyle/>
        <a:p>
          <a:endParaRPr lang="es-ES"/>
        </a:p>
      </dgm:t>
    </dgm:pt>
    <dgm:pt modelId="{8EAB9957-709E-4F0C-9B5A-D36AECC10619}" type="sibTrans" cxnId="{D3DC045E-141C-4858-8179-C4AA3623A20C}">
      <dgm:prSet/>
      <dgm:spPr/>
      <dgm:t>
        <a:bodyPr/>
        <a:lstStyle/>
        <a:p>
          <a:endParaRPr lang="es-ES"/>
        </a:p>
      </dgm:t>
    </dgm:pt>
    <dgm:pt modelId="{85242FB8-4CA3-4B34-943A-D5A0F8D83866}">
      <dgm:prSet phldrT="[Texto]"/>
      <dgm:spPr/>
      <dgm:t>
        <a:bodyPr/>
        <a:lstStyle/>
        <a:p>
          <a:pPr rtl="0"/>
          <a:r>
            <a:rPr kumimoji="0" lang="es-GT" b="0" i="0" u="none" strike="noStrike" cap="none" normalizeH="0" baseline="0" smtClean="0">
              <a:ln/>
              <a:effectLst/>
              <a:latin typeface="Cambria" pitchFamily="18" charset="0"/>
              <a:cs typeface="Arial" pitchFamily="34" charset="0"/>
            </a:rPr>
            <a:t>Diseño e implementación de políticas públicas</a:t>
          </a:r>
          <a:endParaRPr lang="es-ES" b="0" dirty="0"/>
        </a:p>
      </dgm:t>
    </dgm:pt>
    <dgm:pt modelId="{F4D44CFF-1DB1-4DF3-B89E-9CA0E8BBA1F9}" type="parTrans" cxnId="{65149CFD-6FA9-4525-9C96-CE1063677812}">
      <dgm:prSet/>
      <dgm:spPr/>
      <dgm:t>
        <a:bodyPr/>
        <a:lstStyle/>
        <a:p>
          <a:endParaRPr lang="es-ES"/>
        </a:p>
      </dgm:t>
    </dgm:pt>
    <dgm:pt modelId="{FA057E92-E331-4C4B-B310-F47480873C2F}" type="sibTrans" cxnId="{65149CFD-6FA9-4525-9C96-CE1063677812}">
      <dgm:prSet/>
      <dgm:spPr/>
      <dgm:t>
        <a:bodyPr/>
        <a:lstStyle/>
        <a:p>
          <a:endParaRPr lang="es-ES"/>
        </a:p>
      </dgm:t>
    </dgm:pt>
    <dgm:pt modelId="{DBB1133C-C597-44D2-AEFA-1239486F2C47}">
      <dgm:prSet phldrT="[Texto]"/>
      <dgm:spPr/>
      <dgm:t>
        <a:bodyPr/>
        <a:lstStyle/>
        <a:p>
          <a:r>
            <a:rPr lang="es-ES" b="1" dirty="0" smtClean="0"/>
            <a:t>EJES</a:t>
          </a:r>
          <a:endParaRPr lang="es-ES" b="1" dirty="0"/>
        </a:p>
      </dgm:t>
    </dgm:pt>
    <dgm:pt modelId="{60FA037E-0937-43C6-A71A-681BB3FF33A0}" type="parTrans" cxnId="{C30F6467-655F-4B01-9C92-B3B52BE55BE2}">
      <dgm:prSet/>
      <dgm:spPr/>
      <dgm:t>
        <a:bodyPr/>
        <a:lstStyle/>
        <a:p>
          <a:endParaRPr lang="es-ES"/>
        </a:p>
      </dgm:t>
    </dgm:pt>
    <dgm:pt modelId="{FA979E9F-F6B8-4398-8BD0-A4DB208EC823}" type="sibTrans" cxnId="{C30F6467-655F-4B01-9C92-B3B52BE55BE2}">
      <dgm:prSet/>
      <dgm:spPr/>
      <dgm:t>
        <a:bodyPr/>
        <a:lstStyle/>
        <a:p>
          <a:endParaRPr lang="es-ES"/>
        </a:p>
      </dgm:t>
    </dgm:pt>
    <dgm:pt modelId="{C17BD210-13C1-4853-999F-16E7AF24A9F1}">
      <dgm:prSet phldrT="[Texto]"/>
      <dgm:spPr/>
      <dgm:t>
        <a:bodyPr/>
        <a:lstStyle/>
        <a:p>
          <a:r>
            <a:rPr lang="es-ES" dirty="0" smtClean="0"/>
            <a:t>Derechos Humanos</a:t>
          </a:r>
          <a:endParaRPr lang="es-ES" dirty="0"/>
        </a:p>
      </dgm:t>
    </dgm:pt>
    <dgm:pt modelId="{7ACBD81E-F84F-4BCA-83B6-4FCEFA493923}" type="parTrans" cxnId="{5A182E3C-F88F-4EF2-9B10-3B8F45E8C1BF}">
      <dgm:prSet/>
      <dgm:spPr/>
      <dgm:t>
        <a:bodyPr/>
        <a:lstStyle/>
        <a:p>
          <a:endParaRPr lang="es-ES"/>
        </a:p>
      </dgm:t>
    </dgm:pt>
    <dgm:pt modelId="{78910907-3376-44A4-ADF9-67BB989A0B99}" type="sibTrans" cxnId="{5A182E3C-F88F-4EF2-9B10-3B8F45E8C1BF}">
      <dgm:prSet/>
      <dgm:spPr/>
      <dgm:t>
        <a:bodyPr/>
        <a:lstStyle/>
        <a:p>
          <a:endParaRPr lang="es-ES"/>
        </a:p>
      </dgm:t>
    </dgm:pt>
    <dgm:pt modelId="{79A506BA-9EC4-4B6D-8835-0D8414051537}">
      <dgm:prSet phldrT="[Texto]"/>
      <dgm:spPr/>
      <dgm:t>
        <a:bodyPr/>
        <a:lstStyle/>
        <a:p>
          <a:r>
            <a:rPr lang="es-ES" dirty="0" smtClean="0"/>
            <a:t>Hábitat Comunitario</a:t>
          </a:r>
          <a:endParaRPr lang="es-ES" dirty="0"/>
        </a:p>
      </dgm:t>
    </dgm:pt>
    <dgm:pt modelId="{D74E08D3-DAED-40E6-8AC1-D1790A0F252C}" type="parTrans" cxnId="{ACF6E369-5922-43E5-B76A-457F590E817D}">
      <dgm:prSet/>
      <dgm:spPr/>
      <dgm:t>
        <a:bodyPr/>
        <a:lstStyle/>
        <a:p>
          <a:endParaRPr lang="es-ES"/>
        </a:p>
      </dgm:t>
    </dgm:pt>
    <dgm:pt modelId="{4BCE6B29-C2D7-4D92-873C-0A690DBC164A}" type="sibTrans" cxnId="{ACF6E369-5922-43E5-B76A-457F590E817D}">
      <dgm:prSet/>
      <dgm:spPr/>
      <dgm:t>
        <a:bodyPr/>
        <a:lstStyle/>
        <a:p>
          <a:endParaRPr lang="es-ES"/>
        </a:p>
      </dgm:t>
    </dgm:pt>
    <dgm:pt modelId="{5CD863BF-AE06-482C-969F-10300F472EDB}">
      <dgm:prSet/>
      <dgm:spPr/>
      <dgm:t>
        <a:bodyPr/>
        <a:lstStyle/>
        <a:p>
          <a:r>
            <a:rPr lang="es-ES" dirty="0" smtClean="0"/>
            <a:t>Gestión de riesgo</a:t>
          </a:r>
          <a:endParaRPr lang="es-ES" dirty="0"/>
        </a:p>
      </dgm:t>
    </dgm:pt>
    <dgm:pt modelId="{C9BA13CC-2DCC-411B-B906-BCC1EE6C1AC7}" type="parTrans" cxnId="{200129A9-2F87-47E2-BDD7-3759A2EEA6E2}">
      <dgm:prSet/>
      <dgm:spPr/>
      <dgm:t>
        <a:bodyPr/>
        <a:lstStyle/>
        <a:p>
          <a:endParaRPr lang="es-ES"/>
        </a:p>
      </dgm:t>
    </dgm:pt>
    <dgm:pt modelId="{86D04320-A8FE-4833-AB8C-596291B50671}" type="sibTrans" cxnId="{200129A9-2F87-47E2-BDD7-3759A2EEA6E2}">
      <dgm:prSet/>
      <dgm:spPr/>
      <dgm:t>
        <a:bodyPr/>
        <a:lstStyle/>
        <a:p>
          <a:endParaRPr lang="es-ES"/>
        </a:p>
      </dgm:t>
    </dgm:pt>
    <dgm:pt modelId="{0461B796-B7ED-41E0-969C-4C7A39039675}">
      <dgm:prSet/>
      <dgm:spPr/>
      <dgm:t>
        <a:bodyPr/>
        <a:lstStyle/>
        <a:p>
          <a:r>
            <a:rPr lang="es-ES" dirty="0" smtClean="0"/>
            <a:t>Incidencia en Políticas Públicas</a:t>
          </a:r>
          <a:endParaRPr lang="es-ES" dirty="0"/>
        </a:p>
      </dgm:t>
    </dgm:pt>
    <dgm:pt modelId="{BCDB1CAF-8DB3-497F-A1BE-48B0185B4F57}" type="parTrans" cxnId="{5FD79CE2-29BB-4A7A-AE3D-CDA381FB053E}">
      <dgm:prSet/>
      <dgm:spPr/>
      <dgm:t>
        <a:bodyPr/>
        <a:lstStyle/>
        <a:p>
          <a:endParaRPr lang="es-ES"/>
        </a:p>
      </dgm:t>
    </dgm:pt>
    <dgm:pt modelId="{740F2802-DD54-4AB8-8B03-AE300FB519C5}" type="sibTrans" cxnId="{5FD79CE2-29BB-4A7A-AE3D-CDA381FB053E}">
      <dgm:prSet/>
      <dgm:spPr/>
      <dgm:t>
        <a:bodyPr/>
        <a:lstStyle/>
        <a:p>
          <a:endParaRPr lang="es-ES"/>
        </a:p>
      </dgm:t>
    </dgm:pt>
    <dgm:pt modelId="{2ACAE743-35CE-4A90-A28E-9C8770F53E1E}">
      <dgm:prSet/>
      <dgm:spPr/>
      <dgm:t>
        <a:bodyPr/>
        <a:lstStyle/>
        <a:p>
          <a:pPr rtl="0"/>
          <a:r>
            <a:rPr kumimoji="0" lang="es-GT" b="0" i="0" u="none" strike="noStrike" cap="none" normalizeH="0" baseline="0" smtClean="0">
              <a:ln/>
              <a:effectLst/>
              <a:latin typeface="Cambria" pitchFamily="18" charset="0"/>
              <a:cs typeface="Arial" pitchFamily="34" charset="0"/>
            </a:rPr>
            <a:t>Soberanía alimentaria</a:t>
          </a:r>
          <a:endParaRPr kumimoji="0" lang="es-GT" b="0" i="0" u="none" strike="noStrike" cap="none" normalizeH="0" baseline="0" dirty="0">
            <a:ln/>
            <a:effectLst/>
            <a:latin typeface="Cambria" pitchFamily="18" charset="0"/>
            <a:cs typeface="Arial" pitchFamily="34" charset="0"/>
          </a:endParaRPr>
        </a:p>
      </dgm:t>
    </dgm:pt>
    <dgm:pt modelId="{D6745380-9782-4319-8997-8F6A5ECC29FA}" type="parTrans" cxnId="{19A4A03A-D9BB-45B1-8013-A8B9EC4A49E6}">
      <dgm:prSet/>
      <dgm:spPr/>
      <dgm:t>
        <a:bodyPr/>
        <a:lstStyle/>
        <a:p>
          <a:endParaRPr lang="es-ES"/>
        </a:p>
      </dgm:t>
    </dgm:pt>
    <dgm:pt modelId="{E293ABD7-046B-4DD9-B867-308FFFB724CC}" type="sibTrans" cxnId="{19A4A03A-D9BB-45B1-8013-A8B9EC4A49E6}">
      <dgm:prSet/>
      <dgm:spPr/>
      <dgm:t>
        <a:bodyPr/>
        <a:lstStyle/>
        <a:p>
          <a:endParaRPr lang="es-ES"/>
        </a:p>
      </dgm:t>
    </dgm:pt>
    <dgm:pt modelId="{6303C54E-AD03-4281-8B44-2130A44D61C5}">
      <dgm:prSet/>
      <dgm:spPr/>
      <dgm:t>
        <a:bodyPr/>
        <a:lstStyle/>
        <a:p>
          <a:pPr rtl="0"/>
          <a:r>
            <a:rPr kumimoji="0" lang="es-GT" b="0" i="0" u="none" strike="noStrike" cap="none" normalizeH="0" baseline="0" smtClean="0">
              <a:ln/>
              <a:effectLst/>
              <a:latin typeface="Cambria" pitchFamily="18" charset="0"/>
              <a:cs typeface="Arial" pitchFamily="34" charset="0"/>
            </a:rPr>
            <a:t>Participación de las mujeres y adolescentes</a:t>
          </a:r>
          <a:endParaRPr kumimoji="0" lang="es-GT" b="0" i="0" u="none" strike="noStrike" cap="none" normalizeH="0" baseline="0" dirty="0">
            <a:ln/>
            <a:effectLst/>
            <a:latin typeface="Cambria" pitchFamily="18" charset="0"/>
            <a:cs typeface="Arial" pitchFamily="34" charset="0"/>
          </a:endParaRPr>
        </a:p>
      </dgm:t>
    </dgm:pt>
    <dgm:pt modelId="{8DE465C0-A291-4701-9494-F8636F0AEA86}" type="parTrans" cxnId="{DEA8608A-748A-4546-AC9D-45F5D790F5C8}">
      <dgm:prSet/>
      <dgm:spPr/>
      <dgm:t>
        <a:bodyPr/>
        <a:lstStyle/>
        <a:p>
          <a:endParaRPr lang="es-ES"/>
        </a:p>
      </dgm:t>
    </dgm:pt>
    <dgm:pt modelId="{775E34A3-2E36-4D39-8065-542E07044A97}" type="sibTrans" cxnId="{DEA8608A-748A-4546-AC9D-45F5D790F5C8}">
      <dgm:prSet/>
      <dgm:spPr/>
      <dgm:t>
        <a:bodyPr/>
        <a:lstStyle/>
        <a:p>
          <a:endParaRPr lang="es-ES"/>
        </a:p>
      </dgm:t>
    </dgm:pt>
    <dgm:pt modelId="{5AB5E55D-7342-48B9-ACE3-CD24824B4962}">
      <dgm:prSet/>
      <dgm:spPr/>
      <dgm:t>
        <a:bodyPr/>
        <a:lstStyle/>
        <a:p>
          <a:pPr rtl="0"/>
          <a:r>
            <a:rPr kumimoji="0" lang="es-GT" b="0" i="0" u="none" strike="noStrike" cap="none" normalizeH="0" baseline="0" smtClean="0">
              <a:ln/>
              <a:effectLst/>
              <a:latin typeface="Cambria" pitchFamily="18" charset="0"/>
              <a:cs typeface="Arial" pitchFamily="34" charset="0"/>
            </a:rPr>
            <a:t>Organización comunitaria</a:t>
          </a:r>
          <a:endParaRPr kumimoji="0" lang="es-GT" b="0" i="0" u="none" strike="noStrike" cap="none" normalizeH="0" baseline="0" dirty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DAE9AFE8-160B-49C0-9BD6-FEEA7B222CA0}" type="parTrans" cxnId="{393F20DA-DDFB-4CB0-99EB-6A1416BCDC02}">
      <dgm:prSet/>
      <dgm:spPr/>
      <dgm:t>
        <a:bodyPr/>
        <a:lstStyle/>
        <a:p>
          <a:endParaRPr lang="es-ES"/>
        </a:p>
      </dgm:t>
    </dgm:pt>
    <dgm:pt modelId="{6D4F3A33-82A6-4A5E-A4C5-B3CCB348668F}" type="sibTrans" cxnId="{393F20DA-DDFB-4CB0-99EB-6A1416BCDC02}">
      <dgm:prSet/>
      <dgm:spPr/>
      <dgm:t>
        <a:bodyPr/>
        <a:lstStyle/>
        <a:p>
          <a:endParaRPr lang="es-ES"/>
        </a:p>
      </dgm:t>
    </dgm:pt>
    <dgm:pt modelId="{3810C0A1-3F65-49DE-9C36-FAE53615DC24}">
      <dgm:prSet/>
      <dgm:spPr/>
      <dgm:t>
        <a:bodyPr/>
        <a:lstStyle/>
        <a:p>
          <a:r>
            <a:rPr lang="es-ES_tradnl" b="0" smtClean="0">
              <a:latin typeface="Cambria" pitchFamily="18" charset="0"/>
              <a:cs typeface="Arial" pitchFamily="34" charset="0"/>
            </a:rPr>
            <a:t>Hábitat saludable y seguro, cuidando el medio ambiente.</a:t>
          </a:r>
          <a:endParaRPr lang="es-GT" b="0" dirty="0">
            <a:latin typeface="Cambria" pitchFamily="18" charset="0"/>
            <a:cs typeface="Arial" pitchFamily="34" charset="0"/>
          </a:endParaRPr>
        </a:p>
      </dgm:t>
    </dgm:pt>
    <dgm:pt modelId="{DDCEAE9B-7F4D-4E01-A680-F722BBF91B5F}" type="parTrans" cxnId="{2CEA5F5B-3931-4A5F-9C29-A357936CD75B}">
      <dgm:prSet/>
      <dgm:spPr/>
      <dgm:t>
        <a:bodyPr/>
        <a:lstStyle/>
        <a:p>
          <a:endParaRPr lang="es-ES"/>
        </a:p>
      </dgm:t>
    </dgm:pt>
    <dgm:pt modelId="{D4D6CF26-5D47-4D12-82C6-13F38114F284}" type="sibTrans" cxnId="{2CEA5F5B-3931-4A5F-9C29-A357936CD75B}">
      <dgm:prSet/>
      <dgm:spPr/>
      <dgm:t>
        <a:bodyPr/>
        <a:lstStyle/>
        <a:p>
          <a:endParaRPr lang="es-ES"/>
        </a:p>
      </dgm:t>
    </dgm:pt>
    <dgm:pt modelId="{2456E5AD-D2A2-4967-8DFB-7BABA62121C3}">
      <dgm:prSet/>
      <dgm:spPr/>
      <dgm:t>
        <a:bodyPr/>
        <a:lstStyle/>
        <a:p>
          <a:pPr rtl="0"/>
          <a:r>
            <a:rPr lang="es-GT" b="0" smtClean="0">
              <a:latin typeface="Cambria" pitchFamily="18" charset="0"/>
              <a:cs typeface="Arial" pitchFamily="34" charset="0"/>
            </a:rPr>
            <a:t>Visibilización de la Participación de las Mujeres</a:t>
          </a:r>
          <a:endParaRPr kumimoji="0" lang="es-GT" b="0" i="0" u="none" strike="noStrike" cap="none" normalizeH="0" baseline="0" dirty="0">
            <a:ln/>
            <a:effectLst/>
            <a:latin typeface="Cambria" pitchFamily="18" charset="0"/>
            <a:cs typeface="Arial" pitchFamily="34" charset="0"/>
          </a:endParaRPr>
        </a:p>
      </dgm:t>
    </dgm:pt>
    <dgm:pt modelId="{8CB50339-6D94-49E5-897F-09C22EA52B59}" type="parTrans" cxnId="{303CD505-4586-4DD3-BD8F-D1A8A3C80319}">
      <dgm:prSet/>
      <dgm:spPr/>
      <dgm:t>
        <a:bodyPr/>
        <a:lstStyle/>
        <a:p>
          <a:endParaRPr lang="es-ES"/>
        </a:p>
      </dgm:t>
    </dgm:pt>
    <dgm:pt modelId="{0E26A03B-8A35-4354-A0BB-952397774F36}" type="sibTrans" cxnId="{303CD505-4586-4DD3-BD8F-D1A8A3C80319}">
      <dgm:prSet/>
      <dgm:spPr/>
      <dgm:t>
        <a:bodyPr/>
        <a:lstStyle/>
        <a:p>
          <a:endParaRPr lang="es-ES"/>
        </a:p>
      </dgm:t>
    </dgm:pt>
    <dgm:pt modelId="{95266BCA-91FE-4227-B046-FCFF98F1E909}" type="pres">
      <dgm:prSet presAssocID="{657953CB-0CFC-4A70-B99D-BA182F8E6B5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A6A5E2E-D791-41CD-AE97-D59CDAD819DC}" type="pres">
      <dgm:prSet presAssocID="{4030A513-2AAC-44AC-A648-814370DA0746}" presName="root" presStyleCnt="0"/>
      <dgm:spPr/>
    </dgm:pt>
    <dgm:pt modelId="{33393347-86F5-4A54-937E-AEACC5A97382}" type="pres">
      <dgm:prSet presAssocID="{4030A513-2AAC-44AC-A648-814370DA0746}" presName="rootComposite" presStyleCnt="0"/>
      <dgm:spPr/>
    </dgm:pt>
    <dgm:pt modelId="{DF88672B-C798-43C3-AF7C-3A76228305DE}" type="pres">
      <dgm:prSet presAssocID="{4030A513-2AAC-44AC-A648-814370DA0746}" presName="rootText" presStyleLbl="node1" presStyleIdx="0" presStyleCnt="2" custScaleX="113053" custLinFactNeighborX="-28589"/>
      <dgm:spPr/>
      <dgm:t>
        <a:bodyPr/>
        <a:lstStyle/>
        <a:p>
          <a:endParaRPr lang="es-ES"/>
        </a:p>
      </dgm:t>
    </dgm:pt>
    <dgm:pt modelId="{A7AAA4A0-6D7F-4DA0-88CA-0AD57B933BF1}" type="pres">
      <dgm:prSet presAssocID="{4030A513-2AAC-44AC-A648-814370DA0746}" presName="rootConnector" presStyleLbl="node1" presStyleIdx="0" presStyleCnt="2"/>
      <dgm:spPr/>
      <dgm:t>
        <a:bodyPr/>
        <a:lstStyle/>
        <a:p>
          <a:endParaRPr lang="es-ES"/>
        </a:p>
      </dgm:t>
    </dgm:pt>
    <dgm:pt modelId="{C3DFD9F8-8DD8-45F5-A833-0E0FF4F4CB33}" type="pres">
      <dgm:prSet presAssocID="{4030A513-2AAC-44AC-A648-814370DA0746}" presName="childShape" presStyleCnt="0"/>
      <dgm:spPr/>
    </dgm:pt>
    <dgm:pt modelId="{1A658DB2-BF3F-4AD6-B53B-A78054542E79}" type="pres">
      <dgm:prSet presAssocID="{F4D44CFF-1DB1-4DF3-B89E-9CA0E8BBA1F9}" presName="Name13" presStyleLbl="parChTrans1D2" presStyleIdx="0" presStyleCnt="10"/>
      <dgm:spPr/>
      <dgm:t>
        <a:bodyPr/>
        <a:lstStyle/>
        <a:p>
          <a:endParaRPr lang="es-ES"/>
        </a:p>
      </dgm:t>
    </dgm:pt>
    <dgm:pt modelId="{24B8220E-5CB6-4DCC-AD7B-2E79B0C87946}" type="pres">
      <dgm:prSet presAssocID="{85242FB8-4CA3-4B34-943A-D5A0F8D83866}" presName="childText" presStyleLbl="bgAcc1" presStyleIdx="0" presStyleCnt="10" custScaleX="345926" custLinFactNeighborX="-358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90EAA9-C952-442F-B66A-935470FEAAE7}" type="pres">
      <dgm:prSet presAssocID="{D6745380-9782-4319-8997-8F6A5ECC29FA}" presName="Name13" presStyleLbl="parChTrans1D2" presStyleIdx="1" presStyleCnt="10"/>
      <dgm:spPr/>
      <dgm:t>
        <a:bodyPr/>
        <a:lstStyle/>
        <a:p>
          <a:endParaRPr lang="es-ES"/>
        </a:p>
      </dgm:t>
    </dgm:pt>
    <dgm:pt modelId="{C43E8A15-D159-4BD3-83A5-E1D01E680976}" type="pres">
      <dgm:prSet presAssocID="{2ACAE743-35CE-4A90-A28E-9C8770F53E1E}" presName="childText" presStyleLbl="bgAcc1" presStyleIdx="1" presStyleCnt="10" custScaleX="345926" custLinFactNeighborX="-358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805E0A-D288-4246-BCF3-2EBF30A08EF4}" type="pres">
      <dgm:prSet presAssocID="{8DE465C0-A291-4701-9494-F8636F0AEA86}" presName="Name13" presStyleLbl="parChTrans1D2" presStyleIdx="2" presStyleCnt="10"/>
      <dgm:spPr/>
      <dgm:t>
        <a:bodyPr/>
        <a:lstStyle/>
        <a:p>
          <a:endParaRPr lang="es-ES"/>
        </a:p>
      </dgm:t>
    </dgm:pt>
    <dgm:pt modelId="{B59D937A-00A7-49E5-AA33-E37032F29CB6}" type="pres">
      <dgm:prSet presAssocID="{6303C54E-AD03-4281-8B44-2130A44D61C5}" presName="childText" presStyleLbl="bgAcc1" presStyleIdx="2" presStyleCnt="10" custScaleX="345926" custLinFactNeighborX="-358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D1374A-F5A0-40EB-8A8A-2A233366A4A4}" type="pres">
      <dgm:prSet presAssocID="{DAE9AFE8-160B-49C0-9BD6-FEEA7B222CA0}" presName="Name13" presStyleLbl="parChTrans1D2" presStyleIdx="3" presStyleCnt="10"/>
      <dgm:spPr/>
      <dgm:t>
        <a:bodyPr/>
        <a:lstStyle/>
        <a:p>
          <a:endParaRPr lang="es-ES"/>
        </a:p>
      </dgm:t>
    </dgm:pt>
    <dgm:pt modelId="{5C205CC4-63D5-4088-8BE8-B4B2D3868E69}" type="pres">
      <dgm:prSet presAssocID="{5AB5E55D-7342-48B9-ACE3-CD24824B4962}" presName="childText" presStyleLbl="bgAcc1" presStyleIdx="3" presStyleCnt="10" custScaleX="345926" custLinFactNeighborX="-358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9F2AAB-D0B2-4274-8BD8-8318CF2A6F21}" type="pres">
      <dgm:prSet presAssocID="{DDCEAE9B-7F4D-4E01-A680-F722BBF91B5F}" presName="Name13" presStyleLbl="parChTrans1D2" presStyleIdx="4" presStyleCnt="10"/>
      <dgm:spPr/>
      <dgm:t>
        <a:bodyPr/>
        <a:lstStyle/>
        <a:p>
          <a:endParaRPr lang="es-ES"/>
        </a:p>
      </dgm:t>
    </dgm:pt>
    <dgm:pt modelId="{8CCD9FE9-0F61-438C-B258-519FFB5CE8A5}" type="pres">
      <dgm:prSet presAssocID="{3810C0A1-3F65-49DE-9C36-FAE53615DC24}" presName="childText" presStyleLbl="bgAcc1" presStyleIdx="4" presStyleCnt="10" custScaleX="345926" custLinFactNeighborX="-358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B08E89-0B8B-4A57-8F65-E9E14E513DB9}" type="pres">
      <dgm:prSet presAssocID="{DBB1133C-C597-44D2-AEFA-1239486F2C47}" presName="root" presStyleCnt="0"/>
      <dgm:spPr/>
    </dgm:pt>
    <dgm:pt modelId="{A13E5B1A-6AEB-42FB-B28B-1B7BD0B714C7}" type="pres">
      <dgm:prSet presAssocID="{DBB1133C-C597-44D2-AEFA-1239486F2C47}" presName="rootComposite" presStyleCnt="0"/>
      <dgm:spPr/>
    </dgm:pt>
    <dgm:pt modelId="{9D567F24-BBFC-47CF-8417-F4C6C5349ED3}" type="pres">
      <dgm:prSet presAssocID="{DBB1133C-C597-44D2-AEFA-1239486F2C47}" presName="rootText" presStyleLbl="node1" presStyleIdx="1" presStyleCnt="2" custScaleX="125500"/>
      <dgm:spPr/>
      <dgm:t>
        <a:bodyPr/>
        <a:lstStyle/>
        <a:p>
          <a:endParaRPr lang="es-ES"/>
        </a:p>
      </dgm:t>
    </dgm:pt>
    <dgm:pt modelId="{F6B2C140-5EEC-4E32-AB44-087705595CD6}" type="pres">
      <dgm:prSet presAssocID="{DBB1133C-C597-44D2-AEFA-1239486F2C47}" presName="rootConnector" presStyleLbl="node1" presStyleIdx="1" presStyleCnt="2"/>
      <dgm:spPr/>
      <dgm:t>
        <a:bodyPr/>
        <a:lstStyle/>
        <a:p>
          <a:endParaRPr lang="es-ES"/>
        </a:p>
      </dgm:t>
    </dgm:pt>
    <dgm:pt modelId="{95F47175-B114-4F2D-8009-F04558BE2B3F}" type="pres">
      <dgm:prSet presAssocID="{DBB1133C-C597-44D2-AEFA-1239486F2C47}" presName="childShape" presStyleCnt="0"/>
      <dgm:spPr/>
    </dgm:pt>
    <dgm:pt modelId="{0CFD3997-4BDF-45F2-B15D-9E8593CE17BA}" type="pres">
      <dgm:prSet presAssocID="{7ACBD81E-F84F-4BCA-83B6-4FCEFA493923}" presName="Name13" presStyleLbl="parChTrans1D2" presStyleIdx="5" presStyleCnt="10"/>
      <dgm:spPr/>
      <dgm:t>
        <a:bodyPr/>
        <a:lstStyle/>
        <a:p>
          <a:endParaRPr lang="es-ES"/>
        </a:p>
      </dgm:t>
    </dgm:pt>
    <dgm:pt modelId="{FE1B0A61-116C-44CA-B4F3-457868A2B101}" type="pres">
      <dgm:prSet presAssocID="{C17BD210-13C1-4853-999F-16E7AF24A9F1}" presName="childText" presStyleLbl="bgAcc1" presStyleIdx="5" presStyleCnt="10" custScaleX="3255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7F61D7-E3C1-4BB2-9457-E752410393C5}" type="pres">
      <dgm:prSet presAssocID="{8CB50339-6D94-49E5-897F-09C22EA52B59}" presName="Name13" presStyleLbl="parChTrans1D2" presStyleIdx="6" presStyleCnt="10"/>
      <dgm:spPr/>
      <dgm:t>
        <a:bodyPr/>
        <a:lstStyle/>
        <a:p>
          <a:endParaRPr lang="es-ES"/>
        </a:p>
      </dgm:t>
    </dgm:pt>
    <dgm:pt modelId="{BAEED1B1-581D-4D43-AB2A-FEAD66DC4D81}" type="pres">
      <dgm:prSet presAssocID="{2456E5AD-D2A2-4967-8DFB-7BABA62121C3}" presName="childText" presStyleLbl="bgAcc1" presStyleIdx="6" presStyleCnt="10" custScaleX="325597" custLinFactNeighborX="-16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17E197-7896-4314-8BC3-FCF3DC7DF34D}" type="pres">
      <dgm:prSet presAssocID="{C9BA13CC-2DCC-411B-B906-BCC1EE6C1AC7}" presName="Name13" presStyleLbl="parChTrans1D2" presStyleIdx="7" presStyleCnt="10"/>
      <dgm:spPr/>
      <dgm:t>
        <a:bodyPr/>
        <a:lstStyle/>
        <a:p>
          <a:endParaRPr lang="es-ES"/>
        </a:p>
      </dgm:t>
    </dgm:pt>
    <dgm:pt modelId="{7FC57345-7DD4-4B44-82E9-511D2163AE3B}" type="pres">
      <dgm:prSet presAssocID="{5CD863BF-AE06-482C-969F-10300F472EDB}" presName="childText" presStyleLbl="bgAcc1" presStyleIdx="7" presStyleCnt="10" custScaleX="3255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6C9574-C6CA-4283-AEA7-29C4AD65934A}" type="pres">
      <dgm:prSet presAssocID="{BCDB1CAF-8DB3-497F-A1BE-48B0185B4F57}" presName="Name13" presStyleLbl="parChTrans1D2" presStyleIdx="8" presStyleCnt="10"/>
      <dgm:spPr/>
      <dgm:t>
        <a:bodyPr/>
        <a:lstStyle/>
        <a:p>
          <a:endParaRPr lang="es-ES"/>
        </a:p>
      </dgm:t>
    </dgm:pt>
    <dgm:pt modelId="{AEFAE4F4-E347-42BB-9951-A0008BA8CFC8}" type="pres">
      <dgm:prSet presAssocID="{0461B796-B7ED-41E0-969C-4C7A39039675}" presName="childText" presStyleLbl="bgAcc1" presStyleIdx="8" presStyleCnt="10" custScaleX="3255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BEF8D6-1AC0-419A-ABD2-38F5C4B6276B}" type="pres">
      <dgm:prSet presAssocID="{D74E08D3-DAED-40E6-8AC1-D1790A0F252C}" presName="Name13" presStyleLbl="parChTrans1D2" presStyleIdx="9" presStyleCnt="10"/>
      <dgm:spPr/>
      <dgm:t>
        <a:bodyPr/>
        <a:lstStyle/>
        <a:p>
          <a:endParaRPr lang="es-ES"/>
        </a:p>
      </dgm:t>
    </dgm:pt>
    <dgm:pt modelId="{F04E6B93-7E2F-4533-87B9-5F0FEFFBABAA}" type="pres">
      <dgm:prSet presAssocID="{79A506BA-9EC4-4B6D-8835-0D8414051537}" presName="childText" presStyleLbl="bgAcc1" presStyleIdx="9" presStyleCnt="10" custScaleX="3255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0F6467-655F-4B01-9C92-B3B52BE55BE2}" srcId="{657953CB-0CFC-4A70-B99D-BA182F8E6B5E}" destId="{DBB1133C-C597-44D2-AEFA-1239486F2C47}" srcOrd="1" destOrd="0" parTransId="{60FA037E-0937-43C6-A71A-681BB3FF33A0}" sibTransId="{FA979E9F-F6B8-4398-8BD0-A4DB208EC823}"/>
    <dgm:cxn modelId="{A6CA144D-6C19-4599-AD06-34599E5525C9}" type="presOf" srcId="{5AB5E55D-7342-48B9-ACE3-CD24824B4962}" destId="{5C205CC4-63D5-4088-8BE8-B4B2D3868E69}" srcOrd="0" destOrd="0" presId="urn:microsoft.com/office/officeart/2005/8/layout/hierarchy3"/>
    <dgm:cxn modelId="{50D39ED1-951C-47D4-B436-0A2A1C1A1BE8}" type="presOf" srcId="{D74E08D3-DAED-40E6-8AC1-D1790A0F252C}" destId="{53BEF8D6-1AC0-419A-ABD2-38F5C4B6276B}" srcOrd="0" destOrd="0" presId="urn:microsoft.com/office/officeart/2005/8/layout/hierarchy3"/>
    <dgm:cxn modelId="{CB735E43-E9F1-4611-8CE0-59ECD82AE4F6}" type="presOf" srcId="{7ACBD81E-F84F-4BCA-83B6-4FCEFA493923}" destId="{0CFD3997-4BDF-45F2-B15D-9E8593CE17BA}" srcOrd="0" destOrd="0" presId="urn:microsoft.com/office/officeart/2005/8/layout/hierarchy3"/>
    <dgm:cxn modelId="{0F268134-A0DF-4C4F-970A-BBDDD4D885D3}" type="presOf" srcId="{4030A513-2AAC-44AC-A648-814370DA0746}" destId="{A7AAA4A0-6D7F-4DA0-88CA-0AD57B933BF1}" srcOrd="1" destOrd="0" presId="urn:microsoft.com/office/officeart/2005/8/layout/hierarchy3"/>
    <dgm:cxn modelId="{FB0CD08E-4C61-4863-BA93-5D05ABDA24DC}" type="presOf" srcId="{2ACAE743-35CE-4A90-A28E-9C8770F53E1E}" destId="{C43E8A15-D159-4BD3-83A5-E1D01E680976}" srcOrd="0" destOrd="0" presId="urn:microsoft.com/office/officeart/2005/8/layout/hierarchy3"/>
    <dgm:cxn modelId="{C0C451EE-3154-4160-8D3B-3847BC9DDD63}" type="presOf" srcId="{2456E5AD-D2A2-4967-8DFB-7BABA62121C3}" destId="{BAEED1B1-581D-4D43-AB2A-FEAD66DC4D81}" srcOrd="0" destOrd="0" presId="urn:microsoft.com/office/officeart/2005/8/layout/hierarchy3"/>
    <dgm:cxn modelId="{B6B4A4C4-85D0-4E2A-9151-D488AC13029F}" type="presOf" srcId="{DBB1133C-C597-44D2-AEFA-1239486F2C47}" destId="{9D567F24-BBFC-47CF-8417-F4C6C5349ED3}" srcOrd="0" destOrd="0" presId="urn:microsoft.com/office/officeart/2005/8/layout/hierarchy3"/>
    <dgm:cxn modelId="{9507773D-7758-4ADA-A38A-B0FBDDD8F309}" type="presOf" srcId="{5CD863BF-AE06-482C-969F-10300F472EDB}" destId="{7FC57345-7DD4-4B44-82E9-511D2163AE3B}" srcOrd="0" destOrd="0" presId="urn:microsoft.com/office/officeart/2005/8/layout/hierarchy3"/>
    <dgm:cxn modelId="{E1562CE1-7AA4-4CBA-91B3-C7EBFE38FD6B}" type="presOf" srcId="{DBB1133C-C597-44D2-AEFA-1239486F2C47}" destId="{F6B2C140-5EEC-4E32-AB44-087705595CD6}" srcOrd="1" destOrd="0" presId="urn:microsoft.com/office/officeart/2005/8/layout/hierarchy3"/>
    <dgm:cxn modelId="{2CEA5F5B-3931-4A5F-9C29-A357936CD75B}" srcId="{4030A513-2AAC-44AC-A648-814370DA0746}" destId="{3810C0A1-3F65-49DE-9C36-FAE53615DC24}" srcOrd="4" destOrd="0" parTransId="{DDCEAE9B-7F4D-4E01-A680-F722BBF91B5F}" sibTransId="{D4D6CF26-5D47-4D12-82C6-13F38114F284}"/>
    <dgm:cxn modelId="{631D03AD-9451-45CA-A3EB-7A3D26447E13}" type="presOf" srcId="{0461B796-B7ED-41E0-969C-4C7A39039675}" destId="{AEFAE4F4-E347-42BB-9951-A0008BA8CFC8}" srcOrd="0" destOrd="0" presId="urn:microsoft.com/office/officeart/2005/8/layout/hierarchy3"/>
    <dgm:cxn modelId="{34276A47-300B-470A-B40D-7DE0C4DA0A36}" type="presOf" srcId="{79A506BA-9EC4-4B6D-8835-0D8414051537}" destId="{F04E6B93-7E2F-4533-87B9-5F0FEFFBABAA}" srcOrd="0" destOrd="0" presId="urn:microsoft.com/office/officeart/2005/8/layout/hierarchy3"/>
    <dgm:cxn modelId="{1CFC5BCE-652B-43B7-9719-F3B0FF39360C}" type="presOf" srcId="{F4D44CFF-1DB1-4DF3-B89E-9CA0E8BBA1F9}" destId="{1A658DB2-BF3F-4AD6-B53B-A78054542E79}" srcOrd="0" destOrd="0" presId="urn:microsoft.com/office/officeart/2005/8/layout/hierarchy3"/>
    <dgm:cxn modelId="{ECB8C3AA-DEED-4272-83E3-23FB33D21F57}" type="presOf" srcId="{D6745380-9782-4319-8997-8F6A5ECC29FA}" destId="{8290EAA9-C952-442F-B66A-935470FEAAE7}" srcOrd="0" destOrd="0" presId="urn:microsoft.com/office/officeart/2005/8/layout/hierarchy3"/>
    <dgm:cxn modelId="{393F20DA-DDFB-4CB0-99EB-6A1416BCDC02}" srcId="{4030A513-2AAC-44AC-A648-814370DA0746}" destId="{5AB5E55D-7342-48B9-ACE3-CD24824B4962}" srcOrd="3" destOrd="0" parTransId="{DAE9AFE8-160B-49C0-9BD6-FEEA7B222CA0}" sibTransId="{6D4F3A33-82A6-4A5E-A4C5-B3CCB348668F}"/>
    <dgm:cxn modelId="{66FC3596-9BCE-4DFC-8BE2-8815B921D6A5}" type="presOf" srcId="{8DE465C0-A291-4701-9494-F8636F0AEA86}" destId="{7A805E0A-D288-4246-BCF3-2EBF30A08EF4}" srcOrd="0" destOrd="0" presId="urn:microsoft.com/office/officeart/2005/8/layout/hierarchy3"/>
    <dgm:cxn modelId="{C22BF6CE-9B00-45F9-921C-3E4DC9347220}" type="presOf" srcId="{8CB50339-6D94-49E5-897F-09C22EA52B59}" destId="{747F61D7-E3C1-4BB2-9457-E752410393C5}" srcOrd="0" destOrd="0" presId="urn:microsoft.com/office/officeart/2005/8/layout/hierarchy3"/>
    <dgm:cxn modelId="{1A91378D-C1C3-4AD6-B951-5A97D55E6AE6}" type="presOf" srcId="{DDCEAE9B-7F4D-4E01-A680-F722BBF91B5F}" destId="{479F2AAB-D0B2-4274-8BD8-8318CF2A6F21}" srcOrd="0" destOrd="0" presId="urn:microsoft.com/office/officeart/2005/8/layout/hierarchy3"/>
    <dgm:cxn modelId="{200129A9-2F87-47E2-BDD7-3759A2EEA6E2}" srcId="{DBB1133C-C597-44D2-AEFA-1239486F2C47}" destId="{5CD863BF-AE06-482C-969F-10300F472EDB}" srcOrd="2" destOrd="0" parTransId="{C9BA13CC-2DCC-411B-B906-BCC1EE6C1AC7}" sibTransId="{86D04320-A8FE-4833-AB8C-596291B50671}"/>
    <dgm:cxn modelId="{303CD505-4586-4DD3-BD8F-D1A8A3C80319}" srcId="{DBB1133C-C597-44D2-AEFA-1239486F2C47}" destId="{2456E5AD-D2A2-4967-8DFB-7BABA62121C3}" srcOrd="1" destOrd="0" parTransId="{8CB50339-6D94-49E5-897F-09C22EA52B59}" sibTransId="{0E26A03B-8A35-4354-A0BB-952397774F36}"/>
    <dgm:cxn modelId="{4DC8B7AB-C35B-47C7-B738-F02EAEAC4012}" type="presOf" srcId="{DAE9AFE8-160B-49C0-9BD6-FEEA7B222CA0}" destId="{6CD1374A-F5A0-40EB-8A8A-2A233366A4A4}" srcOrd="0" destOrd="0" presId="urn:microsoft.com/office/officeart/2005/8/layout/hierarchy3"/>
    <dgm:cxn modelId="{ACF6E369-5922-43E5-B76A-457F590E817D}" srcId="{DBB1133C-C597-44D2-AEFA-1239486F2C47}" destId="{79A506BA-9EC4-4B6D-8835-0D8414051537}" srcOrd="4" destOrd="0" parTransId="{D74E08D3-DAED-40E6-8AC1-D1790A0F252C}" sibTransId="{4BCE6B29-C2D7-4D92-873C-0A690DBC164A}"/>
    <dgm:cxn modelId="{DEA8608A-748A-4546-AC9D-45F5D790F5C8}" srcId="{4030A513-2AAC-44AC-A648-814370DA0746}" destId="{6303C54E-AD03-4281-8B44-2130A44D61C5}" srcOrd="2" destOrd="0" parTransId="{8DE465C0-A291-4701-9494-F8636F0AEA86}" sibTransId="{775E34A3-2E36-4D39-8065-542E07044A97}"/>
    <dgm:cxn modelId="{B472B25E-0991-4483-812A-4D3995D97CD3}" type="presOf" srcId="{3810C0A1-3F65-49DE-9C36-FAE53615DC24}" destId="{8CCD9FE9-0F61-438C-B258-519FFB5CE8A5}" srcOrd="0" destOrd="0" presId="urn:microsoft.com/office/officeart/2005/8/layout/hierarchy3"/>
    <dgm:cxn modelId="{D3DC045E-141C-4858-8179-C4AA3623A20C}" srcId="{657953CB-0CFC-4A70-B99D-BA182F8E6B5E}" destId="{4030A513-2AAC-44AC-A648-814370DA0746}" srcOrd="0" destOrd="0" parTransId="{58A7524A-6DB4-4A25-9E72-0D5CC3A6E2DA}" sibTransId="{8EAB9957-709E-4F0C-9B5A-D36AECC10619}"/>
    <dgm:cxn modelId="{65149CFD-6FA9-4525-9C96-CE1063677812}" srcId="{4030A513-2AAC-44AC-A648-814370DA0746}" destId="{85242FB8-4CA3-4B34-943A-D5A0F8D83866}" srcOrd="0" destOrd="0" parTransId="{F4D44CFF-1DB1-4DF3-B89E-9CA0E8BBA1F9}" sibTransId="{FA057E92-E331-4C4B-B310-F47480873C2F}"/>
    <dgm:cxn modelId="{5FD79CE2-29BB-4A7A-AE3D-CDA381FB053E}" srcId="{DBB1133C-C597-44D2-AEFA-1239486F2C47}" destId="{0461B796-B7ED-41E0-969C-4C7A39039675}" srcOrd="3" destOrd="0" parTransId="{BCDB1CAF-8DB3-497F-A1BE-48B0185B4F57}" sibTransId="{740F2802-DD54-4AB8-8B03-AE300FB519C5}"/>
    <dgm:cxn modelId="{5A182E3C-F88F-4EF2-9B10-3B8F45E8C1BF}" srcId="{DBB1133C-C597-44D2-AEFA-1239486F2C47}" destId="{C17BD210-13C1-4853-999F-16E7AF24A9F1}" srcOrd="0" destOrd="0" parTransId="{7ACBD81E-F84F-4BCA-83B6-4FCEFA493923}" sibTransId="{78910907-3376-44A4-ADF9-67BB989A0B99}"/>
    <dgm:cxn modelId="{1810ABF4-C6CB-4355-9D96-8F46306670C8}" type="presOf" srcId="{BCDB1CAF-8DB3-497F-A1BE-48B0185B4F57}" destId="{BB6C9574-C6CA-4283-AEA7-29C4AD65934A}" srcOrd="0" destOrd="0" presId="urn:microsoft.com/office/officeart/2005/8/layout/hierarchy3"/>
    <dgm:cxn modelId="{A9E9AC60-8840-481B-877B-929C8453C602}" type="presOf" srcId="{C9BA13CC-2DCC-411B-B906-BCC1EE6C1AC7}" destId="{EA17E197-7896-4314-8BC3-FCF3DC7DF34D}" srcOrd="0" destOrd="0" presId="urn:microsoft.com/office/officeart/2005/8/layout/hierarchy3"/>
    <dgm:cxn modelId="{27D34F1A-2D6A-417B-885B-CEC452366DC6}" type="presOf" srcId="{C17BD210-13C1-4853-999F-16E7AF24A9F1}" destId="{FE1B0A61-116C-44CA-B4F3-457868A2B101}" srcOrd="0" destOrd="0" presId="urn:microsoft.com/office/officeart/2005/8/layout/hierarchy3"/>
    <dgm:cxn modelId="{C14634BC-4E3C-4A5F-8F5D-703B06F460C2}" type="presOf" srcId="{6303C54E-AD03-4281-8B44-2130A44D61C5}" destId="{B59D937A-00A7-49E5-AA33-E37032F29CB6}" srcOrd="0" destOrd="0" presId="urn:microsoft.com/office/officeart/2005/8/layout/hierarchy3"/>
    <dgm:cxn modelId="{92E85A36-ABE3-486C-B844-6FA6D74521F5}" type="presOf" srcId="{657953CB-0CFC-4A70-B99D-BA182F8E6B5E}" destId="{95266BCA-91FE-4227-B046-FCFF98F1E909}" srcOrd="0" destOrd="0" presId="urn:microsoft.com/office/officeart/2005/8/layout/hierarchy3"/>
    <dgm:cxn modelId="{19A4A03A-D9BB-45B1-8013-A8B9EC4A49E6}" srcId="{4030A513-2AAC-44AC-A648-814370DA0746}" destId="{2ACAE743-35CE-4A90-A28E-9C8770F53E1E}" srcOrd="1" destOrd="0" parTransId="{D6745380-9782-4319-8997-8F6A5ECC29FA}" sibTransId="{E293ABD7-046B-4DD9-B867-308FFFB724CC}"/>
    <dgm:cxn modelId="{F6965371-63EB-41FF-A057-FE11A2D43A81}" type="presOf" srcId="{4030A513-2AAC-44AC-A648-814370DA0746}" destId="{DF88672B-C798-43C3-AF7C-3A76228305DE}" srcOrd="0" destOrd="0" presId="urn:microsoft.com/office/officeart/2005/8/layout/hierarchy3"/>
    <dgm:cxn modelId="{950F43BB-93A9-4669-97DC-FDB1641EBBDC}" type="presOf" srcId="{85242FB8-4CA3-4B34-943A-D5A0F8D83866}" destId="{24B8220E-5CB6-4DCC-AD7B-2E79B0C87946}" srcOrd="0" destOrd="0" presId="urn:microsoft.com/office/officeart/2005/8/layout/hierarchy3"/>
    <dgm:cxn modelId="{2774A22F-618C-4AEF-B900-0F9D1384F69D}" type="presParOf" srcId="{95266BCA-91FE-4227-B046-FCFF98F1E909}" destId="{4A6A5E2E-D791-41CD-AE97-D59CDAD819DC}" srcOrd="0" destOrd="0" presId="urn:microsoft.com/office/officeart/2005/8/layout/hierarchy3"/>
    <dgm:cxn modelId="{6D6B555F-06DE-4F94-ACDD-C1942FDE4954}" type="presParOf" srcId="{4A6A5E2E-D791-41CD-AE97-D59CDAD819DC}" destId="{33393347-86F5-4A54-937E-AEACC5A97382}" srcOrd="0" destOrd="0" presId="urn:microsoft.com/office/officeart/2005/8/layout/hierarchy3"/>
    <dgm:cxn modelId="{3BC61986-9D61-4861-9470-A0FE2E72116B}" type="presParOf" srcId="{33393347-86F5-4A54-937E-AEACC5A97382}" destId="{DF88672B-C798-43C3-AF7C-3A76228305DE}" srcOrd="0" destOrd="0" presId="urn:microsoft.com/office/officeart/2005/8/layout/hierarchy3"/>
    <dgm:cxn modelId="{8D3F8C97-838B-4CAB-870A-80C70DDA1015}" type="presParOf" srcId="{33393347-86F5-4A54-937E-AEACC5A97382}" destId="{A7AAA4A0-6D7F-4DA0-88CA-0AD57B933BF1}" srcOrd="1" destOrd="0" presId="urn:microsoft.com/office/officeart/2005/8/layout/hierarchy3"/>
    <dgm:cxn modelId="{F31A98FD-6C64-4761-B9A6-E60D4DE7E44E}" type="presParOf" srcId="{4A6A5E2E-D791-41CD-AE97-D59CDAD819DC}" destId="{C3DFD9F8-8DD8-45F5-A833-0E0FF4F4CB33}" srcOrd="1" destOrd="0" presId="urn:microsoft.com/office/officeart/2005/8/layout/hierarchy3"/>
    <dgm:cxn modelId="{0757BF58-53F3-46F0-8C96-7B8F0205066E}" type="presParOf" srcId="{C3DFD9F8-8DD8-45F5-A833-0E0FF4F4CB33}" destId="{1A658DB2-BF3F-4AD6-B53B-A78054542E79}" srcOrd="0" destOrd="0" presId="urn:microsoft.com/office/officeart/2005/8/layout/hierarchy3"/>
    <dgm:cxn modelId="{4E51B75A-337B-4285-B26C-577F09026002}" type="presParOf" srcId="{C3DFD9F8-8DD8-45F5-A833-0E0FF4F4CB33}" destId="{24B8220E-5CB6-4DCC-AD7B-2E79B0C87946}" srcOrd="1" destOrd="0" presId="urn:microsoft.com/office/officeart/2005/8/layout/hierarchy3"/>
    <dgm:cxn modelId="{51D25B09-57D4-4B1C-88D5-B17416FC7C25}" type="presParOf" srcId="{C3DFD9F8-8DD8-45F5-A833-0E0FF4F4CB33}" destId="{8290EAA9-C952-442F-B66A-935470FEAAE7}" srcOrd="2" destOrd="0" presId="urn:microsoft.com/office/officeart/2005/8/layout/hierarchy3"/>
    <dgm:cxn modelId="{08ED4135-8FE2-4D30-BCE8-3B84A43ED7C2}" type="presParOf" srcId="{C3DFD9F8-8DD8-45F5-A833-0E0FF4F4CB33}" destId="{C43E8A15-D159-4BD3-83A5-E1D01E680976}" srcOrd="3" destOrd="0" presId="urn:microsoft.com/office/officeart/2005/8/layout/hierarchy3"/>
    <dgm:cxn modelId="{429B2931-24C1-46CB-BD5A-6243DF52DAA9}" type="presParOf" srcId="{C3DFD9F8-8DD8-45F5-A833-0E0FF4F4CB33}" destId="{7A805E0A-D288-4246-BCF3-2EBF30A08EF4}" srcOrd="4" destOrd="0" presId="urn:microsoft.com/office/officeart/2005/8/layout/hierarchy3"/>
    <dgm:cxn modelId="{71C28421-3CAC-4E28-959F-94D5BF9677D1}" type="presParOf" srcId="{C3DFD9F8-8DD8-45F5-A833-0E0FF4F4CB33}" destId="{B59D937A-00A7-49E5-AA33-E37032F29CB6}" srcOrd="5" destOrd="0" presId="urn:microsoft.com/office/officeart/2005/8/layout/hierarchy3"/>
    <dgm:cxn modelId="{88769FF6-5101-495C-B771-22A3001B4D45}" type="presParOf" srcId="{C3DFD9F8-8DD8-45F5-A833-0E0FF4F4CB33}" destId="{6CD1374A-F5A0-40EB-8A8A-2A233366A4A4}" srcOrd="6" destOrd="0" presId="urn:microsoft.com/office/officeart/2005/8/layout/hierarchy3"/>
    <dgm:cxn modelId="{41F3C33B-0F8A-4789-B840-5BA88E34615E}" type="presParOf" srcId="{C3DFD9F8-8DD8-45F5-A833-0E0FF4F4CB33}" destId="{5C205CC4-63D5-4088-8BE8-B4B2D3868E69}" srcOrd="7" destOrd="0" presId="urn:microsoft.com/office/officeart/2005/8/layout/hierarchy3"/>
    <dgm:cxn modelId="{7B6213BA-19BF-48F3-B569-249CA59A9FB7}" type="presParOf" srcId="{C3DFD9F8-8DD8-45F5-A833-0E0FF4F4CB33}" destId="{479F2AAB-D0B2-4274-8BD8-8318CF2A6F21}" srcOrd="8" destOrd="0" presId="urn:microsoft.com/office/officeart/2005/8/layout/hierarchy3"/>
    <dgm:cxn modelId="{59FF8508-502A-4168-8CA8-6BA158A87709}" type="presParOf" srcId="{C3DFD9F8-8DD8-45F5-A833-0E0FF4F4CB33}" destId="{8CCD9FE9-0F61-438C-B258-519FFB5CE8A5}" srcOrd="9" destOrd="0" presId="urn:microsoft.com/office/officeart/2005/8/layout/hierarchy3"/>
    <dgm:cxn modelId="{737D42A3-6565-4858-8502-56CB7694421F}" type="presParOf" srcId="{95266BCA-91FE-4227-B046-FCFF98F1E909}" destId="{80B08E89-0B8B-4A57-8F65-E9E14E513DB9}" srcOrd="1" destOrd="0" presId="urn:microsoft.com/office/officeart/2005/8/layout/hierarchy3"/>
    <dgm:cxn modelId="{5FAA0306-6EA5-4E93-BC08-13EC0BAF6D9C}" type="presParOf" srcId="{80B08E89-0B8B-4A57-8F65-E9E14E513DB9}" destId="{A13E5B1A-6AEB-42FB-B28B-1B7BD0B714C7}" srcOrd="0" destOrd="0" presId="urn:microsoft.com/office/officeart/2005/8/layout/hierarchy3"/>
    <dgm:cxn modelId="{A7D8F184-A13D-4934-B068-5A133474CC20}" type="presParOf" srcId="{A13E5B1A-6AEB-42FB-B28B-1B7BD0B714C7}" destId="{9D567F24-BBFC-47CF-8417-F4C6C5349ED3}" srcOrd="0" destOrd="0" presId="urn:microsoft.com/office/officeart/2005/8/layout/hierarchy3"/>
    <dgm:cxn modelId="{4B55F284-85D4-4692-B630-BECEA6123CB8}" type="presParOf" srcId="{A13E5B1A-6AEB-42FB-B28B-1B7BD0B714C7}" destId="{F6B2C140-5EEC-4E32-AB44-087705595CD6}" srcOrd="1" destOrd="0" presId="urn:microsoft.com/office/officeart/2005/8/layout/hierarchy3"/>
    <dgm:cxn modelId="{F6F29045-B08B-41AE-B4A8-DB50A6624104}" type="presParOf" srcId="{80B08E89-0B8B-4A57-8F65-E9E14E513DB9}" destId="{95F47175-B114-4F2D-8009-F04558BE2B3F}" srcOrd="1" destOrd="0" presId="urn:microsoft.com/office/officeart/2005/8/layout/hierarchy3"/>
    <dgm:cxn modelId="{9D87E98F-7D29-40B6-A945-0C80FC299A59}" type="presParOf" srcId="{95F47175-B114-4F2D-8009-F04558BE2B3F}" destId="{0CFD3997-4BDF-45F2-B15D-9E8593CE17BA}" srcOrd="0" destOrd="0" presId="urn:microsoft.com/office/officeart/2005/8/layout/hierarchy3"/>
    <dgm:cxn modelId="{0E194506-1E1A-4950-8767-8C442A0C56CF}" type="presParOf" srcId="{95F47175-B114-4F2D-8009-F04558BE2B3F}" destId="{FE1B0A61-116C-44CA-B4F3-457868A2B101}" srcOrd="1" destOrd="0" presId="urn:microsoft.com/office/officeart/2005/8/layout/hierarchy3"/>
    <dgm:cxn modelId="{7F0493BE-F635-412A-98B4-FDC6CCD6434C}" type="presParOf" srcId="{95F47175-B114-4F2D-8009-F04558BE2B3F}" destId="{747F61D7-E3C1-4BB2-9457-E752410393C5}" srcOrd="2" destOrd="0" presId="urn:microsoft.com/office/officeart/2005/8/layout/hierarchy3"/>
    <dgm:cxn modelId="{406A4AAC-8FB6-4C60-9ADB-BEEAA3369AB4}" type="presParOf" srcId="{95F47175-B114-4F2D-8009-F04558BE2B3F}" destId="{BAEED1B1-581D-4D43-AB2A-FEAD66DC4D81}" srcOrd="3" destOrd="0" presId="urn:microsoft.com/office/officeart/2005/8/layout/hierarchy3"/>
    <dgm:cxn modelId="{80FCC729-B876-4788-AB6A-71F2334574E1}" type="presParOf" srcId="{95F47175-B114-4F2D-8009-F04558BE2B3F}" destId="{EA17E197-7896-4314-8BC3-FCF3DC7DF34D}" srcOrd="4" destOrd="0" presId="urn:microsoft.com/office/officeart/2005/8/layout/hierarchy3"/>
    <dgm:cxn modelId="{E4E7272F-17FA-47D4-9CA2-B8E16280EF18}" type="presParOf" srcId="{95F47175-B114-4F2D-8009-F04558BE2B3F}" destId="{7FC57345-7DD4-4B44-82E9-511D2163AE3B}" srcOrd="5" destOrd="0" presId="urn:microsoft.com/office/officeart/2005/8/layout/hierarchy3"/>
    <dgm:cxn modelId="{6B285771-CA45-40AB-BC79-1DAF5FBC0C1F}" type="presParOf" srcId="{95F47175-B114-4F2D-8009-F04558BE2B3F}" destId="{BB6C9574-C6CA-4283-AEA7-29C4AD65934A}" srcOrd="6" destOrd="0" presId="urn:microsoft.com/office/officeart/2005/8/layout/hierarchy3"/>
    <dgm:cxn modelId="{B6330625-2056-43BC-9072-F051EA0B44C3}" type="presParOf" srcId="{95F47175-B114-4F2D-8009-F04558BE2B3F}" destId="{AEFAE4F4-E347-42BB-9951-A0008BA8CFC8}" srcOrd="7" destOrd="0" presId="urn:microsoft.com/office/officeart/2005/8/layout/hierarchy3"/>
    <dgm:cxn modelId="{413A5D80-84E1-4332-BBCD-F3D04C5E4DB6}" type="presParOf" srcId="{95F47175-B114-4F2D-8009-F04558BE2B3F}" destId="{53BEF8D6-1AC0-419A-ABD2-38F5C4B6276B}" srcOrd="8" destOrd="0" presId="urn:microsoft.com/office/officeart/2005/8/layout/hierarchy3"/>
    <dgm:cxn modelId="{AA3551A2-F55F-41BA-A25B-CB5F3D1BB267}" type="presParOf" srcId="{95F47175-B114-4F2D-8009-F04558BE2B3F}" destId="{F04E6B93-7E2F-4533-87B9-5F0FEFFBABAA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70B8B-48F4-44E4-AA61-58F44719248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BCFF0DF-964A-432C-8257-F7F312C24A2C}">
      <dgm:prSet phldrT="[Texto]" custT="1"/>
      <dgm:spPr/>
      <dgm:t>
        <a:bodyPr/>
        <a:lstStyle/>
        <a:p>
          <a:r>
            <a:rPr lang="es-GT" sz="1500" b="1" dirty="0"/>
            <a:t>DIAGNOSTICO COMUNITARIO   </a:t>
          </a:r>
          <a:r>
            <a:rPr lang="es-GT" sz="1600" b="1" dirty="0"/>
            <a:t>(1 año)</a:t>
          </a:r>
        </a:p>
      </dgm:t>
    </dgm:pt>
    <dgm:pt modelId="{6CBB5EB9-FD0E-420D-80B6-EA5BC3479F1C}" type="parTrans" cxnId="{7F72994C-254A-4BBF-9DBB-F227D2388CAA}">
      <dgm:prSet/>
      <dgm:spPr/>
      <dgm:t>
        <a:bodyPr/>
        <a:lstStyle/>
        <a:p>
          <a:endParaRPr lang="es-GT"/>
        </a:p>
      </dgm:t>
    </dgm:pt>
    <dgm:pt modelId="{2DACEC6A-B265-416E-A270-2C7E64BB47E4}" type="sibTrans" cxnId="{7F72994C-254A-4BBF-9DBB-F227D2388CAA}">
      <dgm:prSet/>
      <dgm:spPr/>
      <dgm:t>
        <a:bodyPr/>
        <a:lstStyle/>
        <a:p>
          <a:endParaRPr lang="es-GT"/>
        </a:p>
      </dgm:t>
    </dgm:pt>
    <dgm:pt modelId="{590C2B7B-B1E5-4814-9C95-8A27FD5670A3}">
      <dgm:prSet phldrT="[Texto]" custT="1"/>
      <dgm:spPr/>
      <dgm:t>
        <a:bodyPr/>
        <a:lstStyle/>
        <a:p>
          <a:pPr algn="ctr"/>
          <a:r>
            <a:rPr lang="es-GT" sz="1600" b="1" dirty="0"/>
            <a:t>FASE 1</a:t>
          </a:r>
        </a:p>
        <a:p>
          <a:pPr algn="ctr"/>
          <a:r>
            <a:rPr lang="es-GT" sz="1600" b="0" dirty="0"/>
            <a:t>Preparación organizacional </a:t>
          </a:r>
          <a:r>
            <a:rPr lang="es-GT" sz="1600" b="1" dirty="0"/>
            <a:t>(1 año)</a:t>
          </a:r>
        </a:p>
      </dgm:t>
    </dgm:pt>
    <dgm:pt modelId="{2A3D5330-10B9-4E5A-B20A-A33129C5F32A}" type="parTrans" cxnId="{5EFF1687-A0BF-4357-9B78-C86AD8F7E19E}">
      <dgm:prSet/>
      <dgm:spPr/>
      <dgm:t>
        <a:bodyPr/>
        <a:lstStyle/>
        <a:p>
          <a:endParaRPr lang="es-GT"/>
        </a:p>
      </dgm:t>
    </dgm:pt>
    <dgm:pt modelId="{65697EAD-66E8-4E14-9388-3CCD085BD15C}" type="sibTrans" cxnId="{5EFF1687-A0BF-4357-9B78-C86AD8F7E19E}">
      <dgm:prSet/>
      <dgm:spPr/>
      <dgm:t>
        <a:bodyPr/>
        <a:lstStyle/>
        <a:p>
          <a:endParaRPr lang="es-GT"/>
        </a:p>
      </dgm:t>
    </dgm:pt>
    <dgm:pt modelId="{C7BBCEEF-B36D-4C21-8762-145518F5D0E1}">
      <dgm:prSet phldrT="[Texto]" custT="1"/>
      <dgm:spPr/>
      <dgm:t>
        <a:bodyPr/>
        <a:lstStyle/>
        <a:p>
          <a:pPr algn="ctr"/>
          <a:r>
            <a:rPr lang="es-GT" sz="1600" b="1" dirty="0"/>
            <a:t>FASE 2 </a:t>
          </a:r>
        </a:p>
        <a:p>
          <a:pPr algn="ctr"/>
          <a:r>
            <a:rPr lang="es-GT" sz="1600" b="0" dirty="0"/>
            <a:t>Abastecimiento en agua para usos domésticos y agrícolas          </a:t>
          </a:r>
          <a:r>
            <a:rPr lang="es-GT" sz="1600" b="1" dirty="0"/>
            <a:t>(3 años)</a:t>
          </a:r>
        </a:p>
      </dgm:t>
    </dgm:pt>
    <dgm:pt modelId="{8910F5E7-8421-4002-B219-5CE4598F6760}" type="parTrans" cxnId="{E0D9DD05-4484-4891-8975-407F13F86DDD}">
      <dgm:prSet/>
      <dgm:spPr/>
      <dgm:t>
        <a:bodyPr/>
        <a:lstStyle/>
        <a:p>
          <a:endParaRPr lang="es-GT"/>
        </a:p>
      </dgm:t>
    </dgm:pt>
    <dgm:pt modelId="{A4192E41-5DCD-4540-849A-37AFEE71ACAB}" type="sibTrans" cxnId="{E0D9DD05-4484-4891-8975-407F13F86DDD}">
      <dgm:prSet/>
      <dgm:spPr/>
      <dgm:t>
        <a:bodyPr/>
        <a:lstStyle/>
        <a:p>
          <a:endParaRPr lang="es-GT"/>
        </a:p>
      </dgm:t>
    </dgm:pt>
    <dgm:pt modelId="{735BA243-C391-4E5C-9A9A-0F937530AD3B}">
      <dgm:prSet phldrT="[Texto]" custT="1"/>
      <dgm:spPr/>
      <dgm:t>
        <a:bodyPr/>
        <a:lstStyle/>
        <a:p>
          <a:pPr algn="ctr"/>
          <a:r>
            <a:rPr lang="es-GT" sz="1600" b="1" dirty="0"/>
            <a:t>FASE 4</a:t>
          </a:r>
        </a:p>
        <a:p>
          <a:pPr algn="ctr"/>
          <a:r>
            <a:rPr lang="es-GT" sz="1600" b="1" dirty="0"/>
            <a:t> </a:t>
          </a:r>
          <a:r>
            <a:rPr lang="es-GT" sz="1600" b="0" dirty="0"/>
            <a:t>Aportes para la sostenibilidad del acompañamiento </a:t>
          </a:r>
          <a:r>
            <a:rPr lang="es-GT" sz="1600" b="1" dirty="0"/>
            <a:t>(1 año)</a:t>
          </a:r>
        </a:p>
      </dgm:t>
    </dgm:pt>
    <dgm:pt modelId="{DA660BFC-CDAF-451D-8096-A22D82DD67B8}" type="parTrans" cxnId="{4A9278BA-20CF-4DA1-AB19-BD5AB8A26BA3}">
      <dgm:prSet/>
      <dgm:spPr/>
      <dgm:t>
        <a:bodyPr/>
        <a:lstStyle/>
        <a:p>
          <a:endParaRPr lang="es-GT"/>
        </a:p>
      </dgm:t>
    </dgm:pt>
    <dgm:pt modelId="{38F7EFD5-E4BD-42FB-AE7C-4C6E7A63353D}" type="sibTrans" cxnId="{4A9278BA-20CF-4DA1-AB19-BD5AB8A26BA3}">
      <dgm:prSet/>
      <dgm:spPr/>
      <dgm:t>
        <a:bodyPr/>
        <a:lstStyle/>
        <a:p>
          <a:endParaRPr lang="es-GT"/>
        </a:p>
      </dgm:t>
    </dgm:pt>
    <dgm:pt modelId="{F3156015-2AE1-4043-BC1B-96C8B2E92916}">
      <dgm:prSet phldrT="[Texto]" custT="1"/>
      <dgm:spPr/>
      <dgm:t>
        <a:bodyPr/>
        <a:lstStyle/>
        <a:p>
          <a:pPr algn="ctr"/>
          <a:r>
            <a:rPr lang="es-GT" sz="1600" b="1" dirty="0"/>
            <a:t>FASE 3</a:t>
          </a:r>
        </a:p>
        <a:p>
          <a:pPr algn="ctr"/>
          <a:r>
            <a:rPr lang="es-GT" sz="1600" b="0" dirty="0"/>
            <a:t> Aportes para el desarrollo integral de las comunidades (</a:t>
          </a:r>
          <a:r>
            <a:rPr lang="es-GT" sz="1600" b="1" dirty="0"/>
            <a:t>5 años) </a:t>
          </a:r>
        </a:p>
      </dgm:t>
    </dgm:pt>
    <dgm:pt modelId="{89E9BFFC-249D-44A2-8C04-613B37F407FF}" type="parTrans" cxnId="{11D4779B-B54F-4230-BD97-199F061A250B}">
      <dgm:prSet/>
      <dgm:spPr/>
      <dgm:t>
        <a:bodyPr/>
        <a:lstStyle/>
        <a:p>
          <a:endParaRPr lang="es-GT"/>
        </a:p>
      </dgm:t>
    </dgm:pt>
    <dgm:pt modelId="{D82202A3-87E4-41E5-8EF7-D381EBFE8797}" type="sibTrans" cxnId="{11D4779B-B54F-4230-BD97-199F061A250B}">
      <dgm:prSet/>
      <dgm:spPr/>
      <dgm:t>
        <a:bodyPr/>
        <a:lstStyle/>
        <a:p>
          <a:endParaRPr lang="es-GT"/>
        </a:p>
      </dgm:t>
    </dgm:pt>
    <dgm:pt modelId="{5F34765C-DD41-4A54-AB10-9F287917E31B}" type="pres">
      <dgm:prSet presAssocID="{63170B8B-48F4-44E4-AA61-58F44719248E}" presName="CompostProcess" presStyleCnt="0">
        <dgm:presLayoutVars>
          <dgm:dir/>
          <dgm:resizeHandles val="exact"/>
        </dgm:presLayoutVars>
      </dgm:prSet>
      <dgm:spPr/>
    </dgm:pt>
    <dgm:pt modelId="{3AA38539-421D-4CBD-8F52-22B1D385E749}" type="pres">
      <dgm:prSet presAssocID="{63170B8B-48F4-44E4-AA61-58F44719248E}" presName="arrow" presStyleLbl="bgShp" presStyleIdx="0" presStyleCnt="1" custScaleX="117647" custLinFactNeighborX="55381" custLinFactNeighborY="13699"/>
      <dgm:spPr/>
    </dgm:pt>
    <dgm:pt modelId="{0B027543-A1EA-43D2-B1DF-07BC49B70FDA}" type="pres">
      <dgm:prSet presAssocID="{63170B8B-48F4-44E4-AA61-58F44719248E}" presName="linearProcess" presStyleCnt="0"/>
      <dgm:spPr/>
    </dgm:pt>
    <dgm:pt modelId="{66F4F203-FC93-44E3-BDE4-C3B3FC55B46A}" type="pres">
      <dgm:prSet presAssocID="{3BCFF0DF-964A-432C-8257-F7F312C24A2C}" presName="textNode" presStyleLbl="node1" presStyleIdx="0" presStyleCnt="5" custScaleX="128670" custScaleY="8561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91020B2-654F-4EA5-A6C1-92384D48A9E4}" type="pres">
      <dgm:prSet presAssocID="{2DACEC6A-B265-416E-A270-2C7E64BB47E4}" presName="sibTrans" presStyleCnt="0"/>
      <dgm:spPr/>
    </dgm:pt>
    <dgm:pt modelId="{21591A92-3ED3-440E-8DEF-7A34A8B2CF17}" type="pres">
      <dgm:prSet presAssocID="{590C2B7B-B1E5-4814-9C95-8A27FD5670A3}" presName="textNode" presStyleLbl="node1" presStyleIdx="1" presStyleCnt="5" custScaleX="128560" custScaleY="8561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65A8AD2-B59C-4B22-B9B7-7AD2534138BE}" type="pres">
      <dgm:prSet presAssocID="{65697EAD-66E8-4E14-9388-3CCD085BD15C}" presName="sibTrans" presStyleCnt="0"/>
      <dgm:spPr/>
    </dgm:pt>
    <dgm:pt modelId="{C2E8A5BD-A8BD-4AFE-A3B5-CA03B234E7E3}" type="pres">
      <dgm:prSet presAssocID="{C7BBCEEF-B36D-4C21-8762-145518F5D0E1}" presName="textNode" presStyleLbl="node1" presStyleIdx="2" presStyleCnt="5" custScaleX="135355" custScaleY="8561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217511F-5BF0-420C-AF9C-A55EFA64304A}" type="pres">
      <dgm:prSet presAssocID="{A4192E41-5DCD-4540-849A-37AFEE71ACAB}" presName="sibTrans" presStyleCnt="0"/>
      <dgm:spPr/>
    </dgm:pt>
    <dgm:pt modelId="{4AFAA935-6672-4332-800B-F84D216A8B20}" type="pres">
      <dgm:prSet presAssocID="{F3156015-2AE1-4043-BC1B-96C8B2E92916}" presName="textNode" presStyleLbl="node1" presStyleIdx="3" presStyleCnt="5" custScaleX="129227" custScaleY="8561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D55E2E3-A064-45D4-B7AB-AC266105CF47}" type="pres">
      <dgm:prSet presAssocID="{D82202A3-87E4-41E5-8EF7-D381EBFE8797}" presName="sibTrans" presStyleCnt="0"/>
      <dgm:spPr/>
    </dgm:pt>
    <dgm:pt modelId="{F9F754C4-50A7-483F-91BA-AC514EC80306}" type="pres">
      <dgm:prSet presAssocID="{735BA243-C391-4E5C-9A9A-0F937530AD3B}" presName="textNode" presStyleLbl="node1" presStyleIdx="4" presStyleCnt="5" custScaleX="161877" custScaleY="8561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16D02AA9-9EB5-40B0-94CD-184540319D82}" type="presOf" srcId="{3BCFF0DF-964A-432C-8257-F7F312C24A2C}" destId="{66F4F203-FC93-44E3-BDE4-C3B3FC55B46A}" srcOrd="0" destOrd="0" presId="urn:microsoft.com/office/officeart/2005/8/layout/hProcess9"/>
    <dgm:cxn modelId="{FF45B618-25B3-4CC7-9CD6-FAC53818CDF5}" type="presOf" srcId="{590C2B7B-B1E5-4814-9C95-8A27FD5670A3}" destId="{21591A92-3ED3-440E-8DEF-7A34A8B2CF17}" srcOrd="0" destOrd="0" presId="urn:microsoft.com/office/officeart/2005/8/layout/hProcess9"/>
    <dgm:cxn modelId="{9A4F945F-94A2-42EA-8591-C37BF95B2D7D}" type="presOf" srcId="{F3156015-2AE1-4043-BC1B-96C8B2E92916}" destId="{4AFAA935-6672-4332-800B-F84D216A8B20}" srcOrd="0" destOrd="0" presId="urn:microsoft.com/office/officeart/2005/8/layout/hProcess9"/>
    <dgm:cxn modelId="{11D4779B-B54F-4230-BD97-199F061A250B}" srcId="{63170B8B-48F4-44E4-AA61-58F44719248E}" destId="{F3156015-2AE1-4043-BC1B-96C8B2E92916}" srcOrd="3" destOrd="0" parTransId="{89E9BFFC-249D-44A2-8C04-613B37F407FF}" sibTransId="{D82202A3-87E4-41E5-8EF7-D381EBFE8797}"/>
    <dgm:cxn modelId="{04C3676E-E8C2-40F3-A037-1B893E12B8F0}" type="presOf" srcId="{63170B8B-48F4-44E4-AA61-58F44719248E}" destId="{5F34765C-DD41-4A54-AB10-9F287917E31B}" srcOrd="0" destOrd="0" presId="urn:microsoft.com/office/officeart/2005/8/layout/hProcess9"/>
    <dgm:cxn modelId="{3FE38A3C-C0E1-4183-991B-03495BC1E9BA}" type="presOf" srcId="{C7BBCEEF-B36D-4C21-8762-145518F5D0E1}" destId="{C2E8A5BD-A8BD-4AFE-A3B5-CA03B234E7E3}" srcOrd="0" destOrd="0" presId="urn:microsoft.com/office/officeart/2005/8/layout/hProcess9"/>
    <dgm:cxn modelId="{0CD64D25-0BA8-48F0-8E48-7D1CCFA1D5B0}" type="presOf" srcId="{735BA243-C391-4E5C-9A9A-0F937530AD3B}" destId="{F9F754C4-50A7-483F-91BA-AC514EC80306}" srcOrd="0" destOrd="0" presId="urn:microsoft.com/office/officeart/2005/8/layout/hProcess9"/>
    <dgm:cxn modelId="{4A9278BA-20CF-4DA1-AB19-BD5AB8A26BA3}" srcId="{63170B8B-48F4-44E4-AA61-58F44719248E}" destId="{735BA243-C391-4E5C-9A9A-0F937530AD3B}" srcOrd="4" destOrd="0" parTransId="{DA660BFC-CDAF-451D-8096-A22D82DD67B8}" sibTransId="{38F7EFD5-E4BD-42FB-AE7C-4C6E7A63353D}"/>
    <dgm:cxn modelId="{5EFF1687-A0BF-4357-9B78-C86AD8F7E19E}" srcId="{63170B8B-48F4-44E4-AA61-58F44719248E}" destId="{590C2B7B-B1E5-4814-9C95-8A27FD5670A3}" srcOrd="1" destOrd="0" parTransId="{2A3D5330-10B9-4E5A-B20A-A33129C5F32A}" sibTransId="{65697EAD-66E8-4E14-9388-3CCD085BD15C}"/>
    <dgm:cxn modelId="{E0D9DD05-4484-4891-8975-407F13F86DDD}" srcId="{63170B8B-48F4-44E4-AA61-58F44719248E}" destId="{C7BBCEEF-B36D-4C21-8762-145518F5D0E1}" srcOrd="2" destOrd="0" parTransId="{8910F5E7-8421-4002-B219-5CE4598F6760}" sibTransId="{A4192E41-5DCD-4540-849A-37AFEE71ACAB}"/>
    <dgm:cxn modelId="{7F72994C-254A-4BBF-9DBB-F227D2388CAA}" srcId="{63170B8B-48F4-44E4-AA61-58F44719248E}" destId="{3BCFF0DF-964A-432C-8257-F7F312C24A2C}" srcOrd="0" destOrd="0" parTransId="{6CBB5EB9-FD0E-420D-80B6-EA5BC3479F1C}" sibTransId="{2DACEC6A-B265-416E-A270-2C7E64BB47E4}"/>
    <dgm:cxn modelId="{EB5FE311-65F9-42C9-8D08-3029DBEFFC82}" type="presParOf" srcId="{5F34765C-DD41-4A54-AB10-9F287917E31B}" destId="{3AA38539-421D-4CBD-8F52-22B1D385E749}" srcOrd="0" destOrd="0" presId="urn:microsoft.com/office/officeart/2005/8/layout/hProcess9"/>
    <dgm:cxn modelId="{B2424588-DB08-409B-A75B-8F81737751B8}" type="presParOf" srcId="{5F34765C-DD41-4A54-AB10-9F287917E31B}" destId="{0B027543-A1EA-43D2-B1DF-07BC49B70FDA}" srcOrd="1" destOrd="0" presId="urn:microsoft.com/office/officeart/2005/8/layout/hProcess9"/>
    <dgm:cxn modelId="{2D7AA56F-B0A7-495E-A5C1-96A95088664F}" type="presParOf" srcId="{0B027543-A1EA-43D2-B1DF-07BC49B70FDA}" destId="{66F4F203-FC93-44E3-BDE4-C3B3FC55B46A}" srcOrd="0" destOrd="0" presId="urn:microsoft.com/office/officeart/2005/8/layout/hProcess9"/>
    <dgm:cxn modelId="{84BA5A4F-1AFB-4CC7-BDDF-4E20A890F83F}" type="presParOf" srcId="{0B027543-A1EA-43D2-B1DF-07BC49B70FDA}" destId="{E91020B2-654F-4EA5-A6C1-92384D48A9E4}" srcOrd="1" destOrd="0" presId="urn:microsoft.com/office/officeart/2005/8/layout/hProcess9"/>
    <dgm:cxn modelId="{32E5B687-EBC9-4B52-B0AE-996B7B167E58}" type="presParOf" srcId="{0B027543-A1EA-43D2-B1DF-07BC49B70FDA}" destId="{21591A92-3ED3-440E-8DEF-7A34A8B2CF17}" srcOrd="2" destOrd="0" presId="urn:microsoft.com/office/officeart/2005/8/layout/hProcess9"/>
    <dgm:cxn modelId="{E0B9F4B5-B75D-47C6-83AA-4E6DF47789F7}" type="presParOf" srcId="{0B027543-A1EA-43D2-B1DF-07BC49B70FDA}" destId="{D65A8AD2-B59C-4B22-B9B7-7AD2534138BE}" srcOrd="3" destOrd="0" presId="urn:microsoft.com/office/officeart/2005/8/layout/hProcess9"/>
    <dgm:cxn modelId="{AF8E0847-8588-4848-B3C0-3DC23E91F759}" type="presParOf" srcId="{0B027543-A1EA-43D2-B1DF-07BC49B70FDA}" destId="{C2E8A5BD-A8BD-4AFE-A3B5-CA03B234E7E3}" srcOrd="4" destOrd="0" presId="urn:microsoft.com/office/officeart/2005/8/layout/hProcess9"/>
    <dgm:cxn modelId="{3CB52159-0D98-4497-8533-313FD230E408}" type="presParOf" srcId="{0B027543-A1EA-43D2-B1DF-07BC49B70FDA}" destId="{4217511F-5BF0-420C-AF9C-A55EFA64304A}" srcOrd="5" destOrd="0" presId="urn:microsoft.com/office/officeart/2005/8/layout/hProcess9"/>
    <dgm:cxn modelId="{607D548B-1037-43FE-B242-A35E7BB666E5}" type="presParOf" srcId="{0B027543-A1EA-43D2-B1DF-07BC49B70FDA}" destId="{4AFAA935-6672-4332-800B-F84D216A8B20}" srcOrd="6" destOrd="0" presId="urn:microsoft.com/office/officeart/2005/8/layout/hProcess9"/>
    <dgm:cxn modelId="{A88E858E-514D-48B3-8379-4426A16E3CF1}" type="presParOf" srcId="{0B027543-A1EA-43D2-B1DF-07BC49B70FDA}" destId="{BD55E2E3-A064-45D4-B7AB-AC266105CF47}" srcOrd="7" destOrd="0" presId="urn:microsoft.com/office/officeart/2005/8/layout/hProcess9"/>
    <dgm:cxn modelId="{3CE71BC4-4C10-4DE5-B9CE-FC3C42AA0C1A}" type="presParOf" srcId="{0B027543-A1EA-43D2-B1DF-07BC49B70FDA}" destId="{F9F754C4-50A7-483F-91BA-AC514EC8030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88672B-C798-43C3-AF7C-3A76228305DE}">
      <dsp:nvSpPr>
        <dsp:cNvPr id="0" name=""/>
        <dsp:cNvSpPr/>
      </dsp:nvSpPr>
      <dsp:spPr>
        <a:xfrm>
          <a:off x="0" y="2507"/>
          <a:ext cx="1445534" cy="6393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AMBITOS</a:t>
          </a:r>
          <a:endParaRPr lang="es-ES" sz="2000" b="1" kern="1200" dirty="0"/>
        </a:p>
      </dsp:txBody>
      <dsp:txXfrm>
        <a:off x="0" y="2507"/>
        <a:ext cx="1445534" cy="639317"/>
      </dsp:txXfrm>
    </dsp:sp>
    <dsp:sp modelId="{1A658DB2-BF3F-4AD6-B53B-A78054542E79}">
      <dsp:nvSpPr>
        <dsp:cNvPr id="0" name=""/>
        <dsp:cNvSpPr/>
      </dsp:nvSpPr>
      <dsp:spPr>
        <a:xfrm>
          <a:off x="144553" y="641824"/>
          <a:ext cx="143477" cy="479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487"/>
              </a:lnTo>
              <a:lnTo>
                <a:pt x="143477" y="479487"/>
              </a:lnTo>
            </a:path>
          </a:pathLst>
        </a:custGeom>
        <a:noFill/>
        <a:ln w="11429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8220E-5CB6-4DCC-AD7B-2E79B0C87946}">
      <dsp:nvSpPr>
        <dsp:cNvPr id="0" name=""/>
        <dsp:cNvSpPr/>
      </dsp:nvSpPr>
      <dsp:spPr>
        <a:xfrm>
          <a:off x="288030" y="801653"/>
          <a:ext cx="3538502" cy="639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GT" sz="2000" b="0" i="0" u="none" strike="noStrike" kern="1200" cap="none" normalizeH="0" baseline="0" smtClean="0">
              <a:ln/>
              <a:effectLst/>
              <a:latin typeface="Cambria" pitchFamily="18" charset="0"/>
              <a:cs typeface="Arial" pitchFamily="34" charset="0"/>
            </a:rPr>
            <a:t>Diseño e implementación de políticas públicas</a:t>
          </a:r>
          <a:endParaRPr lang="es-ES" sz="2000" b="0" kern="1200" dirty="0"/>
        </a:p>
      </dsp:txBody>
      <dsp:txXfrm>
        <a:off x="288030" y="801653"/>
        <a:ext cx="3538502" cy="639317"/>
      </dsp:txXfrm>
    </dsp:sp>
    <dsp:sp modelId="{8290EAA9-C952-442F-B66A-935470FEAAE7}">
      <dsp:nvSpPr>
        <dsp:cNvPr id="0" name=""/>
        <dsp:cNvSpPr/>
      </dsp:nvSpPr>
      <dsp:spPr>
        <a:xfrm>
          <a:off x="144553" y="641824"/>
          <a:ext cx="143477" cy="127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8634"/>
              </a:lnTo>
              <a:lnTo>
                <a:pt x="143477" y="1278634"/>
              </a:lnTo>
            </a:path>
          </a:pathLst>
        </a:custGeom>
        <a:noFill/>
        <a:ln w="11429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E8A15-D159-4BD3-83A5-E1D01E680976}">
      <dsp:nvSpPr>
        <dsp:cNvPr id="0" name=""/>
        <dsp:cNvSpPr/>
      </dsp:nvSpPr>
      <dsp:spPr>
        <a:xfrm>
          <a:off x="288030" y="1600800"/>
          <a:ext cx="3538502" cy="639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GT" sz="2000" b="0" i="0" u="none" strike="noStrike" kern="1200" cap="none" normalizeH="0" baseline="0" smtClean="0">
              <a:ln/>
              <a:effectLst/>
              <a:latin typeface="Cambria" pitchFamily="18" charset="0"/>
              <a:cs typeface="Arial" pitchFamily="34" charset="0"/>
            </a:rPr>
            <a:t>Soberanía alimentaria</a:t>
          </a:r>
          <a:endParaRPr kumimoji="0" lang="es-GT" sz="2000" b="0" i="0" u="none" strike="noStrike" kern="1200" cap="none" normalizeH="0" baseline="0" dirty="0">
            <a:ln/>
            <a:effectLst/>
            <a:latin typeface="Cambria" pitchFamily="18" charset="0"/>
            <a:cs typeface="Arial" pitchFamily="34" charset="0"/>
          </a:endParaRPr>
        </a:p>
      </dsp:txBody>
      <dsp:txXfrm>
        <a:off x="288030" y="1600800"/>
        <a:ext cx="3538502" cy="639317"/>
      </dsp:txXfrm>
    </dsp:sp>
    <dsp:sp modelId="{7A805E0A-D288-4246-BCF3-2EBF30A08EF4}">
      <dsp:nvSpPr>
        <dsp:cNvPr id="0" name=""/>
        <dsp:cNvSpPr/>
      </dsp:nvSpPr>
      <dsp:spPr>
        <a:xfrm>
          <a:off x="144553" y="641824"/>
          <a:ext cx="143477" cy="2077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780"/>
              </a:lnTo>
              <a:lnTo>
                <a:pt x="143477" y="2077780"/>
              </a:lnTo>
            </a:path>
          </a:pathLst>
        </a:custGeom>
        <a:noFill/>
        <a:ln w="11429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D937A-00A7-49E5-AA33-E37032F29CB6}">
      <dsp:nvSpPr>
        <dsp:cNvPr id="0" name=""/>
        <dsp:cNvSpPr/>
      </dsp:nvSpPr>
      <dsp:spPr>
        <a:xfrm>
          <a:off x="288030" y="2399946"/>
          <a:ext cx="3538502" cy="639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GT" sz="2000" b="0" i="0" u="none" strike="noStrike" kern="1200" cap="none" normalizeH="0" baseline="0" smtClean="0">
              <a:ln/>
              <a:effectLst/>
              <a:latin typeface="Cambria" pitchFamily="18" charset="0"/>
              <a:cs typeface="Arial" pitchFamily="34" charset="0"/>
            </a:rPr>
            <a:t>Participación de las mujeres y adolescentes</a:t>
          </a:r>
          <a:endParaRPr kumimoji="0" lang="es-GT" sz="2000" b="0" i="0" u="none" strike="noStrike" kern="1200" cap="none" normalizeH="0" baseline="0" dirty="0">
            <a:ln/>
            <a:effectLst/>
            <a:latin typeface="Cambria" pitchFamily="18" charset="0"/>
            <a:cs typeface="Arial" pitchFamily="34" charset="0"/>
          </a:endParaRPr>
        </a:p>
      </dsp:txBody>
      <dsp:txXfrm>
        <a:off x="288030" y="2399946"/>
        <a:ext cx="3538502" cy="639317"/>
      </dsp:txXfrm>
    </dsp:sp>
    <dsp:sp modelId="{6CD1374A-F5A0-40EB-8A8A-2A233366A4A4}">
      <dsp:nvSpPr>
        <dsp:cNvPr id="0" name=""/>
        <dsp:cNvSpPr/>
      </dsp:nvSpPr>
      <dsp:spPr>
        <a:xfrm>
          <a:off x="144553" y="641824"/>
          <a:ext cx="143477" cy="2876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927"/>
              </a:lnTo>
              <a:lnTo>
                <a:pt x="143477" y="2876927"/>
              </a:lnTo>
            </a:path>
          </a:pathLst>
        </a:custGeom>
        <a:noFill/>
        <a:ln w="11429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05CC4-63D5-4088-8BE8-B4B2D3868E69}">
      <dsp:nvSpPr>
        <dsp:cNvPr id="0" name=""/>
        <dsp:cNvSpPr/>
      </dsp:nvSpPr>
      <dsp:spPr>
        <a:xfrm>
          <a:off x="288030" y="3199093"/>
          <a:ext cx="3538502" cy="639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GT" sz="2000" b="0" i="0" u="none" strike="noStrike" kern="1200" cap="none" normalizeH="0" baseline="0" smtClean="0">
              <a:ln/>
              <a:effectLst/>
              <a:latin typeface="Cambria" pitchFamily="18" charset="0"/>
              <a:cs typeface="Arial" pitchFamily="34" charset="0"/>
            </a:rPr>
            <a:t>Organización comunitaria</a:t>
          </a:r>
          <a:endParaRPr kumimoji="0" lang="es-GT" sz="2000" b="0" i="0" u="none" strike="noStrike" kern="1200" cap="none" normalizeH="0" baseline="0" dirty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288030" y="3199093"/>
        <a:ext cx="3538502" cy="639317"/>
      </dsp:txXfrm>
    </dsp:sp>
    <dsp:sp modelId="{479F2AAB-D0B2-4274-8BD8-8318CF2A6F21}">
      <dsp:nvSpPr>
        <dsp:cNvPr id="0" name=""/>
        <dsp:cNvSpPr/>
      </dsp:nvSpPr>
      <dsp:spPr>
        <a:xfrm>
          <a:off x="144553" y="641824"/>
          <a:ext cx="143477" cy="3676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6073"/>
              </a:lnTo>
              <a:lnTo>
                <a:pt x="143477" y="3676073"/>
              </a:lnTo>
            </a:path>
          </a:pathLst>
        </a:custGeom>
        <a:noFill/>
        <a:ln w="11429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D9FE9-0F61-438C-B258-519FFB5CE8A5}">
      <dsp:nvSpPr>
        <dsp:cNvPr id="0" name=""/>
        <dsp:cNvSpPr/>
      </dsp:nvSpPr>
      <dsp:spPr>
        <a:xfrm>
          <a:off x="288030" y="3998239"/>
          <a:ext cx="3538502" cy="639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0" kern="1200" smtClean="0">
              <a:latin typeface="Cambria" pitchFamily="18" charset="0"/>
              <a:cs typeface="Arial" pitchFamily="34" charset="0"/>
            </a:rPr>
            <a:t>Hábitat saludable y seguro, cuidando el medio ambiente.</a:t>
          </a:r>
          <a:endParaRPr lang="es-GT" sz="2000" b="0" kern="1200" dirty="0">
            <a:latin typeface="Cambria" pitchFamily="18" charset="0"/>
            <a:cs typeface="Arial" pitchFamily="34" charset="0"/>
          </a:endParaRPr>
        </a:p>
      </dsp:txBody>
      <dsp:txXfrm>
        <a:off x="288030" y="3998239"/>
        <a:ext cx="3538502" cy="639317"/>
      </dsp:txXfrm>
    </dsp:sp>
    <dsp:sp modelId="{9D567F24-BBFC-47CF-8417-F4C6C5349ED3}">
      <dsp:nvSpPr>
        <dsp:cNvPr id="0" name=""/>
        <dsp:cNvSpPr/>
      </dsp:nvSpPr>
      <dsp:spPr>
        <a:xfrm>
          <a:off x="4191874" y="2507"/>
          <a:ext cx="1604685" cy="6393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EJES</a:t>
          </a:r>
          <a:endParaRPr lang="es-ES" sz="2000" b="1" kern="1200" dirty="0"/>
        </a:p>
      </dsp:txBody>
      <dsp:txXfrm>
        <a:off x="4191874" y="2507"/>
        <a:ext cx="1604685" cy="639317"/>
      </dsp:txXfrm>
    </dsp:sp>
    <dsp:sp modelId="{0CFD3997-4BDF-45F2-B15D-9E8593CE17BA}">
      <dsp:nvSpPr>
        <dsp:cNvPr id="0" name=""/>
        <dsp:cNvSpPr/>
      </dsp:nvSpPr>
      <dsp:spPr>
        <a:xfrm>
          <a:off x="4352343" y="641824"/>
          <a:ext cx="160468" cy="479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487"/>
              </a:lnTo>
              <a:lnTo>
                <a:pt x="160468" y="479487"/>
              </a:lnTo>
            </a:path>
          </a:pathLst>
        </a:custGeom>
        <a:noFill/>
        <a:ln w="11429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B0A61-116C-44CA-B4F3-457868A2B101}">
      <dsp:nvSpPr>
        <dsp:cNvPr id="0" name=""/>
        <dsp:cNvSpPr/>
      </dsp:nvSpPr>
      <dsp:spPr>
        <a:xfrm>
          <a:off x="4512812" y="801653"/>
          <a:ext cx="3330555" cy="639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Derechos Humanos</a:t>
          </a:r>
          <a:endParaRPr lang="es-ES" sz="2000" kern="1200" dirty="0"/>
        </a:p>
      </dsp:txBody>
      <dsp:txXfrm>
        <a:off x="4512812" y="801653"/>
        <a:ext cx="3330555" cy="639317"/>
      </dsp:txXfrm>
    </dsp:sp>
    <dsp:sp modelId="{747F61D7-E3C1-4BB2-9457-E752410393C5}">
      <dsp:nvSpPr>
        <dsp:cNvPr id="0" name=""/>
        <dsp:cNvSpPr/>
      </dsp:nvSpPr>
      <dsp:spPr>
        <a:xfrm>
          <a:off x="4352343" y="641824"/>
          <a:ext cx="143774" cy="127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8634"/>
              </a:lnTo>
              <a:lnTo>
                <a:pt x="143774" y="1278634"/>
              </a:lnTo>
            </a:path>
          </a:pathLst>
        </a:custGeom>
        <a:noFill/>
        <a:ln w="11429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ED1B1-581D-4D43-AB2A-FEAD66DC4D81}">
      <dsp:nvSpPr>
        <dsp:cNvPr id="0" name=""/>
        <dsp:cNvSpPr/>
      </dsp:nvSpPr>
      <dsp:spPr>
        <a:xfrm>
          <a:off x="4496118" y="1600800"/>
          <a:ext cx="3330555" cy="639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0" kern="1200" smtClean="0">
              <a:latin typeface="Cambria" pitchFamily="18" charset="0"/>
              <a:cs typeface="Arial" pitchFamily="34" charset="0"/>
            </a:rPr>
            <a:t>Visibilización de la Participación de las Mujeres</a:t>
          </a:r>
          <a:endParaRPr kumimoji="0" lang="es-GT" sz="2000" b="0" i="0" u="none" strike="noStrike" kern="1200" cap="none" normalizeH="0" baseline="0" dirty="0">
            <a:ln/>
            <a:effectLst/>
            <a:latin typeface="Cambria" pitchFamily="18" charset="0"/>
            <a:cs typeface="Arial" pitchFamily="34" charset="0"/>
          </a:endParaRPr>
        </a:p>
      </dsp:txBody>
      <dsp:txXfrm>
        <a:off x="4496118" y="1600800"/>
        <a:ext cx="3330555" cy="639317"/>
      </dsp:txXfrm>
    </dsp:sp>
    <dsp:sp modelId="{EA17E197-7896-4314-8BC3-FCF3DC7DF34D}">
      <dsp:nvSpPr>
        <dsp:cNvPr id="0" name=""/>
        <dsp:cNvSpPr/>
      </dsp:nvSpPr>
      <dsp:spPr>
        <a:xfrm>
          <a:off x="4352343" y="641824"/>
          <a:ext cx="160468" cy="2077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780"/>
              </a:lnTo>
              <a:lnTo>
                <a:pt x="160468" y="2077780"/>
              </a:lnTo>
            </a:path>
          </a:pathLst>
        </a:custGeom>
        <a:noFill/>
        <a:ln w="11429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57345-7DD4-4B44-82E9-511D2163AE3B}">
      <dsp:nvSpPr>
        <dsp:cNvPr id="0" name=""/>
        <dsp:cNvSpPr/>
      </dsp:nvSpPr>
      <dsp:spPr>
        <a:xfrm>
          <a:off x="4512812" y="2399946"/>
          <a:ext cx="3330555" cy="639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Gestión de riesgo</a:t>
          </a:r>
          <a:endParaRPr lang="es-ES" sz="2000" kern="1200" dirty="0"/>
        </a:p>
      </dsp:txBody>
      <dsp:txXfrm>
        <a:off x="4512812" y="2399946"/>
        <a:ext cx="3330555" cy="639317"/>
      </dsp:txXfrm>
    </dsp:sp>
    <dsp:sp modelId="{BB6C9574-C6CA-4283-AEA7-29C4AD65934A}">
      <dsp:nvSpPr>
        <dsp:cNvPr id="0" name=""/>
        <dsp:cNvSpPr/>
      </dsp:nvSpPr>
      <dsp:spPr>
        <a:xfrm>
          <a:off x="4352343" y="641824"/>
          <a:ext cx="160468" cy="2876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927"/>
              </a:lnTo>
              <a:lnTo>
                <a:pt x="160468" y="2876927"/>
              </a:lnTo>
            </a:path>
          </a:pathLst>
        </a:custGeom>
        <a:noFill/>
        <a:ln w="11429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AE4F4-E347-42BB-9951-A0008BA8CFC8}">
      <dsp:nvSpPr>
        <dsp:cNvPr id="0" name=""/>
        <dsp:cNvSpPr/>
      </dsp:nvSpPr>
      <dsp:spPr>
        <a:xfrm>
          <a:off x="4512812" y="3199093"/>
          <a:ext cx="3330555" cy="639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Incidencia en Políticas Públicas</a:t>
          </a:r>
          <a:endParaRPr lang="es-ES" sz="2000" kern="1200" dirty="0"/>
        </a:p>
      </dsp:txBody>
      <dsp:txXfrm>
        <a:off x="4512812" y="3199093"/>
        <a:ext cx="3330555" cy="639317"/>
      </dsp:txXfrm>
    </dsp:sp>
    <dsp:sp modelId="{53BEF8D6-1AC0-419A-ABD2-38F5C4B6276B}">
      <dsp:nvSpPr>
        <dsp:cNvPr id="0" name=""/>
        <dsp:cNvSpPr/>
      </dsp:nvSpPr>
      <dsp:spPr>
        <a:xfrm>
          <a:off x="4352343" y="641824"/>
          <a:ext cx="160468" cy="3676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6073"/>
              </a:lnTo>
              <a:lnTo>
                <a:pt x="160468" y="3676073"/>
              </a:lnTo>
            </a:path>
          </a:pathLst>
        </a:custGeom>
        <a:noFill/>
        <a:ln w="11429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E6B93-7E2F-4533-87B9-5F0FEFFBABAA}">
      <dsp:nvSpPr>
        <dsp:cNvPr id="0" name=""/>
        <dsp:cNvSpPr/>
      </dsp:nvSpPr>
      <dsp:spPr>
        <a:xfrm>
          <a:off x="4512812" y="3998239"/>
          <a:ext cx="3330555" cy="639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Hábitat Comunitario</a:t>
          </a:r>
          <a:endParaRPr lang="es-ES" sz="2000" kern="1200" dirty="0"/>
        </a:p>
      </dsp:txBody>
      <dsp:txXfrm>
        <a:off x="4512812" y="3998239"/>
        <a:ext cx="3330555" cy="6393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A38539-421D-4CBD-8F52-22B1D385E749}">
      <dsp:nvSpPr>
        <dsp:cNvPr id="0" name=""/>
        <dsp:cNvSpPr/>
      </dsp:nvSpPr>
      <dsp:spPr>
        <a:xfrm>
          <a:off x="4" y="0"/>
          <a:ext cx="8507283" cy="525658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4F203-FC93-44E3-BDE4-C3B3FC55B46A}">
      <dsp:nvSpPr>
        <dsp:cNvPr id="0" name=""/>
        <dsp:cNvSpPr/>
      </dsp:nvSpPr>
      <dsp:spPr>
        <a:xfrm>
          <a:off x="3697" y="1728186"/>
          <a:ext cx="1457550" cy="18002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500" b="1" kern="1200" dirty="0"/>
            <a:t>DIAGNOSTICO COMUNITARIO   </a:t>
          </a:r>
          <a:r>
            <a:rPr lang="es-GT" sz="1600" b="1" kern="1200" dirty="0"/>
            <a:t>(1 año)</a:t>
          </a:r>
        </a:p>
      </dsp:txBody>
      <dsp:txXfrm>
        <a:off x="3697" y="1728186"/>
        <a:ext cx="1457550" cy="1800211"/>
      </dsp:txXfrm>
    </dsp:sp>
    <dsp:sp modelId="{21591A92-3ED3-440E-8DEF-7A34A8B2CF17}">
      <dsp:nvSpPr>
        <dsp:cNvPr id="0" name=""/>
        <dsp:cNvSpPr/>
      </dsp:nvSpPr>
      <dsp:spPr>
        <a:xfrm>
          <a:off x="1650044" y="1728186"/>
          <a:ext cx="1456304" cy="18002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b="1" kern="1200" dirty="0"/>
            <a:t>FASE 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b="0" kern="1200" dirty="0"/>
            <a:t>Preparación organizacional </a:t>
          </a:r>
          <a:r>
            <a:rPr lang="es-GT" sz="1600" b="1" kern="1200" dirty="0"/>
            <a:t>(1 año)</a:t>
          </a:r>
        </a:p>
      </dsp:txBody>
      <dsp:txXfrm>
        <a:off x="1650044" y="1728186"/>
        <a:ext cx="1456304" cy="1800211"/>
      </dsp:txXfrm>
    </dsp:sp>
    <dsp:sp modelId="{C2E8A5BD-A8BD-4AFE-A3B5-CA03B234E7E3}">
      <dsp:nvSpPr>
        <dsp:cNvPr id="0" name=""/>
        <dsp:cNvSpPr/>
      </dsp:nvSpPr>
      <dsp:spPr>
        <a:xfrm>
          <a:off x="3295146" y="1728186"/>
          <a:ext cx="1533277" cy="18002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b="1" kern="1200" dirty="0"/>
            <a:t>FASE 2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b="0" kern="1200" dirty="0"/>
            <a:t>Abastecimiento en agua para usos domésticos y agrícolas          </a:t>
          </a:r>
          <a:r>
            <a:rPr lang="es-GT" sz="1600" b="1" kern="1200" dirty="0"/>
            <a:t>(3 años)</a:t>
          </a:r>
        </a:p>
      </dsp:txBody>
      <dsp:txXfrm>
        <a:off x="3295146" y="1728186"/>
        <a:ext cx="1533277" cy="1800211"/>
      </dsp:txXfrm>
    </dsp:sp>
    <dsp:sp modelId="{4AFAA935-6672-4332-800B-F84D216A8B20}">
      <dsp:nvSpPr>
        <dsp:cNvPr id="0" name=""/>
        <dsp:cNvSpPr/>
      </dsp:nvSpPr>
      <dsp:spPr>
        <a:xfrm>
          <a:off x="5017220" y="1728186"/>
          <a:ext cx="1463860" cy="18002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b="1" kern="1200" dirty="0"/>
            <a:t>FASE 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b="0" kern="1200" dirty="0"/>
            <a:t> Aportes para el desarrollo integral de las comunidades (</a:t>
          </a:r>
          <a:r>
            <a:rPr lang="es-GT" sz="1600" b="1" kern="1200" dirty="0"/>
            <a:t>5 años) </a:t>
          </a:r>
        </a:p>
      </dsp:txBody>
      <dsp:txXfrm>
        <a:off x="5017220" y="1728186"/>
        <a:ext cx="1463860" cy="1800211"/>
      </dsp:txXfrm>
    </dsp:sp>
    <dsp:sp modelId="{F9F754C4-50A7-483F-91BA-AC514EC80306}">
      <dsp:nvSpPr>
        <dsp:cNvPr id="0" name=""/>
        <dsp:cNvSpPr/>
      </dsp:nvSpPr>
      <dsp:spPr>
        <a:xfrm>
          <a:off x="6669877" y="1728186"/>
          <a:ext cx="1833713" cy="18002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b="1" kern="1200" dirty="0"/>
            <a:t>FASE 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b="1" kern="1200" dirty="0"/>
            <a:t> </a:t>
          </a:r>
          <a:r>
            <a:rPr lang="es-GT" sz="1600" b="0" kern="1200" dirty="0"/>
            <a:t>Aportes para la sostenibilidad del acompañamiento </a:t>
          </a:r>
          <a:r>
            <a:rPr lang="es-GT" sz="1600" b="1" kern="1200" dirty="0"/>
            <a:t>(1 año)</a:t>
          </a:r>
        </a:p>
      </dsp:txBody>
      <dsp:txXfrm>
        <a:off x="6669877" y="1728186"/>
        <a:ext cx="1833713" cy="1800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8759C-FB35-4E2E-A5E9-E69619132405}" type="datetimeFigureOut">
              <a:rPr lang="es-ES" smtClean="0"/>
              <a:pPr/>
              <a:t>15/07/2023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2310B-2AAF-4B47-8C05-ECE0A63B34B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117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D51CEFA-9324-482F-BDB7-555DC5BDE18E}" type="datetimeFigureOut">
              <a:rPr lang="es-ES" smtClean="0"/>
              <a:pPr/>
              <a:t>15/07/2023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20C60F2-94EC-44BB-A2B7-A5CA790926A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5760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FA0F-4FC6-47B5-AB73-B57E06FA30B9}" type="datetimeFigureOut">
              <a:rPr lang="es-ES" smtClean="0"/>
              <a:pPr/>
              <a:t>15/07/2023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F7370D-C721-40FA-8280-281C398C102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FA0F-4FC6-47B5-AB73-B57E06FA30B9}" type="datetimeFigureOut">
              <a:rPr lang="es-ES" smtClean="0"/>
              <a:pPr/>
              <a:t>15/07/2023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370D-C721-40FA-8280-281C398C102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2F7370D-C721-40FA-8280-281C398C102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FA0F-4FC6-47B5-AB73-B57E06FA30B9}" type="datetimeFigureOut">
              <a:rPr lang="es-ES" smtClean="0"/>
              <a:pPr/>
              <a:t>15/07/2023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FA0F-4FC6-47B5-AB73-B57E06FA30B9}" type="datetimeFigureOut">
              <a:rPr lang="es-ES" smtClean="0"/>
              <a:pPr/>
              <a:t>15/07/2023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2F7370D-C721-40FA-8280-281C398C102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FA0F-4FC6-47B5-AB73-B57E06FA30B9}" type="datetimeFigureOut">
              <a:rPr lang="es-ES" smtClean="0"/>
              <a:pPr/>
              <a:t>15/07/2023</a:t>
            </a:fld>
            <a:endParaRPr lang="es-ES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F7370D-C721-40FA-8280-281C398C102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024FA0F-4FC6-47B5-AB73-B57E06FA30B9}" type="datetimeFigureOut">
              <a:rPr lang="es-ES" smtClean="0"/>
              <a:pPr/>
              <a:t>15/07/2023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370D-C721-40FA-8280-281C398C102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FA0F-4FC6-47B5-AB73-B57E06FA30B9}" type="datetimeFigureOut">
              <a:rPr lang="es-ES" smtClean="0"/>
              <a:pPr/>
              <a:t>15/07/2023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2F7370D-C721-40FA-8280-281C398C102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FA0F-4FC6-47B5-AB73-B57E06FA30B9}" type="datetimeFigureOut">
              <a:rPr lang="es-ES" smtClean="0"/>
              <a:pPr/>
              <a:t>15/07/2023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2F7370D-C721-40FA-8280-281C398C102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FA0F-4FC6-47B5-AB73-B57E06FA30B9}" type="datetimeFigureOut">
              <a:rPr lang="es-ES" smtClean="0"/>
              <a:pPr/>
              <a:t>15/07/2023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F7370D-C721-40FA-8280-281C398C102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F7370D-C721-40FA-8280-281C398C102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FA0F-4FC6-47B5-AB73-B57E06FA30B9}" type="datetimeFigureOut">
              <a:rPr lang="es-ES" smtClean="0"/>
              <a:pPr/>
              <a:t>15/07/2023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2F7370D-C721-40FA-8280-281C398C102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024FA0F-4FC6-47B5-AB73-B57E06FA30B9}" type="datetimeFigureOut">
              <a:rPr lang="es-ES" smtClean="0"/>
              <a:pPr/>
              <a:t>15/07/2023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024FA0F-4FC6-47B5-AB73-B57E06FA30B9}" type="datetimeFigureOut">
              <a:rPr lang="es-ES" smtClean="0"/>
              <a:pPr/>
              <a:t>15/07/2023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F7370D-C721-40FA-8280-281C398C102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4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4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13" Type="http://schemas.openxmlformats.org/officeDocument/2006/relationships/image" Target="../media/image107.png"/><Relationship Id="rId3" Type="http://schemas.openxmlformats.org/officeDocument/2006/relationships/image" Target="../media/image98.png"/><Relationship Id="rId7" Type="http://schemas.openxmlformats.org/officeDocument/2006/relationships/image" Target="../media/image102.jpeg"/><Relationship Id="rId12" Type="http://schemas.openxmlformats.org/officeDocument/2006/relationships/image" Target="../media/image106.jpeg"/><Relationship Id="rId2" Type="http://schemas.openxmlformats.org/officeDocument/2006/relationships/image" Target="../media/image4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11" Type="http://schemas.openxmlformats.org/officeDocument/2006/relationships/image" Target="../media/image105.jpeg"/><Relationship Id="rId5" Type="http://schemas.openxmlformats.org/officeDocument/2006/relationships/image" Target="../media/image100.png"/><Relationship Id="rId15" Type="http://schemas.openxmlformats.org/officeDocument/2006/relationships/image" Target="../media/image109.png"/><Relationship Id="rId10" Type="http://schemas.openxmlformats.org/officeDocument/2006/relationships/image" Target="../media/image87.jpeg"/><Relationship Id="rId4" Type="http://schemas.openxmlformats.org/officeDocument/2006/relationships/image" Target="../media/image99.png"/><Relationship Id="rId9" Type="http://schemas.openxmlformats.org/officeDocument/2006/relationships/image" Target="../media/image104.jpeg"/><Relationship Id="rId1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98311"/>
            <a:ext cx="2448272" cy="898441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95536" y="5373216"/>
            <a:ext cx="8280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Contribuyendo a la trasformación y mejora del hábitat comunitario</a:t>
            </a:r>
          </a:p>
        </p:txBody>
      </p:sp>
      <p:pic>
        <p:nvPicPr>
          <p:cNvPr id="10" name="Imagen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  <p:grpSp>
        <p:nvGrpSpPr>
          <p:cNvPr id="16" name="15 Grupo"/>
          <p:cNvGrpSpPr/>
          <p:nvPr/>
        </p:nvGrpSpPr>
        <p:grpSpPr>
          <a:xfrm>
            <a:off x="611560" y="1340768"/>
            <a:ext cx="7941195" cy="3768419"/>
            <a:chOff x="305526" y="1340768"/>
            <a:chExt cx="7941195" cy="3768419"/>
          </a:xfrm>
        </p:grpSpPr>
        <p:pic>
          <p:nvPicPr>
            <p:cNvPr id="11" name="10 Imagen" descr="F:\DCIM\105___03\IMG_6538.JPG"/>
            <p:cNvPicPr/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47864" y="1412776"/>
              <a:ext cx="2376264" cy="16561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940152" y="1412776"/>
              <a:ext cx="2306569" cy="16561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1" descr="C:\Users\Director\Desktop\Agua Guayabillas Talquetzalito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05526" y="1340768"/>
              <a:ext cx="2826314" cy="376841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347863" y="3284984"/>
              <a:ext cx="2400267" cy="1800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7" name="Imagen 14">
            <a:extLst>
              <a:ext uri="{FF2B5EF4-FFF2-40B4-BE49-F238E27FC236}">
                <a16:creationId xmlns:a16="http://schemas.microsoft.com/office/drawing/2014/main" xmlns="" id="{F64C1ED4-53C9-4191-B801-5DAD418687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00192" y="3284984"/>
            <a:ext cx="2304256" cy="16758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GT" sz="2000" b="1" dirty="0" smtClean="0"/>
              <a:t/>
            </a:r>
            <a:br>
              <a:rPr lang="es-GT" sz="2000" b="1" dirty="0" smtClean="0"/>
            </a:br>
            <a:r>
              <a:rPr lang="es-GT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 DE PARTIDA: DIAGNOSTICO </a:t>
            </a:r>
            <a:br>
              <a:rPr lang="es-GT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GT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COMUNITARIO PARTICIPATIVO</a:t>
            </a:r>
            <a:endParaRPr lang="es-ES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2132856"/>
            <a:ext cx="8503920" cy="4104456"/>
          </a:xfrm>
        </p:spPr>
        <p:txBody>
          <a:bodyPr>
            <a:normAutofit/>
          </a:bodyPr>
          <a:lstStyle/>
          <a:p>
            <a:pPr algn="just">
              <a:buClr>
                <a:schemeClr val="accent2"/>
              </a:buClr>
            </a:pPr>
            <a:r>
              <a:rPr lang="es-GT" sz="2000" dirty="0" smtClean="0"/>
              <a:t>Acceso al agua domiciliar y riego</a:t>
            </a:r>
          </a:p>
          <a:p>
            <a:pPr algn="just">
              <a:buClr>
                <a:schemeClr val="accent2"/>
              </a:buClr>
            </a:pPr>
            <a:endParaRPr lang="es-ES" sz="1100" dirty="0" smtClean="0"/>
          </a:p>
          <a:p>
            <a:pPr algn="just">
              <a:buClr>
                <a:schemeClr val="accent2"/>
              </a:buClr>
            </a:pPr>
            <a:r>
              <a:rPr lang="es-GT" sz="2000" dirty="0" smtClean="0"/>
              <a:t>Acceso a alimentación saludable, nutritiva y suficiente</a:t>
            </a:r>
          </a:p>
          <a:p>
            <a:pPr algn="just">
              <a:buClr>
                <a:schemeClr val="accent2"/>
              </a:buClr>
            </a:pPr>
            <a:endParaRPr lang="es-ES" sz="1100" dirty="0" smtClean="0"/>
          </a:p>
          <a:p>
            <a:pPr algn="just">
              <a:buClr>
                <a:schemeClr val="accent2"/>
              </a:buClr>
            </a:pPr>
            <a:r>
              <a:rPr lang="es-GT" sz="2000" dirty="0" smtClean="0"/>
              <a:t>Acceso a una vivienda y hábitat digno, adecuado y saludable</a:t>
            </a:r>
          </a:p>
          <a:p>
            <a:pPr algn="just">
              <a:buClr>
                <a:schemeClr val="accent2"/>
              </a:buClr>
            </a:pPr>
            <a:endParaRPr lang="es-ES" sz="1100" dirty="0" smtClean="0"/>
          </a:p>
          <a:p>
            <a:pPr algn="just">
              <a:buClr>
                <a:schemeClr val="accent2"/>
              </a:buClr>
            </a:pPr>
            <a:r>
              <a:rPr lang="es-GT" sz="2000" dirty="0" smtClean="0"/>
              <a:t>Derecho a la educación que parta de la cultura y contexto </a:t>
            </a:r>
            <a:r>
              <a:rPr lang="es-GT" sz="2000" dirty="0" err="1" smtClean="0"/>
              <a:t>Chortí</a:t>
            </a:r>
            <a:endParaRPr lang="es-GT" sz="2000" dirty="0" smtClean="0"/>
          </a:p>
          <a:p>
            <a:pPr algn="just">
              <a:buClr>
                <a:schemeClr val="accent2"/>
              </a:buClr>
            </a:pPr>
            <a:endParaRPr lang="es-ES" sz="1100" dirty="0" smtClean="0"/>
          </a:p>
          <a:p>
            <a:pPr algn="just">
              <a:buClr>
                <a:schemeClr val="accent2"/>
              </a:buClr>
            </a:pPr>
            <a:r>
              <a:rPr lang="es-GT" sz="2000" dirty="0" smtClean="0"/>
              <a:t>Derecho a la salud</a:t>
            </a:r>
          </a:p>
          <a:p>
            <a:pPr algn="just">
              <a:buClr>
                <a:schemeClr val="accent2"/>
              </a:buClr>
            </a:pPr>
            <a:endParaRPr lang="es-ES" sz="1100" dirty="0" smtClean="0"/>
          </a:p>
          <a:p>
            <a:pPr algn="just">
              <a:buClr>
                <a:schemeClr val="accent2"/>
              </a:buClr>
            </a:pPr>
            <a:r>
              <a:rPr lang="es-GT" sz="2000" dirty="0" smtClean="0"/>
              <a:t>Visibilización de la Participación de las mujeres</a:t>
            </a:r>
          </a:p>
          <a:p>
            <a:pPr algn="just">
              <a:buClr>
                <a:schemeClr val="accent2"/>
              </a:buClr>
            </a:pPr>
            <a:endParaRPr lang="es-ES" sz="1000" dirty="0" smtClean="0"/>
          </a:p>
          <a:p>
            <a:pPr algn="just">
              <a:buClr>
                <a:schemeClr val="accent2"/>
              </a:buClr>
            </a:pPr>
            <a:r>
              <a:rPr lang="es-GT" sz="2000" dirty="0" smtClean="0"/>
              <a:t>Reconstrucción de la organización, trabajo digno y desarrollo de capacidades</a:t>
            </a:r>
            <a:endParaRPr lang="es-ES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592" y="155679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/>
                </a:solidFill>
              </a:rPr>
              <a:t>PRINCIPALES PROBLEMAS Y PRIORIDADES</a:t>
            </a:r>
            <a:endParaRPr lang="es-ES" sz="2000" b="1" dirty="0">
              <a:solidFill>
                <a:schemeClr val="accent2"/>
              </a:solidFill>
            </a:endParaRPr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GT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 DE ACOMPAÑAMIENTO A LA REGIÓN VIII DE JOCOTÁN, DURANTE 10 AÑOS, EN EL MARCO DE LA SOBERANÍA ALIMENTARIA</a:t>
            </a:r>
            <a:endParaRPr lang="es-ES" sz="1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1940347"/>
            <a:ext cx="3888432" cy="3647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100" b="1" dirty="0" smtClean="0">
                <a:solidFill>
                  <a:schemeClr val="accent2"/>
                </a:solidFill>
              </a:rPr>
              <a:t>Objetivo 1:</a:t>
            </a:r>
          </a:p>
          <a:p>
            <a:pPr algn="just"/>
            <a:endParaRPr lang="es-MX" sz="2100" dirty="0" smtClean="0"/>
          </a:p>
          <a:p>
            <a:pPr algn="just"/>
            <a:r>
              <a:rPr lang="es-GT" sz="2100" dirty="0" smtClean="0"/>
              <a:t>Impulsar con las comunidades de Jocotán, a partir de sus raíces ancestrales y su cultura, un proceso de sostenibilidad, que viabilice el paso de la subsistencia a la autosuficiencia para el buen vivir.</a:t>
            </a:r>
            <a:endParaRPr lang="es-ES" sz="2100" dirty="0" smtClean="0"/>
          </a:p>
          <a:p>
            <a:pPr algn="just"/>
            <a:endParaRPr lang="es-ES" sz="21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860032" y="1916832"/>
            <a:ext cx="3816424" cy="3647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GT" sz="2100" b="1" dirty="0" smtClean="0">
                <a:solidFill>
                  <a:schemeClr val="accent2"/>
                </a:solidFill>
              </a:rPr>
              <a:t>Objetivo 2: </a:t>
            </a:r>
          </a:p>
          <a:p>
            <a:pPr algn="just"/>
            <a:endParaRPr lang="es-ES" sz="2100" dirty="0" smtClean="0"/>
          </a:p>
          <a:p>
            <a:pPr algn="just"/>
            <a:r>
              <a:rPr lang="es-GT" sz="2100" dirty="0" smtClean="0"/>
              <a:t>Recuperar desde la cultura </a:t>
            </a:r>
            <a:r>
              <a:rPr lang="es-GT" sz="2100" dirty="0" err="1" smtClean="0"/>
              <a:t>Chortí</a:t>
            </a:r>
            <a:r>
              <a:rPr lang="es-GT" sz="2100" dirty="0" smtClean="0"/>
              <a:t>,  las formas de organización y convivencia, producción y capacidades personales y colectivas, armonizando los derechos individuales y los DESC.</a:t>
            </a:r>
          </a:p>
          <a:p>
            <a:pPr algn="just"/>
            <a:endParaRPr lang="es-GT" sz="2100" dirty="0" smtClean="0"/>
          </a:p>
          <a:p>
            <a:pPr algn="just"/>
            <a:endParaRPr lang="es-ES" sz="2100" dirty="0" smtClean="0"/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 PLANTEADOS PARA LA ESTRATEGIA DE ACOMPAÑAMIENTO EN LA REGIÓN VIII DE JOCOTÁN</a:t>
            </a:r>
            <a:endParaRPr lang="es-E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1462132"/>
            <a:ext cx="3888432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GT" sz="1600" b="1" dirty="0" smtClean="0">
                <a:solidFill>
                  <a:schemeClr val="accent2"/>
                </a:solidFill>
              </a:rPr>
              <a:t>Resultado 1:</a:t>
            </a:r>
          </a:p>
          <a:p>
            <a:pPr lvl="0" algn="just">
              <a:defRPr/>
            </a:pPr>
            <a:r>
              <a:rPr lang="es-GT" sz="1600" dirty="0" smtClean="0"/>
              <a:t>Garantizada durante todo el año a las familias la disponibilidad de agua para usos domésticos (higiene de las personas, higiene del hogar, preparación de alimentos, huertos familiares orgánicos, animales de patio) y uso agrícola (barreras vivas, acequias, siembras de granos, siembras de árboles frutales, siembras de árboles maderables).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716016" y="1462132"/>
            <a:ext cx="3888432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GT" sz="1600" b="1" dirty="0" smtClean="0">
                <a:solidFill>
                  <a:schemeClr val="accent2"/>
                </a:solidFill>
              </a:rPr>
              <a:t>Resultado 2:</a:t>
            </a:r>
          </a:p>
          <a:p>
            <a:pPr lvl="0" algn="just">
              <a:defRPr/>
            </a:pPr>
            <a:r>
              <a:rPr lang="es-GT" sz="1600" dirty="0" smtClean="0"/>
              <a:t>Adquiridas e implementadas nuevas capacidades de la comunidad en ordenamiento territorial, conservación de los suelos, protección y explotación de las fuentes de agua y bosques. </a:t>
            </a:r>
          </a:p>
          <a:p>
            <a:pPr lvl="0" algn="just">
              <a:defRPr/>
            </a:pPr>
            <a:endParaRPr lang="es-GT" sz="1600" dirty="0" smtClean="0"/>
          </a:p>
          <a:p>
            <a:pPr lvl="0" algn="just">
              <a:defRPr/>
            </a:pPr>
            <a:endParaRPr lang="es-GT" sz="1600" dirty="0" smtClean="0"/>
          </a:p>
          <a:p>
            <a:pPr lvl="0" algn="just">
              <a:defRPr/>
            </a:pPr>
            <a:endParaRPr lang="es-GT" sz="1600" dirty="0" smtClean="0"/>
          </a:p>
          <a:p>
            <a:pPr lvl="0" algn="just">
              <a:defRPr/>
            </a:pPr>
            <a:endParaRPr lang="es-GT" sz="1600" dirty="0" smtClean="0"/>
          </a:p>
          <a:p>
            <a:pPr lvl="0" algn="just">
              <a:defRPr/>
            </a:pPr>
            <a:endParaRPr lang="es-GT" sz="16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539552" y="4667652"/>
            <a:ext cx="813690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GT" sz="1600" b="1" dirty="0" smtClean="0">
                <a:solidFill>
                  <a:schemeClr val="accent2"/>
                </a:solidFill>
              </a:rPr>
              <a:t>Resultado 3:</a:t>
            </a:r>
          </a:p>
          <a:p>
            <a:pPr lvl="0" algn="just">
              <a:defRPr/>
            </a:pPr>
            <a:r>
              <a:rPr lang="es-GT" sz="1600" dirty="0" smtClean="0"/>
              <a:t>Adquiridas nuevas capacidades e implementadas en mini proyectos familiares y comunitarios de explotación agrícola de nuevos productos, avícola, piscícola y artesanal, así como creada una cooperativa de servicios que permita abastecer a sus miembros con semillas y fertilizantes, comercializar sus productos agrícolas y artesanales, y tener acceso a créditos. </a:t>
            </a:r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 PLANTEADOS PARA LA ESTRATEGIA DE ACOPAÑAMIENTO EN LA REGIÓN VIII DE JOCOTÁN</a:t>
            </a:r>
            <a:endParaRPr lang="es-E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539552" y="1731005"/>
            <a:ext cx="8136904" cy="4218275"/>
            <a:chOff x="467544" y="1556792"/>
            <a:chExt cx="8136904" cy="4218275"/>
          </a:xfrm>
        </p:grpSpPr>
        <p:sp>
          <p:nvSpPr>
            <p:cNvPr id="3" name="2 Rectángulo"/>
            <p:cNvSpPr/>
            <p:nvPr/>
          </p:nvSpPr>
          <p:spPr>
            <a:xfrm>
              <a:off x="467544" y="1556792"/>
              <a:ext cx="3672408" cy="206210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s-GT" sz="1600" b="1" dirty="0" smtClean="0">
                  <a:solidFill>
                    <a:schemeClr val="accent2"/>
                  </a:solidFill>
                </a:rPr>
                <a:t>Resultado 4:</a:t>
              </a:r>
            </a:p>
            <a:p>
              <a:pPr lvl="0" algn="just">
                <a:defRPr/>
              </a:pPr>
              <a:r>
                <a:rPr lang="es-GT" sz="1600" dirty="0" smtClean="0"/>
                <a:t>Implementadas mejoras en hábitat saludable con mejoras en vivienda, sistemas de saneamiento básico (pila, ducha y baño lavable), la instalación de estufas ahorradoras de leña y de sistemas fotovoltaicos domiciliares. </a:t>
              </a:r>
            </a:p>
            <a:p>
              <a:pPr lvl="0" algn="just">
                <a:defRPr/>
              </a:pPr>
              <a:endParaRPr lang="es-GT" sz="1600" dirty="0" smtClean="0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4499992" y="1556792"/>
              <a:ext cx="4104456" cy="206210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just"/>
              <a:r>
                <a:rPr lang="es-GT" sz="1600" b="1" dirty="0" smtClean="0">
                  <a:solidFill>
                    <a:schemeClr val="accent2"/>
                  </a:solidFill>
                </a:rPr>
                <a:t>Resultado 5:</a:t>
              </a:r>
            </a:p>
            <a:p>
              <a:pPr lvl="0" algn="just"/>
              <a:r>
                <a:rPr lang="es-GT" sz="1600" dirty="0" smtClean="0"/>
                <a:t>Impulsados procesos de educación formal de calidad  dirigidos a mujeres y hombres jóvenes que permitan el desarrollo individual, familiar y comunitario a través de programas de educación a distancia y dotación de becas.</a:t>
              </a:r>
            </a:p>
            <a:p>
              <a:pPr lvl="0" algn="just"/>
              <a:endParaRPr lang="es-GT" sz="1600" dirty="0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4499992" y="3933056"/>
              <a:ext cx="4104456" cy="181588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s-GT" sz="1600" b="1" dirty="0" smtClean="0">
                  <a:solidFill>
                    <a:schemeClr val="accent2"/>
                  </a:solidFill>
                </a:rPr>
                <a:t>Resultado 7:</a:t>
              </a:r>
            </a:p>
            <a:p>
              <a:pPr lvl="0" algn="just">
                <a:defRPr/>
              </a:pPr>
              <a:r>
                <a:rPr lang="es-ES_tradnl" sz="1600" dirty="0" smtClean="0">
                  <a:solidFill>
                    <a:schemeClr val="tx1"/>
                  </a:solidFill>
                </a:rPr>
                <a:t>Implementados procesos de fortalecimiento de la organización comunitaria, participación y </a:t>
              </a:r>
              <a:r>
                <a:rPr lang="es-ES_tradnl" sz="1600" dirty="0" err="1" smtClean="0">
                  <a:solidFill>
                    <a:schemeClr val="tx1"/>
                  </a:solidFill>
                </a:rPr>
                <a:t>visibilización</a:t>
              </a:r>
              <a:r>
                <a:rPr lang="es-ES_tradnl" sz="1600" dirty="0" smtClean="0">
                  <a:solidFill>
                    <a:schemeClr val="tx1"/>
                  </a:solidFill>
                </a:rPr>
                <a:t> del trabajo de las mujeres, jóvenes y adolescentes.</a:t>
              </a:r>
              <a:endParaRPr lang="es-ES_tradnl" sz="1600" b="1" dirty="0" smtClean="0">
                <a:solidFill>
                  <a:schemeClr val="tx1"/>
                </a:solidFill>
              </a:endParaRPr>
            </a:p>
            <a:p>
              <a:pPr lvl="0" algn="just">
                <a:defRPr/>
              </a:pPr>
              <a:endParaRPr lang="es-GT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467544" y="3959185"/>
              <a:ext cx="3744416" cy="181588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s-GT" sz="1600" b="1" dirty="0" smtClean="0">
                  <a:solidFill>
                    <a:schemeClr val="accent2"/>
                  </a:solidFill>
                </a:rPr>
                <a:t>Resultado 6:</a:t>
              </a:r>
            </a:p>
            <a:p>
              <a:pPr lvl="0" algn="just">
                <a:defRPr/>
              </a:pPr>
              <a:r>
                <a:rPr lang="es-ES_tradnl" sz="1600" dirty="0" smtClean="0">
                  <a:solidFill>
                    <a:schemeClr val="tx1"/>
                  </a:solidFill>
                </a:rPr>
                <a:t>Impulsados procesos de fortalecimiento de Centros de Salud y Centros de Convergencia que permitan un mejor acceso y cuidado de la salud preventiva y curativa.</a:t>
              </a:r>
              <a:endParaRPr lang="es-ES_tradnl" sz="1600" b="1" dirty="0" smtClean="0">
                <a:solidFill>
                  <a:srgbClr val="FF0000"/>
                </a:solidFill>
              </a:endParaRPr>
            </a:p>
            <a:p>
              <a:pPr lvl="0" algn="just">
                <a:defRPr/>
              </a:pPr>
              <a:endParaRPr lang="es-GT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Imagen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FASES DE LA ESTRATEGIA DE ACOMPAÑAMIENTO</a:t>
            </a:r>
            <a:br>
              <a:rPr lang="es-GT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GT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VIII, JOCOTÁN</a:t>
            </a:r>
            <a:endParaRPr lang="es-E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457200" y="1196752"/>
          <a:ext cx="85072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5 Conector recto"/>
          <p:cNvCxnSpPr/>
          <p:nvPr/>
        </p:nvCxnSpPr>
        <p:spPr>
          <a:xfrm>
            <a:off x="1979712" y="1628800"/>
            <a:ext cx="0" cy="41764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7020272" y="1700808"/>
            <a:ext cx="0" cy="41764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7 Flecha abajo"/>
          <p:cNvSpPr/>
          <p:nvPr/>
        </p:nvSpPr>
        <p:spPr>
          <a:xfrm rot="10800000">
            <a:off x="5940152" y="4797152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9" name="8 CuadroTexto"/>
          <p:cNvSpPr txBox="1"/>
          <p:nvPr/>
        </p:nvSpPr>
        <p:spPr>
          <a:xfrm>
            <a:off x="5508104" y="5733256"/>
            <a:ext cx="158417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2021 </a:t>
            </a:r>
            <a:r>
              <a:rPr lang="es-GT" dirty="0"/>
              <a:t>– </a:t>
            </a:r>
            <a:r>
              <a:rPr lang="es-GT" dirty="0" smtClean="0"/>
              <a:t>2025</a:t>
            </a:r>
            <a:endParaRPr lang="es-GT" dirty="0"/>
          </a:p>
        </p:txBody>
      </p:sp>
      <p:pic>
        <p:nvPicPr>
          <p:cNvPr id="10" name="Imagen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 AL AGUA PARA USO DOMICILIAR Y RIEGO</a:t>
            </a:r>
            <a:endParaRPr lang="es-E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414517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Recuperación y almacenamiento de agua de lluvia a nivel domiciliar sistemas </a:t>
            </a:r>
          </a:p>
          <a:p>
            <a:pPr algn="ctr"/>
            <a:r>
              <a:rPr lang="es-GT" b="1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y reservorios familiares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41490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GT" b="1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Recuperación y almacenamiento a nivel  comunitarios ( reservorios y </a:t>
            </a:r>
            <a:r>
              <a:rPr lang="es-GT" b="1" dirty="0" err="1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micropresas</a:t>
            </a:r>
            <a:r>
              <a:rPr lang="es-GT" b="1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s-ES" b="1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endParaRPr lang="es-ES" dirty="0"/>
          </a:p>
        </p:txBody>
      </p:sp>
      <p:grpSp>
        <p:nvGrpSpPr>
          <p:cNvPr id="13" name="12 Grupo"/>
          <p:cNvGrpSpPr/>
          <p:nvPr/>
        </p:nvGrpSpPr>
        <p:grpSpPr>
          <a:xfrm>
            <a:off x="611560" y="4653136"/>
            <a:ext cx="8136904" cy="1656184"/>
            <a:chOff x="611560" y="4653136"/>
            <a:chExt cx="8136904" cy="1656184"/>
          </a:xfrm>
        </p:grpSpPr>
        <p:pic>
          <p:nvPicPr>
            <p:cNvPr id="6" name="image41.jpeg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11560" y="4653136"/>
              <a:ext cx="2417471" cy="16561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3" descr="C:\Users\Central Jocotan\Pictures\archivo de fotos de varrio  trabajos oscar 2020\fotos de reservorio comunitarios\20191023_105429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47864" y="4653136"/>
              <a:ext cx="2548056" cy="16561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44.jpeg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156176" y="4653136"/>
              <a:ext cx="2592288" cy="16561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2" name="11 Grupo"/>
          <p:cNvGrpSpPr/>
          <p:nvPr/>
        </p:nvGrpSpPr>
        <p:grpSpPr>
          <a:xfrm>
            <a:off x="611560" y="2132856"/>
            <a:ext cx="8064896" cy="1872208"/>
            <a:chOff x="611560" y="2204864"/>
            <a:chExt cx="8064896" cy="1872208"/>
          </a:xfrm>
        </p:grpSpPr>
        <p:pic>
          <p:nvPicPr>
            <p:cNvPr id="7" name="Imagen 1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11560" y="2204864"/>
              <a:ext cx="2448272" cy="183516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Imagen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47864" y="2204864"/>
              <a:ext cx="2496278" cy="187220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80178" y="2204864"/>
              <a:ext cx="2496278" cy="187220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5" name="Imagen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99592" y="33265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GT" b="1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Recuperación  de micro cuencas</a:t>
            </a:r>
            <a:endParaRPr lang="es-ES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15616" y="328498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Reforestación de áreas deforestadas</a:t>
            </a:r>
            <a:endParaRPr lang="es-ES" dirty="0">
              <a:solidFill>
                <a:schemeClr val="accent2"/>
              </a:solidFill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491546" y="836712"/>
            <a:ext cx="8184910" cy="1872208"/>
            <a:chOff x="491546" y="836712"/>
            <a:chExt cx="8184910" cy="1872208"/>
          </a:xfrm>
        </p:grpSpPr>
        <p:pic>
          <p:nvPicPr>
            <p:cNvPr id="11" name="Imagen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43874" y="836712"/>
              <a:ext cx="2496278" cy="187220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180178" y="836712"/>
              <a:ext cx="2496278" cy="187220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Imagen 4">
              <a:extLst>
                <a:ext uri="{FF2B5EF4-FFF2-40B4-BE49-F238E27FC236}">
                  <a16:creationId xmlns:a16="http://schemas.microsoft.com/office/drawing/2014/main" xmlns="" id="{14E31FD8-01B3-4F32-B612-8F13FBCFA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91546" y="836712"/>
              <a:ext cx="2723766" cy="187220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6" name="15 Grupo"/>
          <p:cNvGrpSpPr/>
          <p:nvPr/>
        </p:nvGrpSpPr>
        <p:grpSpPr>
          <a:xfrm>
            <a:off x="755576" y="3861048"/>
            <a:ext cx="7668672" cy="2088232"/>
            <a:chOff x="467544" y="3861048"/>
            <a:chExt cx="7668672" cy="2088232"/>
          </a:xfrm>
        </p:grpSpPr>
        <p:pic>
          <p:nvPicPr>
            <p:cNvPr id="7" name="Picture 6" descr="F:\pacerla\produccion y mejoramiento (29)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516216" y="3861048"/>
              <a:ext cx="1620000" cy="208823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13 Imagen" descr="5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491880" y="3861048"/>
              <a:ext cx="2736304" cy="205222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14 Imagen" descr="6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67544" y="3861048"/>
              <a:ext cx="2736304" cy="205222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8" name="Imagen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 A LA ALIMENTACIÓN</a:t>
            </a:r>
            <a:endParaRPr lang="es-ES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148478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GT" b="1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Diversificación de la producción, huertos familiares de traspatio (frutas y verduras)</a:t>
            </a:r>
            <a:endParaRPr lang="es-ES" sz="8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539552" y="2060848"/>
            <a:ext cx="8208912" cy="4200467"/>
            <a:chOff x="539552" y="2060848"/>
            <a:chExt cx="8208912" cy="4200467"/>
          </a:xfrm>
        </p:grpSpPr>
        <p:pic>
          <p:nvPicPr>
            <p:cNvPr id="7" name="6 Imagen" descr="repollo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9552" y="4437112"/>
              <a:ext cx="1656184" cy="181124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7 Imagen" descr="tomate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508104" y="2060848"/>
              <a:ext cx="1574519" cy="21602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4" descr="C:\Users\Central Jocotan\Pictures\fotos huertos region VIII\encuentro candelero\IMG_20200805_094201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483768" y="4437112"/>
              <a:ext cx="1296144" cy="182420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5" descr="C:\Users\Central Jocotan\Pictures\fotos huertos region VIII\encuentro candelero\IMG_20200805_080145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39552" y="2060848"/>
              <a:ext cx="1620000" cy="216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1" descr="C:\Users\Central Jocotan\Pictures\fotos huertos region VIII\Morrito\IMG_20200811_100849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995936" y="4437112"/>
              <a:ext cx="1296144" cy="1800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4" descr="C:\Users\Central Jocotan\Pictures\fotos huertos region VIII\IMG_20200701_152724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411760" y="2060848"/>
              <a:ext cx="2880000" cy="216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 descr="C:\Users\Central Jocotan\Pictures\fotos huertos region VIII\IMG_20200630_081132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508104" y="4437112"/>
              <a:ext cx="1584176" cy="182420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0" descr="C:\Users\Central Jocotan\Pictures\fotos huertos region VIII\IMG_20200729_110932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7308304" y="2060848"/>
              <a:ext cx="1404156" cy="21602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7308304" y="4437112"/>
              <a:ext cx="1440160" cy="1800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6" name="Imagen 3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129406"/>
            <a:ext cx="84249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Impulso a parcelas altamente productivas: transición del abono químico al orgánico, recuperación de capa orgánica y estabilización de los terrenos,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reforestación y control de cárcavas.</a:t>
            </a:r>
            <a:endParaRPr kumimoji="0" lang="es-GT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n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  <p:grpSp>
        <p:nvGrpSpPr>
          <p:cNvPr id="14" name="13 Grupo"/>
          <p:cNvGrpSpPr/>
          <p:nvPr/>
        </p:nvGrpSpPr>
        <p:grpSpPr>
          <a:xfrm>
            <a:off x="395536" y="1484784"/>
            <a:ext cx="8284920" cy="3993259"/>
            <a:chOff x="323528" y="1484784"/>
            <a:chExt cx="8284920" cy="3993259"/>
          </a:xfrm>
        </p:grpSpPr>
        <p:pic>
          <p:nvPicPr>
            <p:cNvPr id="3" name="Imagen 4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6228184" y="3641839"/>
              <a:ext cx="2376264" cy="183620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image54.jpeg" descr="Un grupo de arbustos verdes  Descripción generada automáticamente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228184" y="1553607"/>
              <a:ext cx="2380264" cy="1800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8 Imagen" descr="IMG_0036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491880" y="1553607"/>
              <a:ext cx="2418688" cy="183620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23528" y="1484784"/>
              <a:ext cx="2987316" cy="398308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2" descr="D:\RESPALDO\2022\DISCO BYRON\FOTOS DE DIPUTACIN DE CORDOBA\SEGUIMIENTO DE HUERTOS\cosecha de verduras\IMG_20210913_110236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491881" y="3641839"/>
              <a:ext cx="2448271" cy="183620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HÁBITAT COMUNITARIO</a:t>
            </a:r>
            <a:endParaRPr lang="es-ES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51520" y="1475492"/>
            <a:ext cx="8640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Impulso  a la producción social de vivienda</a:t>
            </a:r>
            <a:endParaRPr lang="es-GT" b="1" dirty="0" smtClean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386104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GT" b="1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Utilización de terracreto ( tierra y un poco de cemento) para construcción de </a:t>
            </a:r>
          </a:p>
          <a:p>
            <a:pPr lvl="0" algn="ctr"/>
            <a:r>
              <a:rPr lang="es-GT" b="1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viviendas y escuelas y centros de convergencia</a:t>
            </a:r>
          </a:p>
          <a:p>
            <a:pPr algn="ctr"/>
            <a:endParaRPr lang="es-ES" b="1" dirty="0"/>
          </a:p>
        </p:txBody>
      </p:sp>
      <p:grpSp>
        <p:nvGrpSpPr>
          <p:cNvPr id="14" name="13 Grupo"/>
          <p:cNvGrpSpPr/>
          <p:nvPr/>
        </p:nvGrpSpPr>
        <p:grpSpPr>
          <a:xfrm>
            <a:off x="995602" y="4581128"/>
            <a:ext cx="7104790" cy="1656184"/>
            <a:chOff x="995602" y="4581128"/>
            <a:chExt cx="7104790" cy="1656184"/>
          </a:xfrm>
        </p:grpSpPr>
        <p:pic>
          <p:nvPicPr>
            <p:cNvPr id="6" name="5 Imagen" descr="C:\Users\Director 2\Desktop\FONDO GALEGO\Informes Fodo Galego\FOTOGRAFIAS MAYO\Elaboración de terracreto\IMG_2738.JPG"/>
            <p:cNvPicPr/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868144" y="4581128"/>
              <a:ext cx="2232248" cy="16561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15 Imagen" descr="IMG_2553.JPG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419872" y="4581128"/>
              <a:ext cx="2304256" cy="16561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Imagen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95602" y="4581128"/>
              <a:ext cx="2208246" cy="16561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3" name="12 Grupo"/>
          <p:cNvGrpSpPr/>
          <p:nvPr/>
        </p:nvGrpSpPr>
        <p:grpSpPr>
          <a:xfrm>
            <a:off x="611560" y="1916832"/>
            <a:ext cx="7992888" cy="1764196"/>
            <a:chOff x="611560" y="1916832"/>
            <a:chExt cx="7992888" cy="1764196"/>
          </a:xfrm>
        </p:grpSpPr>
        <p:pic>
          <p:nvPicPr>
            <p:cNvPr id="12" name="Imagen 20">
              <a:extLst>
                <a:ext uri="{FF2B5EF4-FFF2-40B4-BE49-F238E27FC236}">
                  <a16:creationId xmlns:a16="http://schemas.microsoft.com/office/drawing/2014/main" xmlns="" id="{FDCA5DF0-7AEB-4B4A-A8A7-0D46FC8B1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00192" y="1916832"/>
              <a:ext cx="2304256" cy="172819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11560" y="1916832"/>
              <a:ext cx="2352261" cy="176419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203848" y="1916832"/>
              <a:ext cx="2887755" cy="173265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5" name="Imagen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44624"/>
            <a:ext cx="8534400" cy="1008112"/>
          </a:xfrm>
        </p:spPr>
        <p:txBody>
          <a:bodyPr>
            <a:noAutofit/>
          </a:bodyPr>
          <a:lstStyle/>
          <a:p>
            <a:r>
              <a:rPr lang="es-MX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ASOCIACIÓN PARA EL MEJORAMIENTO HABITACIONAL DE GUATEMALA – MEJORHA-</a:t>
            </a:r>
            <a:endParaRPr lang="es-GT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DIRECT~1\AppData\Local\Temp\mapa mejorh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772816"/>
            <a:ext cx="3980549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9552" y="1916832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dirty="0">
                <a:latin typeface="Calibri" pitchFamily="34" charset="0"/>
              </a:rPr>
              <a:t>Es una asociación civil no lucrativa, fundada el 23 de diciembre del  </a:t>
            </a:r>
            <a:r>
              <a:rPr lang="es-GT" dirty="0" smtClean="0">
                <a:latin typeface="Calibri" pitchFamily="34" charset="0"/>
              </a:rPr>
              <a:t>año </a:t>
            </a:r>
            <a:r>
              <a:rPr lang="es-GT" dirty="0">
                <a:latin typeface="Calibri" pitchFamily="34" charset="0"/>
              </a:rPr>
              <a:t>2002. </a:t>
            </a:r>
            <a:endParaRPr lang="es-GT" dirty="0" smtClean="0">
              <a:latin typeface="Calibri" pitchFamily="34" charset="0"/>
            </a:endParaRPr>
          </a:p>
          <a:p>
            <a:pPr algn="just"/>
            <a:endParaRPr lang="es-GT" dirty="0" smtClean="0">
              <a:latin typeface="Calibri" pitchFamily="34" charset="0"/>
            </a:endParaRPr>
          </a:p>
          <a:p>
            <a:pPr algn="just"/>
            <a:r>
              <a:rPr lang="es-GT" dirty="0" smtClean="0">
                <a:latin typeface="Calibri" pitchFamily="34" charset="0"/>
              </a:rPr>
              <a:t>Cuenta </a:t>
            </a:r>
            <a:r>
              <a:rPr lang="es-GT" dirty="0">
                <a:latin typeface="Calibri" pitchFamily="34" charset="0"/>
              </a:rPr>
              <a:t>con 2 sedes ubicadas en el municipio de Jocotán (Chiquimula) y Ciudad de Guatemala. </a:t>
            </a:r>
            <a:endParaRPr lang="es-GT" dirty="0" smtClean="0">
              <a:latin typeface="Calibri" pitchFamily="34" charset="0"/>
            </a:endParaRPr>
          </a:p>
          <a:p>
            <a:pPr algn="just"/>
            <a:endParaRPr lang="es-GT" dirty="0" smtClean="0">
              <a:latin typeface="Calibri" pitchFamily="34" charset="0"/>
            </a:endParaRPr>
          </a:p>
          <a:p>
            <a:pPr algn="just"/>
            <a:r>
              <a:rPr lang="es-GT" dirty="0" smtClean="0">
                <a:latin typeface="Calibri" pitchFamily="34" charset="0"/>
              </a:rPr>
              <a:t>Hemos trabajado </a:t>
            </a:r>
            <a:r>
              <a:rPr lang="es-GT" dirty="0">
                <a:latin typeface="Calibri" pitchFamily="34" charset="0"/>
              </a:rPr>
              <a:t>en las siguientes zonas geográficas</a:t>
            </a:r>
            <a:r>
              <a:rPr lang="es-GT" dirty="0" smtClean="0">
                <a:latin typeface="Calibri" pitchFamily="34" charset="0"/>
              </a:rPr>
              <a:t>: Petén, Alta Verapaz, San Marcos, Quetzaltenango, Sololá, Retalhuleu, Guatemala, Jalapa y Chiquimula.</a:t>
            </a:r>
            <a:endParaRPr lang="es-GT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33265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GT" b="1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Sistemas fotovoltaicos  para la energía eléctrica y reciclaje de baterías</a:t>
            </a:r>
            <a:endParaRPr lang="es-ES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467544" y="908720"/>
            <a:ext cx="8208912" cy="1872208"/>
            <a:chOff x="467544" y="908720"/>
            <a:chExt cx="8208912" cy="1872208"/>
          </a:xfrm>
        </p:grpSpPr>
        <p:pic>
          <p:nvPicPr>
            <p:cNvPr id="5" name="Imagen 9">
              <a:extLst>
                <a:ext uri="{FF2B5EF4-FFF2-40B4-BE49-F238E27FC236}">
                  <a16:creationId xmlns:a16="http://schemas.microsoft.com/office/drawing/2014/main" xmlns="" id="{66094E34-A284-4303-806A-4ACFA3FCA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180178" y="908720"/>
              <a:ext cx="2496278" cy="187220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image38.jpeg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275856" y="908720"/>
              <a:ext cx="2520280" cy="187220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3250" name="Picture 2" descr="G:\PROYECTOS 2020\Comunidad de Madrid\fotos capacitaciones electricistas\IMG-20200822-WA0057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67544" y="908720"/>
              <a:ext cx="2437904" cy="182842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9 Rectángulo"/>
          <p:cNvSpPr/>
          <p:nvPr/>
        </p:nvSpPr>
        <p:spPr>
          <a:xfrm>
            <a:off x="467544" y="335699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GT" b="1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Ordenamiento del sitio, reducción de riesgos (basuras, deslaves, inundaciones)</a:t>
            </a:r>
            <a:endParaRPr lang="es-GT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 descr="MEJORA OS VICTORIA ALBERTINA (2).JPG"/>
          <p:cNvPicPr>
            <a:picLocks noGrp="1" noChangeAspect="1"/>
          </p:cNvPicPr>
          <p:nvPr isPhoto="1"/>
        </p:nvPicPr>
        <p:blipFill>
          <a:blip r:embed="rId5" cstate="email"/>
          <a:stretch>
            <a:fillRect/>
          </a:stretch>
        </p:blipFill>
        <p:spPr>
          <a:xfrm>
            <a:off x="5004048" y="3851756"/>
            <a:ext cx="2664296" cy="1998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11 Imagen" descr="MEJORA OS VICTORIA ALBERTINA (1).JPG"/>
          <p:cNvPicPr>
            <a:picLocks noGrp="1" noChangeAspect="1"/>
          </p:cNvPicPr>
          <p:nvPr isPhoto="1"/>
        </p:nvPicPr>
        <p:blipFill>
          <a:blip r:embed="rId6" cstate="email"/>
          <a:stretch>
            <a:fillRect/>
          </a:stretch>
        </p:blipFill>
        <p:spPr>
          <a:xfrm>
            <a:off x="1547664" y="3861048"/>
            <a:ext cx="2664296" cy="1998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2195736" y="59399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 smtClean="0">
                <a:solidFill>
                  <a:srgbClr val="006666"/>
                </a:solidFill>
                <a:latin typeface="Calibri" pitchFamily="34" charset="0"/>
              </a:rPr>
              <a:t>ANTES</a:t>
            </a:r>
            <a:endParaRPr lang="es-GT" b="1" dirty="0">
              <a:solidFill>
                <a:srgbClr val="006666"/>
              </a:solidFill>
              <a:latin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80112" y="59399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 smtClean="0">
                <a:solidFill>
                  <a:srgbClr val="006666"/>
                </a:solidFill>
                <a:latin typeface="Calibri" pitchFamily="34" charset="0"/>
              </a:rPr>
              <a:t>DESPUES</a:t>
            </a:r>
            <a:endParaRPr lang="es-GT" b="1" dirty="0">
              <a:solidFill>
                <a:srgbClr val="006666"/>
              </a:solidFill>
              <a:latin typeface="Calibri" pitchFamily="34" charset="0"/>
            </a:endParaRPr>
          </a:p>
        </p:txBody>
      </p:sp>
      <p:pic>
        <p:nvPicPr>
          <p:cNvPr id="16" name="Imagen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19672" y="4798893"/>
            <a:ext cx="6084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Propuesta de bosques energéticos  (en la transición a otro tipo de energías renovables)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63688" y="694437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GT" b="1" dirty="0" smtClean="0">
                <a:solidFill>
                  <a:schemeClr val="accent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Menor consumo de leña (estufas ahorradoras)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827584" y="1412776"/>
            <a:ext cx="7585204" cy="2664296"/>
            <a:chOff x="827584" y="1198493"/>
            <a:chExt cx="7585204" cy="2664296"/>
          </a:xfrm>
        </p:grpSpPr>
        <p:pic>
          <p:nvPicPr>
            <p:cNvPr id="1026" name="Picture 2" descr="C:\Users\Director 2\Desktop\ACTAS GUAYO\FOTOS CIUDAD REAL\Antes despues estufas 10 fam\Audelina Rosa Jeronimo (1)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860032" y="1198493"/>
              <a:ext cx="3552756" cy="266429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7" name="Picture 3" descr="C:\Users\Director 2\Desktop\ACTAS GUAYO\FOTOS CIUDAD REAL\Antes despues estufas 10 fam\Audelina De Rosa López  (2)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27584" y="1198493"/>
              <a:ext cx="3541941" cy="265618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5 CuadroTexto"/>
          <p:cNvSpPr txBox="1"/>
          <p:nvPr/>
        </p:nvSpPr>
        <p:spPr>
          <a:xfrm>
            <a:off x="1979712" y="42838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 smtClean="0">
                <a:solidFill>
                  <a:srgbClr val="0070C0"/>
                </a:solidFill>
                <a:latin typeface="Calibri" pitchFamily="34" charset="0"/>
              </a:rPr>
              <a:t>ANTES</a:t>
            </a:r>
            <a:endParaRPr lang="es-GT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868144" y="42838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 smtClean="0">
                <a:solidFill>
                  <a:srgbClr val="0070C0"/>
                </a:solidFill>
                <a:latin typeface="Calibri" pitchFamily="34" charset="0"/>
              </a:rPr>
              <a:t>DESPUES</a:t>
            </a:r>
            <a:endParaRPr lang="es-GT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3326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b="1" dirty="0" smtClean="0">
                <a:solidFill>
                  <a:schemeClr val="accent2"/>
                </a:solidFill>
                <a:latin typeface="Calibri" pitchFamily="34" charset="0"/>
              </a:rPr>
              <a:t>Construcción de estructuras sanitarias con materiales  ecológicos</a:t>
            </a:r>
            <a:endParaRPr lang="es-ES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1115616" y="908720"/>
            <a:ext cx="7110922" cy="5256584"/>
            <a:chOff x="1115616" y="908720"/>
            <a:chExt cx="7110922" cy="5256584"/>
          </a:xfrm>
        </p:grpSpPr>
        <p:pic>
          <p:nvPicPr>
            <p:cNvPr id="4" name="42 Imagen" descr="camara mejorha 028.jpg"/>
            <p:cNvPicPr/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15616" y="908720"/>
              <a:ext cx="3546515" cy="238434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Imagen 7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/>
          </p:blipFill>
          <p:spPr>
            <a:xfrm>
              <a:off x="5004048" y="908721"/>
              <a:ext cx="3222490" cy="244827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Imagen 4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724128" y="3573016"/>
              <a:ext cx="1943615" cy="259148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2 Imagen" descr="DSCN0143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5400000">
              <a:off x="1656674" y="3904040"/>
              <a:ext cx="2584302" cy="193822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9" name="Imagen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26064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GT" b="1" dirty="0" smtClean="0">
                <a:solidFill>
                  <a:schemeClr val="accent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Acompañamiento al proceso de gestión de subsidios para la construcción de viviendas.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467544" y="1268760"/>
            <a:ext cx="8136904" cy="4752528"/>
            <a:chOff x="467544" y="1268760"/>
            <a:chExt cx="8136904" cy="4752528"/>
          </a:xfrm>
        </p:grpSpPr>
        <p:pic>
          <p:nvPicPr>
            <p:cNvPr id="4" name="3 Imagen" descr="C:\Users\Central Jocotan\Desktop\Mejora Viviendas Fopavi\Morrito\IMG_5315.JPG"/>
            <p:cNvPicPr/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7544" y="3933056"/>
              <a:ext cx="2520280" cy="208823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4 Imagen" descr="C:\Users\Central Jocotan\Desktop\Mejora Viviendas Fopavi\Plan Candelero\IMG_5267.JPG"/>
            <p:cNvPicPr/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3848" y="4005064"/>
              <a:ext cx="2520280" cy="201622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5 Imagen" descr="C:\Users\Central Jocotan\Desktop\Mejora Viviendas Fopavi\Plan Candelero\IMG_5278.JPG"/>
            <p:cNvPicPr/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12160" y="3933056"/>
              <a:ext cx="2592288" cy="201622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403648" y="1268760"/>
              <a:ext cx="2987824" cy="224086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860031" y="1268760"/>
              <a:ext cx="2880321" cy="215452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0" name="Imagen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 A DISTANCIA</a:t>
            </a:r>
            <a:endParaRPr lang="es-ES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364502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dirty="0" smtClean="0"/>
              <a:t>Educación a distancia, convenios con </a:t>
            </a:r>
            <a:r>
              <a:rPr lang="es-GT" dirty="0" err="1" smtClean="0"/>
              <a:t>Feger</a:t>
            </a:r>
            <a:r>
              <a:rPr lang="es-GT" dirty="0" smtClean="0"/>
              <a:t> e </a:t>
            </a:r>
            <a:r>
              <a:rPr lang="es-GT" dirty="0" err="1" smtClean="0"/>
              <a:t>Iger</a:t>
            </a:r>
            <a:r>
              <a:rPr lang="es-GT" dirty="0" smtClean="0"/>
              <a:t>, reconocimiento de la cultura </a:t>
            </a:r>
            <a:r>
              <a:rPr lang="es-GT" dirty="0" err="1" smtClean="0"/>
              <a:t>Chortí</a:t>
            </a:r>
            <a:r>
              <a:rPr lang="es-GT" dirty="0" smtClean="0"/>
              <a:t>. </a:t>
            </a:r>
          </a:p>
          <a:p>
            <a:pPr algn="just"/>
            <a:endParaRPr lang="es-GT" dirty="0" smtClean="0"/>
          </a:p>
          <a:p>
            <a:pPr algn="just"/>
            <a:r>
              <a:rPr lang="es-GT" dirty="0" smtClean="0"/>
              <a:t>Construcción de módulos escolares de terracreto, viveros agroforestales y huertos en las escuelas. Iluminación de escuelas con sistemas fotovoltaicos. </a:t>
            </a:r>
          </a:p>
          <a:p>
            <a:pPr algn="just"/>
            <a:endParaRPr lang="es-GT" dirty="0" smtClean="0"/>
          </a:p>
          <a:p>
            <a:pPr algn="just"/>
            <a:r>
              <a:rPr lang="es-GT" dirty="0" smtClean="0"/>
              <a:t>Educación  medioambiental  desde la primaria ( reforestación, cuidado y respeto por la naturaleza, reciclaje de basura</a:t>
            </a:r>
            <a:endParaRPr lang="es-ES" dirty="0"/>
          </a:p>
        </p:txBody>
      </p:sp>
      <p:pic>
        <p:nvPicPr>
          <p:cNvPr id="4" name="3 Imagen" descr="DSC04105.JPG"/>
          <p:cNvPicPr>
            <a:picLocks noGrp="1" noChangeAspect="1"/>
          </p:cNvPicPr>
          <p:nvPr isPhoto="1"/>
        </p:nvPicPr>
        <p:blipFill>
          <a:blip r:embed="rId2" cstate="email"/>
          <a:stretch>
            <a:fillRect/>
          </a:stretch>
        </p:blipFill>
        <p:spPr>
          <a:xfrm>
            <a:off x="2267744" y="1484784"/>
            <a:ext cx="2088232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Central Jocotan\Pictures\acapacitacion de viveros escolar encuentro\WhatsApp Image 2019-10-09 at 6.57.52 PM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1484784"/>
            <a:ext cx="2070613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 descr="DSC0409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99992" y="1484784"/>
            <a:ext cx="2112233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Director 2\Desktop\RUPER\fotos modulo plan tierra blanca\DSC042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484784"/>
            <a:ext cx="1872208" cy="1656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MODULOS EDUCATIVOS Y CIRCULOS DE ESTUDIO</a:t>
            </a:r>
            <a:endParaRPr lang="es-ES" sz="2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259974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Tierra Blanca Plan</a:t>
            </a:r>
          </a:p>
          <a:p>
            <a:pPr>
              <a:buFont typeface="Arial" pitchFamily="34" charset="0"/>
              <a:buChar char="•"/>
            </a:pPr>
            <a:endParaRPr lang="es-MX" dirty="0" smtClean="0"/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Morrito</a:t>
            </a:r>
          </a:p>
          <a:p>
            <a:pPr>
              <a:buFont typeface="Arial" pitchFamily="34" charset="0"/>
              <a:buChar char="•"/>
            </a:pPr>
            <a:endParaRPr lang="es-MX" dirty="0" smtClean="0"/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Plan Candelero</a:t>
            </a:r>
          </a:p>
          <a:p>
            <a:pPr>
              <a:buFont typeface="Arial" pitchFamily="34" charset="0"/>
              <a:buChar char="•"/>
            </a:pPr>
            <a:endParaRPr lang="es-MX" dirty="0" smtClean="0"/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Guayabillas</a:t>
            </a:r>
          </a:p>
          <a:p>
            <a:pPr>
              <a:buFont typeface="Arial" pitchFamily="34" charset="0"/>
              <a:buChar char="•"/>
            </a:pPr>
            <a:endParaRPr lang="es-MX" dirty="0" smtClean="0"/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Pinalito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155679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Actualmente en la Región VIII de Jocotán cuentan con 5 Módulos Educativos y círculos de estudio IGER, conformado por 82 estudiantes, ubicados en las siguientes comunidades:</a:t>
            </a:r>
            <a:endParaRPr lang="es-ES" dirty="0"/>
          </a:p>
        </p:txBody>
      </p:sp>
      <p:grpSp>
        <p:nvGrpSpPr>
          <p:cNvPr id="12" name="11 Grupo"/>
          <p:cNvGrpSpPr/>
          <p:nvPr/>
        </p:nvGrpSpPr>
        <p:grpSpPr>
          <a:xfrm>
            <a:off x="3526778" y="2492896"/>
            <a:ext cx="4933654" cy="3664104"/>
            <a:chOff x="3238746" y="2492896"/>
            <a:chExt cx="5005662" cy="3664104"/>
          </a:xfrm>
        </p:grpSpPr>
        <p:pic>
          <p:nvPicPr>
            <p:cNvPr id="7" name="Picture 3" descr="F:\IMG_0017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38746" y="4293096"/>
              <a:ext cx="5005662" cy="186390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820139" y="2492896"/>
              <a:ext cx="2208245" cy="16561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9" name="Picture 5" descr="F:\DSCN0083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92260" y="2492897"/>
              <a:ext cx="2159860" cy="16561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9" name="Imagen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356463"/>
            <a:ext cx="8280920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</a:rPr>
              <a:t>Los Módulos son utilizados también como centros de convergencia de la organización comunitaria, mujeres y se administra el uso del sistema fotovoltaico y equipo en beneficio para la comunidad (carga de teléfonos, fotocopias, ver películas y otros).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5899" y="1844824"/>
            <a:ext cx="2592288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844824"/>
            <a:ext cx="2592288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F:\modulo educativo  sitema fotovoltaic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5898" y="4005064"/>
            <a:ext cx="2592406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F:\DSCN00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672" y="4005064"/>
            <a:ext cx="2592288" cy="1907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67544" y="450830"/>
            <a:ext cx="8136904" cy="92333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dirty="0" smtClean="0">
                <a:solidFill>
                  <a:schemeClr val="bg1"/>
                </a:solidFill>
              </a:rPr>
              <a:t>Visibilización de las condiciones de participación de las mujeres, en todos los aspectos  de su vida y del acompañamiento, (miedos, violencia, aportes, trabajo, oportunidades, responsabilidades familiares y comunitarias).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683568" y="1844824"/>
            <a:ext cx="7704856" cy="3744416"/>
            <a:chOff x="683568" y="1844824"/>
            <a:chExt cx="7704856" cy="374441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CC051118-DC27-4638-95B7-52ED5CF42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588322" y="1844824"/>
              <a:ext cx="2800102" cy="374441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Imagen 12">
              <a:extLst>
                <a:ext uri="{FF2B5EF4-FFF2-40B4-BE49-F238E27FC236}">
                  <a16:creationId xmlns:a16="http://schemas.microsoft.com/office/drawing/2014/main" xmlns="" id="{3F128899-1A9A-44A2-AD74-FD6DA2C72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9342" y="1844824"/>
              <a:ext cx="2269364" cy="170701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20">
              <a:extLst>
                <a:ext uri="{FF2B5EF4-FFF2-40B4-BE49-F238E27FC236}">
                  <a16:creationId xmlns:a16="http://schemas.microsoft.com/office/drawing/2014/main" xmlns="" id="{6ECD47F6-30DD-4304-AC5E-2A575BD0B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5400000">
              <a:off x="931039" y="1619575"/>
              <a:ext cx="1739859" cy="223479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Imagen 12">
              <a:extLst>
                <a:ext uri="{FF2B5EF4-FFF2-40B4-BE49-F238E27FC236}">
                  <a16:creationId xmlns:a16="http://schemas.microsoft.com/office/drawing/2014/main" xmlns="" id="{97DB865F-795F-4C83-9326-1957C2037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3568" y="3827162"/>
              <a:ext cx="2269364" cy="176207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8 Imagen" descr="C:\Users\Director 2\Desktop\FONDO GALEGO\fotos terracreto con participacio de  mujeres plan candelero\IMG_2688.JPG"/>
            <p:cNvPicPr/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131840" y="3789040"/>
              <a:ext cx="2232248" cy="1800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0" name="Imagen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23528" y="537647"/>
            <a:ext cx="8496944" cy="64633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dirty="0" smtClean="0">
                <a:solidFill>
                  <a:schemeClr val="bg1"/>
                </a:solidFill>
              </a:rPr>
              <a:t>Visibilización de la participación de las y los jóvenes (estudiantes, promotores agrícolas, radio comunicadores, promotores eléctricos, nuevos emprendimientos).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395536" y="1700808"/>
            <a:ext cx="8352928" cy="4248472"/>
            <a:chOff x="395536" y="1484784"/>
            <a:chExt cx="8352928" cy="4248472"/>
          </a:xfrm>
        </p:grpSpPr>
        <p:pic>
          <p:nvPicPr>
            <p:cNvPr id="4" name="Imagen 11">
              <a:extLst>
                <a:ext uri="{FF2B5EF4-FFF2-40B4-BE49-F238E27FC236}">
                  <a16:creationId xmlns:a16="http://schemas.microsoft.com/office/drawing/2014/main" xmlns="" id="{FEE9CDD9-EB44-4D9B-B6E9-A0A8463DA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75856" y="3730812"/>
              <a:ext cx="2592288" cy="200244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Imagen 18">
              <a:extLst>
                <a:ext uri="{FF2B5EF4-FFF2-40B4-BE49-F238E27FC236}">
                  <a16:creationId xmlns:a16="http://schemas.microsoft.com/office/drawing/2014/main" xmlns="" id="{DCB28248-9330-491F-BCDE-A5E60AE5C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56176" y="3717032"/>
              <a:ext cx="2592288" cy="201622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Imagen 10">
              <a:extLst>
                <a:ext uri="{FF2B5EF4-FFF2-40B4-BE49-F238E27FC236}">
                  <a16:creationId xmlns:a16="http://schemas.microsoft.com/office/drawing/2014/main" xmlns="" id="{E7F1654E-9854-41DD-827C-E5FD54BEC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75856" y="1484784"/>
              <a:ext cx="2592288" cy="194421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14">
              <a:extLst>
                <a:ext uri="{FF2B5EF4-FFF2-40B4-BE49-F238E27FC236}">
                  <a16:creationId xmlns:a16="http://schemas.microsoft.com/office/drawing/2014/main" xmlns="" id="{68181DA9-7716-4F15-A9A9-518B66A29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467544" y="1484784"/>
              <a:ext cx="2592288" cy="194421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5" descr="F:\Gira a Quachuu aloom Rabinal\IMG_20191029_152059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95536" y="3717032"/>
              <a:ext cx="2592288" cy="20048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8130" name="Picture 2" descr="G:\PROYECTOS 2020\Comunidad de Madrid\fotos capacitaciones electricistas\IMG-20200822-WA0043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156176" y="1484784"/>
              <a:ext cx="2592288" cy="194421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0" name="Imagen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95536" y="332656"/>
            <a:ext cx="8424936" cy="64633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dirty="0" smtClean="0">
                <a:solidFill>
                  <a:schemeClr val="bg1"/>
                </a:solidFill>
              </a:rPr>
              <a:t>Reconstrucción de la organización, trabajo digno y desarrollo de capacidades y potencialidades, autoestima, apropiación y transformación de la realidad.</a:t>
            </a:r>
            <a:endParaRPr lang="es-ES" dirty="0" smtClean="0">
              <a:solidFill>
                <a:schemeClr val="bg1"/>
              </a:solidFill>
            </a:endParaRPr>
          </a:p>
        </p:txBody>
      </p:sp>
      <p:pic>
        <p:nvPicPr>
          <p:cNvPr id="4" name="3 Imagen" descr="DSC00329.JPG"/>
          <p:cNvPicPr>
            <a:picLocks noGrp="1" noChangeAspect="1"/>
          </p:cNvPicPr>
          <p:nvPr isPhoto="1"/>
        </p:nvPicPr>
        <p:blipFill>
          <a:blip r:embed="rId2" cstate="email"/>
          <a:stretch>
            <a:fillRect/>
          </a:stretch>
        </p:blipFill>
        <p:spPr>
          <a:xfrm>
            <a:off x="323528" y="3717032"/>
            <a:ext cx="2664296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2" descr="Petate 2 (31)">
            <a:extLst>
              <a:ext uri="{FF2B5EF4-FFF2-40B4-BE49-F238E27FC236}">
                <a16:creationId xmlns:a16="http://schemas.microsoft.com/office/drawing/2014/main" xmlns="" id="{05713544-7945-4C3A-86AC-9727A27E21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412776"/>
            <a:ext cx="2662435" cy="1996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1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1412777"/>
            <a:ext cx="2676559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 descr="2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28185" y="1412776"/>
            <a:ext cx="2592287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Imagen" descr="3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28184" y="3768291"/>
            <a:ext cx="2617093" cy="2036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8 Imagen" descr="4.jpe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75856" y="3759764"/>
            <a:ext cx="2664296" cy="2045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ÁMBITOS Y EJES DE TRABAJO</a:t>
            </a:r>
          </a:p>
        </p:txBody>
      </p:sp>
      <p:pic>
        <p:nvPicPr>
          <p:cNvPr id="18" name="Imagen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  <p:graphicFrame>
        <p:nvGraphicFramePr>
          <p:cNvPr id="19" name="18 Diagrama"/>
          <p:cNvGraphicFramePr/>
          <p:nvPr/>
        </p:nvGraphicFramePr>
        <p:xfrm>
          <a:off x="467544" y="1484784"/>
          <a:ext cx="8208912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323528" y="1648533"/>
            <a:ext cx="8440789" cy="4156731"/>
            <a:chOff x="323528" y="1268760"/>
            <a:chExt cx="8440789" cy="415673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56176" y="1268760"/>
              <a:ext cx="2608141" cy="195610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3529" y="3501008"/>
              <a:ext cx="2736304" cy="192448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3" descr="C:\Users\Director\Desktop\FOTOS\FOTOS ULTIMAS DE CENTRO DE CONVERGENCIA ENCUENTRO\IMG_6014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75856" y="1268760"/>
              <a:ext cx="2623267" cy="196725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7 Imagen" descr="C:\Users\Byron Osorio\Downloads\fotos para finiquito puesto de salud guayabillas\fotos para finiquito puesto de salud guayabillas\IMG_3373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268760"/>
              <a:ext cx="2737043" cy="201622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275856" y="3501008"/>
              <a:ext cx="2664296" cy="192448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156176" y="3501008"/>
              <a:ext cx="2592288" cy="189021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95536" y="332656"/>
            <a:ext cx="8424936" cy="64633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dirty="0" smtClean="0">
                <a:solidFill>
                  <a:schemeClr val="bg1"/>
                </a:solidFill>
              </a:rPr>
              <a:t>Construcción de Centros de Convergencia a nivel comunitario para atención primeria y entrega de equipamiento e insumos para su funcionamiento.</a:t>
            </a:r>
            <a:endParaRPr lang="es-ES" dirty="0" smtClean="0">
              <a:solidFill>
                <a:schemeClr val="bg1"/>
              </a:solidFill>
            </a:endParaRPr>
          </a:p>
        </p:txBody>
      </p:sp>
      <p:pic>
        <p:nvPicPr>
          <p:cNvPr id="13" name="Imagen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548680"/>
            <a:ext cx="1923670" cy="1675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92696"/>
            <a:ext cx="1958771" cy="1650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888" y="476672"/>
            <a:ext cx="2160240" cy="1620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 descr="C:\Users\Director\Desktop\FOTOS\PROYECTO DE VALENCIA FOTOS DE ACTIVIDADES\Proceso Productivo\poscosecha\WhatsApp Image 2022-02-25 at 2.47.24 PM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1920" y="2276872"/>
            <a:ext cx="2592288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528" y="2636912"/>
            <a:ext cx="2509650" cy="2239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59832" y="4077072"/>
            <a:ext cx="2409107" cy="2149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I:\Fotos Byron 2018\Bancaja-valencia\Fotovoltaico encuentro can\DSC0452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9552" y="4581128"/>
            <a:ext cx="2484276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2" descr="Petate 2 (31)">
            <a:extLst>
              <a:ext uri="{FF2B5EF4-FFF2-40B4-BE49-F238E27FC236}">
                <a16:creationId xmlns:a16="http://schemas.microsoft.com/office/drawing/2014/main" xmlns="" id="{E890A47B-06ED-4286-A594-95E369CBBD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492896"/>
            <a:ext cx="2662435" cy="1996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15 Imagen" descr="C:\Users\Central Jocotan\Desktop\Mejora Viviendas Fopavi\Morrito\IMG_5302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652120" y="4437112"/>
            <a:ext cx="2808312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16 Imagen" descr="C:\Users\Central Jocotan\Desktop\Mejora Viviendas Fopavi\Barrio y Centro Tierra Blanca\IMG_6295.JPG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940152" y="404664"/>
            <a:ext cx="2619182" cy="18033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763688" y="2204864"/>
            <a:ext cx="2643786" cy="1487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39552" y="2132856"/>
            <a:ext cx="2219062" cy="1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483768" y="3140968"/>
            <a:ext cx="2592288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flipH="1">
            <a:off x="5076056" y="3356992"/>
            <a:ext cx="1973882" cy="2631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19 CuadroTexto"/>
          <p:cNvSpPr txBox="1"/>
          <p:nvPr/>
        </p:nvSpPr>
        <p:spPr>
          <a:xfrm>
            <a:off x="1259632" y="2708920"/>
            <a:ext cx="6624736" cy="147732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Contribuyendo a la trasformación  y mejora del hábitat comunitario</a:t>
            </a:r>
            <a:endParaRPr lang="es-ES" sz="3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ESPACIOS DE INCIDENCIA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712968" cy="4824536"/>
          </a:xfrm>
        </p:spPr>
        <p:txBody>
          <a:bodyPr>
            <a:noAutofit/>
          </a:bodyPr>
          <a:lstStyle/>
          <a:p>
            <a:pPr lvl="0" algn="just"/>
            <a:r>
              <a:rPr lang="es-ES_tradnl" sz="1800" dirty="0"/>
              <a:t>Miembro de la Federación de Organizaciones y Asociaciones para el Desarrollo del Hábitat Popular (FODHAP)</a:t>
            </a:r>
          </a:p>
          <a:p>
            <a:pPr lvl="0"/>
            <a:endParaRPr lang="es-GT" sz="1800" dirty="0"/>
          </a:p>
          <a:p>
            <a:pPr lvl="0" algn="just"/>
            <a:r>
              <a:rPr lang="es-ES_tradnl" sz="1800" dirty="0"/>
              <a:t>Representantes de FODHAP en el Consejo Nacional de la Vivienda –CONAVI-</a:t>
            </a:r>
          </a:p>
          <a:p>
            <a:pPr lvl="0"/>
            <a:endParaRPr lang="es-GT" sz="1800" dirty="0"/>
          </a:p>
          <a:p>
            <a:pPr lvl="0"/>
            <a:r>
              <a:rPr lang="es-ES_tradnl" sz="1800" dirty="0" smtClean="0"/>
              <a:t>Miembro del Comité Popular de Vivienda</a:t>
            </a:r>
          </a:p>
          <a:p>
            <a:pPr lvl="0"/>
            <a:endParaRPr lang="es-ES_tradnl" sz="1800" dirty="0" smtClean="0"/>
          </a:p>
          <a:p>
            <a:pPr lvl="0" algn="just"/>
            <a:r>
              <a:rPr lang="es-ES_tradnl" sz="1800" dirty="0" smtClean="0"/>
              <a:t>Convenio de colaboración con la Facultad de Arquitectura de la Universidad de San Carlos de Guatemala.</a:t>
            </a:r>
          </a:p>
          <a:p>
            <a:pPr lvl="0" algn="just"/>
            <a:endParaRPr lang="es-ES_tradnl" sz="1800" dirty="0" smtClean="0"/>
          </a:p>
          <a:p>
            <a:pPr lvl="0" algn="just"/>
            <a:r>
              <a:rPr lang="es-ES_tradnl" sz="1800" dirty="0" smtClean="0"/>
              <a:t>Organización miembro de Hábitat International </a:t>
            </a:r>
            <a:r>
              <a:rPr lang="es-ES_tradnl" sz="1800" dirty="0" err="1" smtClean="0"/>
              <a:t>Coalition</a:t>
            </a:r>
            <a:r>
              <a:rPr lang="es-ES_tradnl" sz="1800" dirty="0" smtClean="0"/>
              <a:t> –HIC-</a:t>
            </a:r>
          </a:p>
          <a:p>
            <a:pPr lvl="0" algn="just"/>
            <a:endParaRPr lang="es-ES_tradnl" sz="1800" dirty="0" smtClean="0"/>
          </a:p>
          <a:p>
            <a:pPr lvl="0" algn="just"/>
            <a:r>
              <a:rPr lang="es-ES_tradnl" sz="1800" dirty="0" smtClean="0"/>
              <a:t>Miembros de la </a:t>
            </a:r>
            <a:r>
              <a:rPr lang="x-none" sz="1800" dirty="0" smtClean="0"/>
              <a:t>Red Nacional por la Defensa de la Soberanía Alimentaria en Guatemala -</a:t>
            </a:r>
            <a:r>
              <a:rPr lang="es-ES_tradnl" sz="1800" dirty="0" smtClean="0"/>
              <a:t>REDSAG-</a:t>
            </a:r>
            <a:endParaRPr lang="es-GT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GT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COORDINACIONES INTERINSTITUCIONALES</a:t>
            </a:r>
            <a:endParaRPr lang="es-ES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3 Marcador de texto"/>
          <p:cNvSpPr txBox="1">
            <a:spLocks/>
          </p:cNvSpPr>
          <p:nvPr/>
        </p:nvSpPr>
        <p:spPr>
          <a:xfrm>
            <a:off x="395536" y="1565102"/>
            <a:ext cx="2376264" cy="6397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es-GT" sz="1400" b="1" dirty="0" smtClean="0"/>
              <a:t>Espacios de Incidencia Política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95536" y="2276872"/>
            <a:ext cx="2376264" cy="3888432"/>
          </a:xfrm>
          <a:prstGeom prst="rect">
            <a:avLst/>
          </a:prstGeom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GT" sz="1200" dirty="0" smtClean="0"/>
              <a:t>Red </a:t>
            </a:r>
            <a:r>
              <a:rPr lang="es-GT" sz="1200" dirty="0" err="1" smtClean="0"/>
              <a:t>Saj</a:t>
            </a:r>
            <a:endParaRPr lang="es-GT" sz="1200" dirty="0" smtClean="0"/>
          </a:p>
          <a:p>
            <a:pPr lvl="0"/>
            <a:endParaRPr lang="es-GT" sz="1200" dirty="0" smtClean="0"/>
          </a:p>
          <a:p>
            <a:pPr lvl="0"/>
            <a:r>
              <a:rPr lang="es-GT" sz="1200" dirty="0" smtClean="0"/>
              <a:t>Coordinadora </a:t>
            </a:r>
          </a:p>
          <a:p>
            <a:pPr lvl="0"/>
            <a:r>
              <a:rPr lang="es-GT" sz="1200" dirty="0" smtClean="0"/>
              <a:t>Ecuménica</a:t>
            </a:r>
          </a:p>
          <a:p>
            <a:pPr lvl="0"/>
            <a:endParaRPr lang="es-GT" sz="1200" dirty="0" smtClean="0"/>
          </a:p>
          <a:p>
            <a:pPr lvl="0"/>
            <a:r>
              <a:rPr lang="es-GT" sz="1200" dirty="0" smtClean="0"/>
              <a:t>Núcleo de gestión territorial</a:t>
            </a:r>
            <a:endParaRPr lang="es-GT" sz="1200" b="1" dirty="0" smtClean="0"/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G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GT" sz="1200" dirty="0" smtClean="0"/>
              <a:t>Mancomunidad Copan </a:t>
            </a:r>
            <a:r>
              <a:rPr lang="es-GT" sz="1200" dirty="0" err="1" smtClean="0"/>
              <a:t>Chortí</a:t>
            </a:r>
            <a:endParaRPr lang="es-GT" sz="120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G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3 Marcador de texto"/>
          <p:cNvSpPr txBox="1">
            <a:spLocks/>
          </p:cNvSpPr>
          <p:nvPr/>
        </p:nvSpPr>
        <p:spPr>
          <a:xfrm>
            <a:off x="3419872" y="1565102"/>
            <a:ext cx="2376264" cy="6397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es-GT" sz="1400" b="1" dirty="0" smtClean="0"/>
              <a:t>Organizaciones  Estatales</a:t>
            </a:r>
            <a:endParaRPr lang="es-GT" sz="1400" b="1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419872" y="2276872"/>
            <a:ext cx="2376264" cy="3888432"/>
          </a:xfrm>
          <a:prstGeom prst="rect">
            <a:avLst/>
          </a:prstGeom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GT" sz="1200" dirty="0"/>
              <a:t>Municipalidad de Jocotán</a:t>
            </a:r>
          </a:p>
          <a:p>
            <a:pPr inden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GT" sz="1200" dirty="0"/>
          </a:p>
          <a:p>
            <a:pPr inden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GT" sz="1200" dirty="0" smtClean="0"/>
              <a:t>CONRED</a:t>
            </a:r>
            <a:endParaRPr lang="es-GT" sz="1200" dirty="0"/>
          </a:p>
          <a:p>
            <a:pPr inden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GT" sz="1200" dirty="0"/>
          </a:p>
          <a:p>
            <a:pPr inden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GT" sz="1200" dirty="0" smtClean="0"/>
              <a:t>COMRED</a:t>
            </a:r>
            <a:endParaRPr lang="es-GT" sz="1200" dirty="0"/>
          </a:p>
          <a:p>
            <a:pPr inden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GT" sz="1200" dirty="0"/>
          </a:p>
          <a:p>
            <a:pPr inden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GT" sz="1200" dirty="0" smtClean="0"/>
              <a:t>COMUSAN</a:t>
            </a:r>
            <a:endParaRPr lang="es-GT" sz="1200" dirty="0"/>
          </a:p>
          <a:p>
            <a:pPr inden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GT" sz="1200" dirty="0"/>
          </a:p>
          <a:p>
            <a:pPr inden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GT" sz="1200" dirty="0" smtClean="0"/>
              <a:t>FOPAVI</a:t>
            </a:r>
            <a:endParaRPr lang="es-GT" sz="1200" dirty="0"/>
          </a:p>
          <a:p>
            <a:pPr inden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GT" sz="1200" dirty="0"/>
          </a:p>
          <a:p>
            <a:pPr indent="0"/>
            <a:r>
              <a:rPr lang="es-GT" sz="1200" dirty="0" smtClean="0"/>
              <a:t>UGAM</a:t>
            </a:r>
            <a:endParaRPr lang="es-GT" sz="1200" dirty="0"/>
          </a:p>
          <a:p>
            <a:pPr indent="0"/>
            <a:endParaRPr lang="es-GT" sz="1200" dirty="0"/>
          </a:p>
          <a:p>
            <a:pPr indent="0"/>
            <a:r>
              <a:rPr lang="es-GT" sz="1200" dirty="0"/>
              <a:t>Centro de Salud</a:t>
            </a:r>
          </a:p>
          <a:p>
            <a:pPr lvl="0" indent="0">
              <a:buFont typeface="Arial" pitchFamily="34" charset="0"/>
              <a:buChar char="•"/>
            </a:pPr>
            <a:endParaRPr lang="es-GT" sz="1200" dirty="0" smtClean="0"/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G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G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3 Marcador de texto"/>
          <p:cNvSpPr txBox="1">
            <a:spLocks/>
          </p:cNvSpPr>
          <p:nvPr/>
        </p:nvSpPr>
        <p:spPr>
          <a:xfrm>
            <a:off x="6372200" y="1565102"/>
            <a:ext cx="2376264" cy="6397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es-GT" sz="1400" b="1" dirty="0" smtClean="0"/>
              <a:t>Organizaciones que trabajan en Jocotán</a:t>
            </a:r>
            <a:endParaRPr lang="es-GT" sz="1400" b="1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6372200" y="2276872"/>
            <a:ext cx="2376264" cy="3888432"/>
          </a:xfrm>
          <a:prstGeom prst="rect">
            <a:avLst/>
          </a:prstGeom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GT" sz="1200" dirty="0" smtClean="0"/>
              <a:t>Parroquia de Santiago de Jocotán</a:t>
            </a:r>
          </a:p>
          <a:p>
            <a:pPr lvl="0"/>
            <a:endParaRPr lang="es-GT" sz="1200" dirty="0" smtClean="0"/>
          </a:p>
          <a:p>
            <a:r>
              <a:rPr lang="es-GT" sz="1200" dirty="0" smtClean="0"/>
              <a:t>Dispensario </a:t>
            </a:r>
            <a:r>
              <a:rPr lang="es-GT" sz="1200" dirty="0" err="1" smtClean="0"/>
              <a:t>Bethania</a:t>
            </a:r>
            <a:r>
              <a:rPr lang="es-GT" sz="1200" dirty="0" smtClean="0"/>
              <a:t> –ASAJO</a:t>
            </a:r>
          </a:p>
          <a:p>
            <a:pPr lvl="0"/>
            <a:endParaRPr lang="es-GT" sz="1200" dirty="0" smtClean="0"/>
          </a:p>
          <a:p>
            <a:pPr lvl="0"/>
            <a:r>
              <a:rPr lang="es-GT" sz="1200" dirty="0" smtClean="0"/>
              <a:t>Radio </a:t>
            </a:r>
            <a:r>
              <a:rPr lang="es-GT" sz="1200" dirty="0" err="1" smtClean="0"/>
              <a:t>Chortí</a:t>
            </a:r>
            <a:endParaRPr lang="es-GT" sz="1200" dirty="0" smtClean="0"/>
          </a:p>
          <a:p>
            <a:pPr lvl="0"/>
            <a:endParaRPr lang="es-GT" sz="1200" dirty="0" smtClean="0"/>
          </a:p>
          <a:p>
            <a:pPr lvl="0"/>
            <a:r>
              <a:rPr lang="es-GT" sz="1200" dirty="0" smtClean="0"/>
              <a:t>IGER</a:t>
            </a:r>
          </a:p>
          <a:p>
            <a:pPr lvl="0"/>
            <a:endParaRPr lang="es-GT" sz="1200" dirty="0" smtClean="0"/>
          </a:p>
          <a:p>
            <a:pPr lvl="0"/>
            <a:r>
              <a:rPr lang="es-GT" sz="1200" dirty="0" smtClean="0"/>
              <a:t>FGER</a:t>
            </a:r>
          </a:p>
          <a:p>
            <a:pPr lvl="0"/>
            <a:endParaRPr lang="es-GT" sz="1200" dirty="0" smtClean="0"/>
          </a:p>
          <a:p>
            <a:pPr lvl="0"/>
            <a:r>
              <a:rPr lang="es-GT" sz="1200" dirty="0" smtClean="0"/>
              <a:t>SERJUS</a:t>
            </a:r>
          </a:p>
          <a:p>
            <a:pPr lvl="0"/>
            <a:endParaRPr lang="es-GT" sz="1200" dirty="0" smtClean="0"/>
          </a:p>
          <a:p>
            <a:pPr lvl="0"/>
            <a:r>
              <a:rPr lang="es-GT" sz="1200" dirty="0" smtClean="0"/>
              <a:t>UNAMG</a:t>
            </a:r>
          </a:p>
          <a:p>
            <a:pPr lvl="0"/>
            <a:endParaRPr lang="es-GT" sz="1200" dirty="0" smtClean="0"/>
          </a:p>
          <a:p>
            <a:pPr lvl="0"/>
            <a:r>
              <a:rPr lang="es-GT" sz="1200" dirty="0" smtClean="0"/>
              <a:t>La Cuerda</a:t>
            </a:r>
          </a:p>
          <a:p>
            <a:pPr lvl="0"/>
            <a:endParaRPr lang="es-GT" sz="1200" dirty="0" smtClean="0"/>
          </a:p>
          <a:p>
            <a:pPr lvl="0"/>
            <a:r>
              <a:rPr lang="es-GT" sz="1200" dirty="0" smtClean="0"/>
              <a:t>Visión Mundial</a:t>
            </a:r>
          </a:p>
          <a:p>
            <a:pPr lvl="0"/>
            <a:endParaRPr lang="es-GT" sz="1200" dirty="0" smtClean="0"/>
          </a:p>
          <a:p>
            <a:pPr lvl="0"/>
            <a:r>
              <a:rPr lang="es-GT" sz="1200" dirty="0" err="1" smtClean="0"/>
              <a:t>Save</a:t>
            </a:r>
            <a:r>
              <a:rPr lang="es-GT" sz="1200" dirty="0" smtClean="0"/>
              <a:t> </a:t>
            </a:r>
            <a:r>
              <a:rPr lang="es-GT" sz="1200" dirty="0" err="1" smtClean="0"/>
              <a:t>the</a:t>
            </a:r>
            <a:r>
              <a:rPr lang="es-GT" sz="1200" dirty="0" smtClean="0"/>
              <a:t> </a:t>
            </a:r>
            <a:r>
              <a:rPr lang="es-GT" sz="1200" dirty="0" err="1" smtClean="0"/>
              <a:t>Children</a:t>
            </a:r>
            <a:endParaRPr lang="es-GT" sz="1200" dirty="0" smtClean="0"/>
          </a:p>
          <a:p>
            <a:pPr lvl="0"/>
            <a:endParaRPr lang="es-GT" sz="1200" dirty="0" smtClean="0"/>
          </a:p>
          <a:p>
            <a:pPr lvl="0"/>
            <a:endParaRPr lang="es-GT" sz="1200" dirty="0" smtClean="0"/>
          </a:p>
          <a:p>
            <a:pPr lvl="0"/>
            <a:endParaRPr lang="es-GT" sz="1200" dirty="0" smtClean="0"/>
          </a:p>
          <a:p>
            <a:pPr lvl="0">
              <a:buFont typeface="Arial" pitchFamily="34" charset="0"/>
              <a:buChar char="•"/>
            </a:pPr>
            <a:endParaRPr lang="es-GT" sz="1200" dirty="0" smtClean="0"/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G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G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Imagen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ENTENDEMOS POR </a:t>
            </a:r>
            <a:br>
              <a:rPr lang="es-ES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SOBERANIA ALIMENTARIA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4521704" cy="4854280"/>
          </a:xfrm>
        </p:spPr>
        <p:txBody>
          <a:bodyPr>
            <a:normAutofit/>
          </a:bodyPr>
          <a:lstStyle/>
          <a:p>
            <a:pPr algn="just"/>
            <a:r>
              <a:rPr lang="es-ES_tradnl" sz="1800" dirty="0" smtClean="0"/>
              <a:t>Se entiende por Soberanía Alimentaria: “el derecho de cada pueblo, comunidad y país a definir sus propias políticas agrícolas, pastoriles, laborales, de pesca, alimentarias y agrarias que sean ecológicas, sociales, económicas y culturalmente apropiadas a sus circunstancias exclusivas. Esto incluye el derecho real a la alimentación y a la producción de alimentos, lo que significa que todos los pueblos tienen el derecho de tener alimentos y recursos para la producción de alimentos seguros, nutritivos y culturalmente apropiados, así como la capacidad de mantenerse a sí mismos y a sus sociedades” (Foro de ONG/OSC, 2002).</a:t>
            </a:r>
            <a:endParaRPr lang="es-ES" sz="1800" dirty="0" smtClean="0"/>
          </a:p>
          <a:p>
            <a:pPr algn="just"/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5796136" y="4365103"/>
            <a:ext cx="2376264" cy="1782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 bwMode="auto">
          <a:xfrm>
            <a:off x="7164288" y="1556791"/>
            <a:ext cx="1596421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lum/>
          </a:blip>
          <a:srcRect/>
          <a:stretch>
            <a:fillRect/>
          </a:stretch>
        </p:blipFill>
        <p:spPr bwMode="auto">
          <a:xfrm>
            <a:off x="5004048" y="1556792"/>
            <a:ext cx="1795973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ENTEDEMOS POR HÁBITAT SALUDABLE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>
            <a:normAutofit/>
          </a:bodyPr>
          <a:lstStyle/>
          <a:p>
            <a:pPr algn="just"/>
            <a:r>
              <a:rPr lang="es-ES_tradnl" sz="2000" dirty="0" smtClean="0"/>
              <a:t>Entendemos por  Hábitat Saludable la vivienda (digna adecuada y saludable) y el espacio del entorno que ocupa una persona o grupo que permiten calidad de vida, ambiente sano, libre de riesgos, sustentable y sostenible, construido por personas en base a sus necesidades y deseos haciendo posible la perspectiva de un desarrollo y el libre ejercicio de sus derechos individuales y colectivos.</a:t>
            </a:r>
            <a:endParaRPr lang="es-ES" sz="2000" dirty="0" smtClean="0"/>
          </a:p>
          <a:p>
            <a:pPr algn="just"/>
            <a:endParaRPr lang="es-ES" sz="2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  <p:pic>
        <p:nvPicPr>
          <p:cNvPr id="7" name="6 Imagen" descr="C:\Users\Central Jocotan\Desktop\fotos ordenamiento patio fopavi\morrito\IMG_416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844824"/>
            <a:ext cx="2592289" cy="1800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Imagen" descr="C:\Users\Central Jocotan\Desktop\fotos ordenamiento patio fopavi\morrito\IMG_416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4077072"/>
            <a:ext cx="2736304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Radiografía de la Región VIII (2015) </a:t>
            </a:r>
            <a:endParaRPr lang="es-ES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90728" cy="4782272"/>
          </a:xfrm>
        </p:spPr>
        <p:txBody>
          <a:bodyPr>
            <a:noAutofit/>
          </a:bodyPr>
          <a:lstStyle/>
          <a:p>
            <a:pPr algn="just"/>
            <a:r>
              <a:rPr lang="es-ES" sz="1800" dirty="0" smtClean="0"/>
              <a:t>Ubicada en el Corredor Seco Oriental: cambio climático provoca altas temperaturas, largas sequías,  lluvias copiosas y suelos degradados.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1800" dirty="0" smtClean="0"/>
              <a:t>Población indígena  etnia Maya Ch´orti´ en proceso de aculturación (solo 10% habla el idioma), sufren racismo.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1800" dirty="0" smtClean="0"/>
              <a:t>Comunidades con vías de comunicación en mal estado, con caminos de tierra impracticables en época de lluvias.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1800" dirty="0" smtClean="0"/>
              <a:t>Salud: 1 único Puesto de Salud, Tasa de mortalidad materna  36.92 x 100.000, enfermedades gastrointestinales, parasitismo intestinal.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1800" dirty="0" smtClean="0"/>
              <a:t>Educación:  1 único instituto básico, deserción escolar por apoyo a actividades agrícolas (niños) o a tareas del hogar (ellas).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1800" dirty="0" smtClean="0"/>
              <a:t>Vivienda: Paredes de bajareque (38%), adobe (25%), con palitos, madera o nylon (37%), techo de lámina (73%) o palma o pajón (27%). Piso de tierra (83%) o cemento  (17%). Ubicadas en entornos de riesgo.</a:t>
            </a:r>
          </a:p>
          <a:p>
            <a:endParaRPr lang="es-E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Radiografía de la Región VIII</a:t>
            </a:r>
            <a:endParaRPr lang="es-ES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Autofit/>
          </a:bodyPr>
          <a:lstStyle/>
          <a:p>
            <a:pPr algn="just"/>
            <a:r>
              <a:rPr lang="es-ES" sz="1800" dirty="0" smtClean="0"/>
              <a:t>Sin servicios: 50% carece de agua domiciliar, 80% con escasez, solo 47% la desinfecta.  Defecación al aire libre (74%), solo 15% tiene ducha,  solo 49% reúsa aguas grises, sin gestión de desechos sólidos (83%). El 100% cocinan con leña. Solo 2 comunidades con red de suministro eléctrico.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1800" dirty="0" smtClean="0"/>
              <a:t>Actividad económica mixta: Agricultura de subsistencia,  migración estacional como jornaleros en fincas de café o caña (salarios bajos que suponen el 66% del ingreso económico), artesanía petates (mujeres). 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1800" dirty="0" smtClean="0"/>
              <a:t> Agricultura de subsistencia: Solo 20% de las familias con riego, terrenos de vocación forestal (10-48% de desnivel),  cultivo de granos básicos (maíz y frijol), bajo rendimiento, solo 15% tiene huertos familiares de traspatio.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1800" dirty="0" smtClean="0"/>
              <a:t>Producción pecuaria de subsistencia: la mayoría cría aves de patio (menos de 10% vende).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1800" dirty="0" smtClean="0"/>
              <a:t>Desnutrición crónica en menores de cinco años (75.9%), y aguda (5.4%)</a:t>
            </a:r>
            <a:endParaRPr lang="es-E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4374232" y="2151112"/>
            <a:ext cx="432047" cy="88924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666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6706</TotalTime>
  <Words>1778</Words>
  <Application>Microsoft Office PowerPoint</Application>
  <PresentationFormat>Presentación en pantalla (4:3)</PresentationFormat>
  <Paragraphs>206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Civil</vt:lpstr>
      <vt:lpstr>Diapositiva 1</vt:lpstr>
      <vt:lpstr>ASOCIACIÓN PARA EL MEJORAMIENTO HABITACIONAL DE GUATEMALA – MEJORHA-</vt:lpstr>
      <vt:lpstr>ÁMBITOS Y EJES DE TRABAJO</vt:lpstr>
      <vt:lpstr>ESPACIOS DE INCIDENCIA </vt:lpstr>
      <vt:lpstr>COORDINACIONES INTERINSTITUCIONALES</vt:lpstr>
      <vt:lpstr>QUE ENTENDEMOS POR  SOBERANIA ALIMENTARIA</vt:lpstr>
      <vt:lpstr>QUE ENTEDEMOS POR HÁBITAT SALUDABLE</vt:lpstr>
      <vt:lpstr>Radiografía de la Región VIII (2015) </vt:lpstr>
      <vt:lpstr>Radiografía de la Región VIII</vt:lpstr>
      <vt:lpstr> PUNTO DE PARTIDA: DIAGNOSTICO  COMUNITARIO PARTICIPATIVO</vt:lpstr>
      <vt:lpstr>ESTRATEGIA DE ACOMPAÑAMIENTO A LA REGIÓN VIII DE JOCOTÁN, DURANTE 10 AÑOS, EN EL MARCO DE LA SOBERANÍA ALIMENTARIA</vt:lpstr>
      <vt:lpstr>RESULTADOS  PLANTEADOS PARA LA ESTRATEGIA DE ACOMPAÑAMIENTO EN LA REGIÓN VIII DE JOCOTÁN</vt:lpstr>
      <vt:lpstr>RESULTADOS  PLANTEADOS PARA LA ESTRATEGIA DE ACOPAÑAMIENTO EN LA REGIÓN VIII DE JOCOTÁN</vt:lpstr>
      <vt:lpstr>FASES DE LA ESTRATEGIA DE ACOMPAÑAMIENTO REGION VIII, JOCOTÁN</vt:lpstr>
      <vt:lpstr>ACCESO AL AGUA PARA USO DOMICILIAR Y RIEGO</vt:lpstr>
      <vt:lpstr>Diapositiva 16</vt:lpstr>
      <vt:lpstr>ACCESO A LA ALIMENTACIÓN</vt:lpstr>
      <vt:lpstr>Diapositiva 18</vt:lpstr>
      <vt:lpstr>HÁBITAT COMUNITARIO</vt:lpstr>
      <vt:lpstr>Diapositiva 20</vt:lpstr>
      <vt:lpstr>Diapositiva 21</vt:lpstr>
      <vt:lpstr>Diapositiva 22</vt:lpstr>
      <vt:lpstr>Diapositiva 23</vt:lpstr>
      <vt:lpstr>EDUCACIÓN A DISTANCIA</vt:lpstr>
      <vt:lpstr>MODULOS EDUCATIVOS Y CIRCULOS DE ESTUDIO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“</dc:title>
  <dc:creator>AsiDeDireccion</dc:creator>
  <cp:lastModifiedBy>ANGEL BERNA</cp:lastModifiedBy>
  <cp:revision>453</cp:revision>
  <cp:lastPrinted>2017-03-13T20:22:48Z</cp:lastPrinted>
  <dcterms:created xsi:type="dcterms:W3CDTF">2014-02-05T14:42:26Z</dcterms:created>
  <dcterms:modified xsi:type="dcterms:W3CDTF">2023-07-16T00:11:22Z</dcterms:modified>
</cp:coreProperties>
</file>