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7" r:id="rId15"/>
    <p:sldId id="270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1B56C8-592B-43F9-B015-11BBF9061C60}" type="datetimeFigureOut">
              <a:rPr lang="es-ES" smtClean="0"/>
              <a:pPr/>
              <a:t>15/07/2023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ECC551-806C-4B83-AE58-9A909A9014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rma&#10;&#10;Descripción generada automáticamente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7776864" cy="32849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808311"/>
          </a:xfrm>
        </p:spPr>
        <p:txBody>
          <a:bodyPr>
            <a:normAutofit/>
          </a:bodyPr>
          <a:lstStyle/>
          <a:p>
            <a: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Experiencia de  Formulación Participativa de una Política Municipal de Vivienda, </a:t>
            </a:r>
            <a:b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“Caso </a:t>
            </a:r>
            <a:r>
              <a:rPr lang="es-MX" sz="2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Camotán</a:t>
            </a:r>
            <a: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Chiquimula”</a:t>
            </a:r>
            <a:endParaRPr lang="es-ES" sz="2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28184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Expositor: Ángel Berna Gil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1115616" y="40466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508918"/>
          </a:xfrm>
        </p:spPr>
        <p:txBody>
          <a:bodyPr>
            <a:no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METODOLOGIA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980728"/>
            <a:ext cx="8496944" cy="56166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s-MX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 utilizaron</a:t>
            </a:r>
            <a:r>
              <a:rPr kumimoji="0" lang="es-MX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tres metodologías de forma simultanea:</a:t>
            </a:r>
            <a:endParaRPr kumimoji="0" lang="es-MX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 primera documental, es decir tomar en cuenta toda la documentación  que pudimos tener en nuestras manos . Desde la Constitución, leyes,  código municipal , políticas públicas nacionales , kit EMUVI del proyecto Barrio Mío, reglamentos, acuerdos de Paz, Censo nacional, acuerdos nacionales e internacionales  ratificados  por el Estado de Guatemala, </a:t>
            </a:r>
            <a:r>
              <a:rPr kumimoji="0" lang="es-MX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etc</a:t>
            </a:r>
            <a:r>
              <a:rPr kumimoji="0" lang="es-MX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en total 40  documentos que tienen que ver con vivienda, con el objeto de que  la formulación de la política estuviera armonizada  y avalada  por todas las leyes, reglamentos e instituciones  que tienen que ver  con el derecho a la vivienda.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E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MX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La segunda fue  tomar la metodología  que SEGEPLAN utiliza  en la Guía para la formulación de Políticas Públicas y la Guía metodológica para la elaboración del Plan de Desarrollo Municipal, así como la Guía práctica Validada y Oficializada de Herramientas estandarizadas de Rendición de Cuentas para Gobiernos Municipales del CIEN.</a:t>
            </a:r>
            <a:endParaRPr kumimoji="0" lang="es-E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772400" cy="6525344"/>
          </a:xfrm>
        </p:spPr>
        <p:txBody>
          <a:bodyPr>
            <a:noAutofit/>
          </a:bodyPr>
          <a:lstStyle/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La tercera Metodología fue  participativa  con 4 talleres de consulta y retroalimentación en los que nosotros fuimos exponiendo  los distintos componentes  de la Política: </a:t>
            </a:r>
          </a:p>
          <a:p>
            <a:pPr algn="just"/>
            <a:endParaRPr lang="es-MX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1.-  Contexto con sus apartados: características de las viviendas del municipio de Jocotán, Acceso al agua, saneamiento, alumbrado. </a:t>
            </a:r>
          </a:p>
          <a:p>
            <a:pPr algn="just"/>
            <a:endParaRPr lang="es-ES" sz="10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2.- Objetivo de la política</a:t>
            </a:r>
          </a:p>
          <a:p>
            <a:pPr algn="just"/>
            <a:endParaRPr lang="es-MX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sz="2100" dirty="0" smtClean="0">
                <a:latin typeface="Calibri" pitchFamily="34" charset="0"/>
                <a:cs typeface="Calibri" pitchFamily="34" charset="0"/>
              </a:rPr>
              <a:t>3.- Principios básicos: Equidad social, Integralidad, Participación ciudadana y  Transparencia y rendición de cuentas.</a:t>
            </a:r>
          </a:p>
          <a:p>
            <a:pPr algn="just">
              <a:buNone/>
            </a:pPr>
            <a:endParaRPr lang="es-MX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4.- Los ejes transversales: Equidad de género,                                                </a:t>
            </a:r>
            <a:r>
              <a:rPr lang="es-MX" sz="2100" dirty="0" err="1" smtClean="0">
                <a:latin typeface="Calibri" pitchFamily="34" charset="0"/>
                <a:cs typeface="Calibri" pitchFamily="34" charset="0"/>
              </a:rPr>
              <a:t>Multiculturalidad</a:t>
            </a:r>
            <a:r>
              <a:rPr lang="es-MX" sz="2100" dirty="0" smtClean="0">
                <a:latin typeface="Calibri" pitchFamily="34" charset="0"/>
                <a:cs typeface="Calibri" pitchFamily="34" charset="0"/>
              </a:rPr>
              <a:t> e interculturalidad, Medio Ambiente, Gestión integral de Riesgo a Desastres.</a:t>
            </a:r>
          </a:p>
          <a:p>
            <a:pPr algn="just"/>
            <a:endParaRPr lang="es-MX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5.- Líneas estratégicas:  Acceso a Tierra para vivienda, Financiamiento, Producción y calidad de la vivienda y Fortalecimiento de la institucionalidad municipal.</a:t>
            </a:r>
          </a:p>
          <a:p>
            <a:pPr algn="just"/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es-ES" sz="21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5904656"/>
          </a:xfrm>
        </p:spPr>
        <p:txBody>
          <a:bodyPr>
            <a:noAutofit/>
          </a:bodyPr>
          <a:lstStyle/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6.- Plan de Acción, como instrumento  de planificación que permite poner en marcha la implementación de la política pública.</a:t>
            </a:r>
          </a:p>
          <a:p>
            <a:pPr algn="just">
              <a:buNone/>
            </a:pPr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Desarrollándose cada una de  las líneas estratégicas  mediante  un marco lógico en  el que se plasma: </a:t>
            </a:r>
            <a:r>
              <a:rPr lang="es-MX" sz="2100" dirty="0" smtClean="0">
                <a:latin typeface="Calibri" pitchFamily="34" charset="0"/>
                <a:cs typeface="Calibri" pitchFamily="34" charset="0"/>
              </a:rPr>
              <a:t>El resultado esperado, las actividades, el indicador y el responsable.</a:t>
            </a:r>
          </a:p>
          <a:p>
            <a:pPr lvl="1" algn="just"/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sz="2100" dirty="0" smtClean="0">
                <a:latin typeface="Calibri" pitchFamily="34" charset="0"/>
                <a:cs typeface="Calibri" pitchFamily="34" charset="0"/>
              </a:rPr>
              <a:t>7.- Monitoreo y Evaluación</a:t>
            </a:r>
          </a:p>
          <a:p>
            <a:endParaRPr lang="es-MX" sz="21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sz="2100" dirty="0" smtClean="0">
                <a:latin typeface="Calibri" pitchFamily="34" charset="0"/>
                <a:cs typeface="Calibri" pitchFamily="34" charset="0"/>
              </a:rPr>
              <a:t>8.- Marco Legal </a:t>
            </a:r>
            <a:endParaRPr lang="es-ES" sz="2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8" name="AutoShape 2" descr="DSCN19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77072"/>
            <a:ext cx="2718048" cy="203853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718048" cy="203853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4824536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Después o durante  la presentación de cada componente se dio el proceso de consulta y retroalimentación  de diversas formas dependiendo de los temas, opiniones individuales en asamblea general, trabajo por grupos, exposición posterior de las opiniones vertidas, discusión hasta llegar a consensos  valorando mucho el conocimiento de la realidad del municipio y sus comunidades  y la experiencia de cada una y uno de los participantes tanto en el casco urbano como en las  comunidades.</a:t>
            </a:r>
          </a:p>
          <a:p>
            <a:pPr algn="just"/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Con todos  los elementos recabados en los cuatro talleres  se fue poco a poco formulando la política.</a:t>
            </a:r>
          </a:p>
          <a:p>
            <a:pPr algn="just"/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4" name="AutoShape 2" descr="https://mejorha.net:2096/cpsess5968706138/3rdparty/roundcube/?_task=mail&amp;_mbox=INBOX&amp;_uid=15414&amp;_part=4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2496277" cy="187220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198" name="AutoShape 6" descr="DSCN2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01" name="AutoShape 9" descr="DSCN19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502024" cy="18225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520280" cy="183620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216758"/>
            <a:ext cx="8219256" cy="4572000"/>
          </a:xfrm>
        </p:spPr>
        <p:txBody>
          <a:bodyPr>
            <a:normAutofit/>
          </a:bodyPr>
          <a:lstStyle/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Hubo un quinto taller  para la validación y reparos al primer borrador con todos los asistentes.</a:t>
            </a:r>
          </a:p>
          <a:p>
            <a:pPr algn="just"/>
            <a:endParaRPr lang="es-MX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Un sexto taller ante todo el Concejo Municipal</a:t>
            </a:r>
            <a:r>
              <a:rPr lang="es-ES" sz="2100" dirty="0" smtClean="0">
                <a:latin typeface="Calibri" pitchFamily="34" charset="0"/>
                <a:cs typeface="Calibri" pitchFamily="34" charset="0"/>
              </a:rPr>
              <a:t> en el que volvió a validar.</a:t>
            </a:r>
          </a:p>
          <a:p>
            <a:pPr algn="just"/>
            <a:endParaRPr lang="es-ES" sz="1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100" dirty="0" smtClean="0">
                <a:latin typeface="Calibri" pitchFamily="34" charset="0"/>
                <a:cs typeface="Calibri" pitchFamily="34" charset="0"/>
              </a:rPr>
              <a:t>Y por último el Acuerdo Municipal que da vida a la Política Municipal de Vivienda  Inclusiva y Sostenible.</a:t>
            </a:r>
            <a:endParaRPr lang="es-ES" sz="21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1115616" y="476672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508918"/>
          </a:xfrm>
        </p:spPr>
        <p:txBody>
          <a:bodyPr>
            <a:no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VALIDACIÓN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4594232" cy="206830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29 Imagen" descr="DSCN201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113" y="4221088"/>
            <a:ext cx="3024335" cy="20882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352928" cy="5472608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La participación fue abundante, variada y consecuente, buena parte de la corporación Municipal encabezada por el Sr. Alcalde,  Concejales, Síndicos, Gerente municipal Directores/as de Direcciones Municipales, Jueza de asuntos municipales, Coordinadores de direcciones municipales, secretarias y técnicos.</a:t>
            </a: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Consejos Comunitarios  de Desarrollo COCODE Micro regionales, ( De segundo nivel y Cocodes de comunidades).</a:t>
            </a: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Instituciones a nivel local, regional y nacional  como el Centro de Atención Permanente en Salud, El RIC,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Segeplan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, Se-CONRED</a:t>
            </a: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Participantes de la sociedad civil  sector  de Juventud y sector de mujeres.</a:t>
            </a: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Participantes de Organizaciones no Gubernamentales (ONG) y cooperación internacional</a:t>
            </a: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Y Nosotros como consultores.</a:t>
            </a: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1115616" y="63719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7584" y="349162"/>
            <a:ext cx="7772400" cy="508918"/>
          </a:xfrm>
        </p:spPr>
        <p:txBody>
          <a:bodyPr>
            <a:no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PARTICIPANTES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565186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55786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CONCLUSIONES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772400" cy="5040560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Este ejercicio a nivel local  demuestra como es posible, a pesar de la ineficiencia de los gobiernos nacionales, operativizar, por medio de políticas municipales, el cumplimiento de las leyes y los derechos de la población.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Por ser elaboradas de una forma participativa  y con un alto grado de representación de los distintos sectores y el aval de los mismos, la apropiación de las políticas de beneficio para la población.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Permite a los gobiernos municipales disponer de herramientas  para poder cumplir sus objetivos.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772400" cy="5400600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Permite disponer  de estrategias y líneas de acción  concretas acordes  con la realidad del municipio.</a:t>
            </a: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Fortalecer la institucionalidad municipal y planificar la ejecución de programas y proyectos con un alto grado de aceptación de la población.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Permite tener resultados concretos y facilitar la gestión de recursos necesarios tanto a nivel nacional como internacional para el cumplimiento de sus objetivos.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Facilita la ejecución de Programas y proyectos  y la eficiencia de los mismos, permitiendo la participación efectiva de las personas objeto de las mismas.</a:t>
            </a:r>
          </a:p>
        </p:txBody>
      </p:sp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565186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255786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CONCLUSIONES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772400" cy="4968552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Facilita  el monitoreo y la rendición de cuentas.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Especialmente  el tener buenos resultados en la gestión y ejecución  para el cumplimiento del derecho a la vivienda especialmente para la población en situación de pobreza y pobreza extrema.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El conocimiento y consenso de parte de la población permite transcender  a los distintos gobiernos municipales y fortalecer de igual manera la institucionalidad, permitiendo dar continuidad y complementariedad a las acciones emprendidas.</a:t>
            </a:r>
            <a:endParaRPr lang="es-ES" sz="24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565186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255786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CONCLUSIONES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rma&#10;&#10;Descripción generada automáticamente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7776864" cy="32849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808311"/>
          </a:xfrm>
        </p:spPr>
        <p:txBody>
          <a:bodyPr>
            <a:normAutofit/>
          </a:bodyPr>
          <a:lstStyle/>
          <a:p>
            <a: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Experiencia de  Formulación Participativa de una Política Municipal de Vivienda, </a:t>
            </a:r>
            <a:b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“Caso </a:t>
            </a:r>
            <a:r>
              <a:rPr lang="es-MX" sz="29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Camotán</a:t>
            </a:r>
            <a:r>
              <a:rPr lang="es-MX" sz="2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Chiquimula”</a:t>
            </a:r>
            <a:endParaRPr lang="es-ES" sz="2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76470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032" y="404664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¿QUE ES UNA POLITICA PUBLICA?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593304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600" spc="94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s-ES" spc="94" dirty="0" smtClean="0">
                <a:latin typeface="Calibri" pitchFamily="34" charset="0"/>
                <a:cs typeface="Calibri" pitchFamily="34" charset="0"/>
              </a:rPr>
              <a:t>re</a:t>
            </a:r>
            <a:r>
              <a:rPr lang="es-ES" sz="2600" spc="94" dirty="0" smtClean="0">
                <a:latin typeface="Calibri" pitchFamily="34" charset="0"/>
                <a:cs typeface="Calibri" pitchFamily="34" charset="0"/>
              </a:rPr>
              <a:t>cursos de acción estratégica del Estado y del gobierno basados en la participación y legitimidad ciudadana, los marcos jurídicos y políticos nacionales e internacionales, orientadas a propiciar el bienestar y el goce de los derechos humanos de la población guatemalteca en su diversidad y en los diferentes niveles de organización del territorio nacional, sobre la base de los diferentes instrumentos de gestión pública y el sistema de planificación nacional que favorezcan procesos efectivos de coordinación, transparencia, seguimiento, monitoreo y evaluación, así como de rendición de cuentas. </a:t>
            </a:r>
          </a:p>
          <a:p>
            <a:pPr algn="r">
              <a:buNone/>
            </a:pPr>
            <a:r>
              <a:rPr lang="es-ES" sz="1600" spc="94" dirty="0" smtClean="0">
                <a:latin typeface="Calibri" pitchFamily="34" charset="0"/>
                <a:cs typeface="Calibri" pitchFamily="34" charset="0"/>
              </a:rPr>
              <a:t>(SEGEPLAN, 2015)</a:t>
            </a:r>
            <a:endParaRPr lang="es-E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99723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ts val="1679"/>
              </a:lnSpc>
            </a:pPr>
            <a:r>
              <a:rPr lang="en-US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PUNTO DE PARTIDA:</a:t>
            </a:r>
            <a:br>
              <a:rPr lang="en-US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 LA VIVIENDA COMO DERECHO</a:t>
            </a:r>
            <a:br>
              <a:rPr lang="en-US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</a:b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4464496" cy="5004048"/>
          </a:xfrm>
        </p:spPr>
        <p:txBody>
          <a:bodyPr>
            <a:noAutofit/>
          </a:bodyPr>
          <a:lstStyle/>
          <a:p>
            <a:pPr algn="just"/>
            <a:r>
              <a:rPr lang="es-MX" sz="2100" u="sng" dirty="0" smtClean="0">
                <a:latin typeface="Calibri" pitchFamily="34" charset="0"/>
                <a:cs typeface="Calibri" pitchFamily="34" charset="0"/>
              </a:rPr>
              <a:t>La vivienda es un derecho humano</a:t>
            </a:r>
            <a:r>
              <a:rPr lang="es-MX" sz="2100" dirty="0" smtClean="0">
                <a:latin typeface="Calibri" pitchFamily="34" charset="0"/>
                <a:cs typeface="Calibri" pitchFamily="34" charset="0"/>
              </a:rPr>
              <a:t>, las y los guatemaltecos tienen derecho a una vivienda digna, adecuada y saludable, con seguridad jurídica, disponibilidad de infraestructura, servicios básicos y proximidad a equipamientos comunitarios, lo cual constituye un derecho fundamental, sin distinción, de etnia, edad, sexo, condición social o económica, siendo responsabilidad del Estado promover y facilitar su ejercicio con especial protección para la niñez, madres solteras y todas las personas.</a:t>
            </a:r>
            <a:endParaRPr lang="es-ES" sz="2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674" name="Picture 2" descr="Casa acatan zona 16 - BienesOnLine Guatemala"/>
          <p:cNvPicPr>
            <a:picLocks noChangeAspect="1" noChangeArrowheads="1"/>
          </p:cNvPicPr>
          <p:nvPr/>
        </p:nvPicPr>
        <p:blipFill>
          <a:blip r:embed="rId3" cstate="print"/>
          <a:srcRect t="13559" b="23167"/>
          <a:stretch>
            <a:fillRect/>
          </a:stretch>
        </p:blipFill>
        <p:spPr bwMode="auto">
          <a:xfrm>
            <a:off x="5868144" y="4509120"/>
            <a:ext cx="2314543" cy="1800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228184" y="39237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DESIGUALDAD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11 Conector angular"/>
          <p:cNvCxnSpPr>
            <a:stCxn id="28674" idx="1"/>
            <a:endCxn id="7" idx="2"/>
          </p:cNvCxnSpPr>
          <p:nvPr/>
        </p:nvCxnSpPr>
        <p:spPr>
          <a:xfrm rot="10800000" flipH="1">
            <a:off x="5868144" y="4293096"/>
            <a:ext cx="1188132" cy="1116124"/>
          </a:xfrm>
          <a:prstGeom prst="bentConnector4">
            <a:avLst>
              <a:gd name="adj1" fmla="val -19240"/>
              <a:gd name="adj2" fmla="val 9032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3 Imagen" descr="Paredes de bajarequ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144" y="1844824"/>
            <a:ext cx="230425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21 Conector angular"/>
          <p:cNvCxnSpPr>
            <a:stCxn id="19" idx="3"/>
            <a:endCxn id="7" idx="0"/>
          </p:cNvCxnSpPr>
          <p:nvPr/>
        </p:nvCxnSpPr>
        <p:spPr>
          <a:xfrm flipH="1">
            <a:off x="7056276" y="2744924"/>
            <a:ext cx="1116124" cy="1178840"/>
          </a:xfrm>
          <a:prstGeom prst="bentConnector4">
            <a:avLst>
              <a:gd name="adj1" fmla="val -20482"/>
              <a:gd name="adj2" fmla="val 8817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652120" y="14754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/>
              <a:t>Camotán</a:t>
            </a:r>
            <a:r>
              <a:rPr lang="es-ES" b="1" dirty="0" smtClean="0"/>
              <a:t>, Chiquimula</a:t>
            </a:r>
            <a:endParaRPr lang="es-ES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652120" y="63000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Zona 16, Ciudad Capital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620688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ALGUNOS INTERROGANTES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7772400" cy="493352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El Decreto 9/2012 Ley de Vivienda se aprobó en Febrero del 2012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¿Por qué el Estado de Guatemala y sus tres gobiernos,  desde esa fecha (11 años) no han impulsado una política de Estado que enfrente con una estrategia adecuada el déficit de vivienda en el país?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El Consejo Nacional de la vivienda  a trabajado durante mas de 6 años elaborando propuestas de política pública y las ha elevando al Ente Rector, sin embargo hasta la fecha, a pesar, de una constante interlocución  no se ha elevado al Consejo de Ministros  para su aprobación.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781210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21170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ALGUNAS RESPUESTAS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37728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>
                <a:latin typeface="Calibri" pitchFamily="34" charset="0"/>
                <a:cs typeface="Calibri" pitchFamily="34" charset="0"/>
              </a:rPr>
              <a:t>Falta de interés  de los gobiernos centrales y de las autoridades responsables.</a:t>
            </a:r>
          </a:p>
          <a:p>
            <a:pPr algn="just"/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dirty="0" smtClean="0">
                <a:latin typeface="Calibri" pitchFamily="34" charset="0"/>
                <a:cs typeface="Calibri" pitchFamily="34" charset="0"/>
              </a:rPr>
              <a:t>El vice ministerio de vivienda y el FOPAVI se han constituido en un botín político y económico.</a:t>
            </a:r>
          </a:p>
          <a:p>
            <a:pPr algn="just"/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dirty="0" smtClean="0">
                <a:latin typeface="Calibri" pitchFamily="34" charset="0"/>
                <a:cs typeface="Calibri" pitchFamily="34" charset="0"/>
              </a:rPr>
              <a:t>Interferencia constante del Legislativo.</a:t>
            </a:r>
          </a:p>
          <a:p>
            <a:pPr algn="just"/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dirty="0" smtClean="0">
                <a:latin typeface="Calibri" pitchFamily="34" charset="0"/>
                <a:cs typeface="Calibri" pitchFamily="34" charset="0"/>
              </a:rPr>
              <a:t>La corrupción.</a:t>
            </a:r>
          </a:p>
          <a:p>
            <a:pPr algn="just"/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dirty="0" smtClean="0">
                <a:latin typeface="Calibri" pitchFamily="34" charset="0"/>
                <a:cs typeface="Calibri" pitchFamily="34" charset="0"/>
              </a:rPr>
              <a:t>La incapacidad de las autoridades responsables  para cumplir su mandato.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76470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0040" y="332656"/>
            <a:ext cx="7772400" cy="652934"/>
          </a:xfrm>
        </p:spPr>
        <p:txBody>
          <a:bodyPr>
            <a:normAutofit/>
          </a:bodyPr>
          <a:lstStyle/>
          <a:p>
            <a:pPr algn="ctr"/>
            <a:r>
              <a:rPr lang="es-MX" sz="28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ALGUNAS REFLEXIONES</a:t>
            </a:r>
            <a:endParaRPr lang="es-ES" sz="28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91264" cy="5328592"/>
          </a:xfrm>
        </p:spPr>
        <p:txBody>
          <a:bodyPr>
            <a:noAutofit/>
          </a:bodyPr>
          <a:lstStyle/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La falta de vivienda en Guatemala es un problema estructural, que está vinculado a la pobreza, la carencia de tierra y la desigualdad.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El hecho de que el Estado reconozca el derecho a la vivienda no es garantía de que este se cumpla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Desde  la década de los 80  se ha producido un crecimiento continuo del número de asentamientos  precarios. Hoy en día se contabilizan mas de 412 en el área metropolitana.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Peor situación  existe en el área rural con mayoría de población indígena y empobrecida.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Inversión insuficiente por parte del Estado.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Incoherencia en la lógica de actuación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Ineficacia e ineficiencia del subsidio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Centralización y falta de participación  de municipalidades y comunidades organizadas.</a:t>
            </a:r>
          </a:p>
          <a:p>
            <a:pPr algn="just"/>
            <a:r>
              <a:rPr lang="es-MX" sz="1900" dirty="0" smtClean="0">
                <a:latin typeface="Calibri" pitchFamily="34" charset="0"/>
                <a:cs typeface="Calibri" pitchFamily="34" charset="0"/>
              </a:rPr>
              <a:t>Las leyes y propuestas que se trabajan en el Congreso están en el marco de la mercantilización</a:t>
            </a:r>
          </a:p>
          <a:p>
            <a:pPr algn="just"/>
            <a:endParaRPr lang="es-ES" sz="1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76470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652934"/>
          </a:xfrm>
        </p:spPr>
        <p:txBody>
          <a:bodyPr>
            <a:normAutofit/>
          </a:bodyPr>
          <a:lstStyle/>
          <a:p>
            <a:pPr algn="ctr"/>
            <a:r>
              <a:rPr lang="es-MX" sz="25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ANTE ESTA SITUACIÓN ¿HAY ALTERNATIVAS?</a:t>
            </a:r>
            <a:endParaRPr lang="es-ES" sz="25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77724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Continuar insistiendo sobre la </a:t>
            </a:r>
            <a:r>
              <a:rPr lang="es-MX" sz="2400" dirty="0" err="1" smtClean="0">
                <a:latin typeface="Calibri" pitchFamily="34" charset="0"/>
                <a:cs typeface="Calibri" pitchFamily="34" charset="0"/>
              </a:rPr>
              <a:t>Politica</a:t>
            </a:r>
            <a:r>
              <a:rPr lang="es-MX" sz="2400" dirty="0" smtClean="0">
                <a:latin typeface="Calibri" pitchFamily="34" charset="0"/>
                <a:cs typeface="Calibri" pitchFamily="34" charset="0"/>
              </a:rPr>
              <a:t> Nacional de Vivienda por medio de la Comisión de Políticas Públicas del CONAVI.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Frente a una institucionalidad tan débil y su desinterés por impulsar acciones tendientes a resolver el problema, la promoción de la autogestión y el impulso a la participación social por medio de los sistema de Consejos de Desarrollo.</a:t>
            </a:r>
          </a:p>
          <a:p>
            <a:pPr algn="just"/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400" dirty="0" smtClean="0">
                <a:latin typeface="Calibri" pitchFamily="34" charset="0"/>
                <a:cs typeface="Calibri" pitchFamily="34" charset="0"/>
              </a:rPr>
              <a:t>La participación activa de las municipalidades en el acompañamiento a la gestión, administración y ejecución de los fondos de vivienda. En este punto es que nos vamos a detener en el día de hoy.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972" t="39496" r="16395" b="51280"/>
          <a:stretch/>
        </p:blipFill>
        <p:spPr bwMode="auto">
          <a:xfrm>
            <a:off x="899592" y="637194"/>
            <a:ext cx="7416824" cy="5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580926"/>
          </a:xfrm>
        </p:spPr>
        <p:txBody>
          <a:bodyPr>
            <a:normAutofit/>
          </a:bodyPr>
          <a:lstStyle/>
          <a:p>
            <a:pPr algn="ctr"/>
            <a:r>
              <a:rPr lang="es-MX" sz="2500" b="1" spc="210" dirty="0" smtClean="0">
                <a:solidFill>
                  <a:srgbClr val="975C10"/>
                </a:solidFill>
                <a:latin typeface="Calibri" pitchFamily="34" charset="0"/>
                <a:cs typeface="Calibri" pitchFamily="34" charset="0"/>
              </a:rPr>
              <a:t>UNA EXPERIENCIA ESPERANZADORA</a:t>
            </a:r>
            <a:endParaRPr lang="es-ES" sz="2500" b="1" spc="210" dirty="0">
              <a:solidFill>
                <a:srgbClr val="975C1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4392488" cy="5077544"/>
          </a:xfrm>
        </p:spPr>
        <p:txBody>
          <a:bodyPr>
            <a:normAutofit/>
          </a:bodyPr>
          <a:lstStyle/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A finales del año pasado hubo una convocatoria de la municipalidad de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Camotán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, Chiquimula para la formulación de la POLITICA DE VIVIENDA INCLUSIVA Y SOSTENIBLE DEL MUNICIPIO DE CAMOTAN.</a:t>
            </a:r>
          </a:p>
          <a:p>
            <a:pPr algn="just"/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Esta se dio en el marco de un proyecto auspiciado por  la ONG </a:t>
            </a:r>
            <a:r>
              <a:rPr lang="es-MX" sz="2200" b="1" dirty="0" smtClean="0">
                <a:latin typeface="Calibri" pitchFamily="34" charset="0"/>
                <a:cs typeface="Calibri" pitchFamily="34" charset="0"/>
              </a:rPr>
              <a:t>Paz y desarrollo y ASEDE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. Con fondos de la Cooperación Española.</a:t>
            </a:r>
          </a:p>
          <a:p>
            <a:pPr algn="just"/>
            <a:endParaRPr lang="es-MX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93" t="23250" r="73715" b="24579"/>
          <a:stretch>
            <a:fillRect/>
          </a:stretch>
        </p:blipFill>
        <p:spPr bwMode="auto">
          <a:xfrm>
            <a:off x="5364088" y="1412776"/>
            <a:ext cx="3024336" cy="390950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6 Imagen" descr="Interfaz de usuario gráfica, Texto, Aplicación&#10;&#10;Descripción generada automáticamen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376" t="53322" r="18163" b="31266"/>
          <a:stretch/>
        </p:blipFill>
        <p:spPr bwMode="auto">
          <a:xfrm>
            <a:off x="4860032" y="5445224"/>
            <a:ext cx="3816424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772400" cy="5832648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Concurrimos a esta convocatoria y nos contrataron.</a:t>
            </a:r>
            <a:endParaRPr lang="es-ES" sz="2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Después de tanto tiempo de estar trabajando  con la comisión de políticas públicas del CONAVI, junto a representantes  de  la vicepresidencia de la República, del  Viceministerio de Vivienda,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Fopavi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 y del Ministerio de Comunicaciones,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ONGs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, Universidad de San Carlos, Iniciativa Privada, Colegios de Arquitectos y de Ingeniería, 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Acenvi</a:t>
            </a:r>
            <a:r>
              <a:rPr lang="es-MX" sz="2200" dirty="0" smtClean="0">
                <a:latin typeface="Calibri" pitchFamily="34" charset="0"/>
                <a:cs typeface="Calibri" pitchFamily="34" charset="0"/>
              </a:rPr>
              <a:t>, con el acompañamiento de SEGEPLAN y  asesoría de consultoras.  Con una propuesta ya elaborada pero  que no termina de ser aceptada por las instituciones responsables (CIV) de presentarla al Consejo de Ministros.</a:t>
            </a:r>
          </a:p>
          <a:p>
            <a:pPr algn="just"/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2200" dirty="0" smtClean="0">
                <a:latin typeface="Calibri" pitchFamily="34" charset="0"/>
                <a:cs typeface="Calibri" pitchFamily="34" charset="0"/>
              </a:rPr>
              <a:t>Esta convocatoria la vimos como una oportunidad de dar un aporte y un impulso a la Política  desde lo local y desde  lo comunitario.</a:t>
            </a:r>
            <a:endParaRPr lang="es-E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1416</TotalTime>
  <Words>1686</Words>
  <Application>Microsoft Office PowerPoint</Application>
  <PresentationFormat>Presentación en pantalla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Equidad</vt:lpstr>
      <vt:lpstr>Experiencia de  Formulación Participativa de una Política Municipal de Vivienda,  “Caso Camotán, Chiquimula”</vt:lpstr>
      <vt:lpstr>¿QUE ES UNA POLITICA PUBLICA?</vt:lpstr>
      <vt:lpstr>PUNTO DE PARTIDA:   LA VIVIENDA COMO DERECHO </vt:lpstr>
      <vt:lpstr>ALGUNOS INTERROGANTES</vt:lpstr>
      <vt:lpstr>ALGUNAS RESPUESTAS</vt:lpstr>
      <vt:lpstr>ALGUNAS REFLEXIONES</vt:lpstr>
      <vt:lpstr>ANTE ESTA SITUACIÓN ¿HAY ALTERNATIVAS?</vt:lpstr>
      <vt:lpstr>UNA EXPERIENCIA ESPERANZADORA</vt:lpstr>
      <vt:lpstr>Diapositiva 9</vt:lpstr>
      <vt:lpstr>METODOLOGIA</vt:lpstr>
      <vt:lpstr>Diapositiva 11</vt:lpstr>
      <vt:lpstr>Diapositiva 12</vt:lpstr>
      <vt:lpstr>Diapositiva 13</vt:lpstr>
      <vt:lpstr>VALIDACIÓN</vt:lpstr>
      <vt:lpstr>PARTICIPANTES</vt:lpstr>
      <vt:lpstr>CONCLUSIONES</vt:lpstr>
      <vt:lpstr>CONCLUSIONES</vt:lpstr>
      <vt:lpstr>CONCLUSIONES</vt:lpstr>
      <vt:lpstr>Experiencia de  Formulación Participativa de una Política Municipal de Vivienda,  “Caso Camotán, Chiquimula”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en la elaboración participativa , de una política municipal de vivienda, caso Camotán, Chiquimula</dc:title>
  <dc:creator>ANGEL BERNA</dc:creator>
  <cp:lastModifiedBy>ANGEL BERNA</cp:lastModifiedBy>
  <cp:revision>42</cp:revision>
  <dcterms:created xsi:type="dcterms:W3CDTF">2023-05-19T14:47:53Z</dcterms:created>
  <dcterms:modified xsi:type="dcterms:W3CDTF">2023-07-16T00:22:47Z</dcterms:modified>
</cp:coreProperties>
</file>