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1" r:id="rId5"/>
    <p:sldId id="259" r:id="rId6"/>
    <p:sldId id="262" r:id="rId7"/>
    <p:sldId id="263" r:id="rId8"/>
    <p:sldId id="265" r:id="rId9"/>
    <p:sldId id="264" r:id="rId10"/>
    <p:sldId id="269" r:id="rId11"/>
    <p:sldId id="270" r:id="rId12"/>
    <p:sldId id="271" r:id="rId13"/>
    <p:sldId id="266" r:id="rId14"/>
    <p:sldId id="267" r:id="rId15"/>
    <p:sldId id="268" r:id="rId16"/>
    <p:sldId id="274" r:id="rId17"/>
    <p:sldId id="272" r:id="rId18"/>
    <p:sldId id="273" r:id="rId19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66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2FE88-1608-4024-B888-0586423F8527}" type="datetimeFigureOut">
              <a:rPr lang="es-GT" smtClean="0"/>
              <a:pPr/>
              <a:t>15/07/2023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69F1-78BA-4D65-8F65-90C4E4197B50}" type="slidenum">
              <a:rPr lang="es-GT" smtClean="0"/>
              <a:pPr/>
              <a:t>‹Nº›</a:t>
            </a:fld>
            <a:endParaRPr lang="es-G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Hoja_de_c_lculo_de_Microsoft_Office_Excel1.xls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23528" y="576064"/>
            <a:ext cx="5328592" cy="4509120"/>
          </a:xfrm>
        </p:spPr>
        <p:txBody>
          <a:bodyPr>
            <a:noAutofit/>
          </a:bodyPr>
          <a:lstStyle/>
          <a:p>
            <a:r>
              <a:rPr lang="es-GT" sz="48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TERRACRETO</a:t>
            </a:r>
            <a:r>
              <a:rPr lang="es-G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G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G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Alternativa para la construcción de vivienda rural e infraestructura comunitaria</a:t>
            </a:r>
            <a:endParaRPr lang="es-GT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6588224" y="6497960"/>
            <a:ext cx="2264296" cy="360040"/>
          </a:xfrm>
        </p:spPr>
        <p:txBody>
          <a:bodyPr>
            <a:noAutofit/>
          </a:bodyPr>
          <a:lstStyle/>
          <a:p>
            <a:pPr algn="r"/>
            <a:r>
              <a:rPr lang="es-GT" sz="1400" dirty="0" smtClean="0">
                <a:solidFill>
                  <a:srgbClr val="92D050"/>
                </a:solidFill>
              </a:rPr>
              <a:t>Ángel Berna Gil</a:t>
            </a:r>
          </a:p>
        </p:txBody>
      </p:sp>
      <p:pic>
        <p:nvPicPr>
          <p:cNvPr id="9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661248"/>
            <a:ext cx="2448272" cy="898441"/>
          </a:xfrm>
          <a:prstGeom prst="rect">
            <a:avLst/>
          </a:prstGeom>
        </p:spPr>
      </p:pic>
      <p:pic>
        <p:nvPicPr>
          <p:cNvPr id="10" name="Imagen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28184" y="332656"/>
            <a:ext cx="2343635" cy="176462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2348880"/>
            <a:ext cx="2376264" cy="17820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2" name="Picture 5" descr="D:\RESPALDO\2022\FOTOGRAFIAS FONDO GALEGO\AGOSTO\Modulo Educativo\IMG_332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437112"/>
            <a:ext cx="2376264" cy="178219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Autofit/>
          </a:bodyPr>
          <a:lstStyle/>
          <a:p>
            <a:r>
              <a:rPr lang="es-GT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COMUNITARIO</a:t>
            </a:r>
            <a:endParaRPr lang="es-GT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14518"/>
            <a:ext cx="2448271" cy="183601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12" name="11 CuadroTexto"/>
          <p:cNvSpPr txBox="1"/>
          <p:nvPr/>
        </p:nvSpPr>
        <p:spPr>
          <a:xfrm>
            <a:off x="251520" y="328672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Reunión comunitaria</a:t>
            </a:r>
            <a:endParaRPr lang="es-GT" b="1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19872" y="328672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Ubicación del terreno para la construcción</a:t>
            </a:r>
            <a:endParaRPr lang="es-GT" b="1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156176" y="587901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Trabajos de preparación del terreno</a:t>
            </a:r>
            <a:endParaRPr lang="es-GT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5496" y="501491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Traslado de maquina CETA-RAM</a:t>
            </a:r>
            <a:endParaRPr lang="es-GT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14517"/>
            <a:ext cx="2448272" cy="18360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366845"/>
            <a:ext cx="2496532" cy="187220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954764"/>
            <a:ext cx="2448272" cy="18360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cxnSp>
        <p:nvCxnSpPr>
          <p:cNvPr id="28" name="27 Conector recto de flecha"/>
          <p:cNvCxnSpPr>
            <a:stCxn id="3074" idx="3"/>
            <a:endCxn id="3075" idx="1"/>
          </p:cNvCxnSpPr>
          <p:nvPr/>
        </p:nvCxnSpPr>
        <p:spPr>
          <a:xfrm>
            <a:off x="2771800" y="2332526"/>
            <a:ext cx="72008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006805"/>
            <a:ext cx="2448272" cy="18360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cxnSp>
        <p:nvCxnSpPr>
          <p:cNvPr id="49" name="48 Conector angular"/>
          <p:cNvCxnSpPr>
            <a:stCxn id="3075" idx="0"/>
            <a:endCxn id="3077" idx="0"/>
          </p:cNvCxnSpPr>
          <p:nvPr/>
        </p:nvCxnSpPr>
        <p:spPr>
          <a:xfrm rot="16200000" flipH="1">
            <a:off x="5814044" y="316488"/>
            <a:ext cx="540247" cy="2736304"/>
          </a:xfrm>
          <a:prstGeom prst="bentConnector3">
            <a:avLst>
              <a:gd name="adj1" fmla="val -42314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"/>
          <p:cNvCxnSpPr>
            <a:stCxn id="3077" idx="2"/>
            <a:endCxn id="3078" idx="0"/>
          </p:cNvCxnSpPr>
          <p:nvPr/>
        </p:nvCxnSpPr>
        <p:spPr>
          <a:xfrm>
            <a:off x="7452320" y="3790781"/>
            <a:ext cx="0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angular"/>
          <p:cNvCxnSpPr>
            <a:stCxn id="3078" idx="1"/>
            <a:endCxn id="3076" idx="3"/>
          </p:cNvCxnSpPr>
          <p:nvPr/>
        </p:nvCxnSpPr>
        <p:spPr>
          <a:xfrm rot="10800000" flipV="1">
            <a:off x="5052308" y="4924813"/>
            <a:ext cx="1175876" cy="378135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Llamada de flecha hacia abajo"/>
          <p:cNvSpPr/>
          <p:nvPr/>
        </p:nvSpPr>
        <p:spPr>
          <a:xfrm>
            <a:off x="611560" y="2564904"/>
            <a:ext cx="7920880" cy="720080"/>
          </a:xfrm>
          <a:prstGeom prst="down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2 CuadroTexto"/>
          <p:cNvSpPr txBox="1"/>
          <p:nvPr/>
        </p:nvSpPr>
        <p:spPr>
          <a:xfrm>
            <a:off x="323528" y="2483604"/>
            <a:ext cx="83529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GT" sz="500" b="1" dirty="0" smtClean="0">
              <a:solidFill>
                <a:srgbClr val="0070C0"/>
              </a:solidFill>
            </a:endParaRPr>
          </a:p>
          <a:p>
            <a:pPr algn="ctr"/>
            <a:r>
              <a:rPr lang="es-GT" b="1" dirty="0" smtClean="0">
                <a:solidFill>
                  <a:srgbClr val="006666"/>
                </a:solidFill>
              </a:rPr>
              <a:t>Acarreo y preparación de materiales locales para la elaboración del </a:t>
            </a:r>
            <a:r>
              <a:rPr lang="es-GT" b="1" dirty="0" err="1" smtClean="0">
                <a:solidFill>
                  <a:srgbClr val="006666"/>
                </a:solidFill>
              </a:rPr>
              <a:t>terracreto</a:t>
            </a:r>
            <a:endParaRPr lang="es-GT" b="1" dirty="0">
              <a:solidFill>
                <a:srgbClr val="006666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11560" y="3491716"/>
            <a:ext cx="79208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rgbClr val="006666"/>
                </a:solidFill>
              </a:rPr>
              <a:t>Elaboración del </a:t>
            </a:r>
            <a:r>
              <a:rPr lang="es-GT" b="1" dirty="0" err="1" smtClean="0">
                <a:solidFill>
                  <a:srgbClr val="006666"/>
                </a:solidFill>
              </a:rPr>
              <a:t>terracreto</a:t>
            </a:r>
            <a:endParaRPr lang="es-GT" b="1" dirty="0">
              <a:solidFill>
                <a:srgbClr val="00666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265" y="350664"/>
            <a:ext cx="2664559" cy="19982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67606"/>
            <a:ext cx="2616564" cy="196222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85614"/>
            <a:ext cx="2592552" cy="194421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cxnSp>
        <p:nvCxnSpPr>
          <p:cNvPr id="10" name="9 Conector recto"/>
          <p:cNvCxnSpPr>
            <a:stCxn id="4098" idx="3"/>
            <a:endCxn id="4099" idx="1"/>
          </p:cNvCxnSpPr>
          <p:nvPr/>
        </p:nvCxnSpPr>
        <p:spPr>
          <a:xfrm flipV="1">
            <a:off x="2987824" y="1348718"/>
            <a:ext cx="288032" cy="10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>
            <a:stCxn id="4099" idx="3"/>
            <a:endCxn id="4100" idx="1"/>
          </p:cNvCxnSpPr>
          <p:nvPr/>
        </p:nvCxnSpPr>
        <p:spPr>
          <a:xfrm>
            <a:off x="5892420" y="1348718"/>
            <a:ext cx="263756" cy="900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333100"/>
            <a:ext cx="2516280" cy="188701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333100"/>
            <a:ext cx="2516280" cy="188701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333100"/>
            <a:ext cx="2448272" cy="190421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cxnSp>
        <p:nvCxnSpPr>
          <p:cNvPr id="20" name="19 Conector recto"/>
          <p:cNvCxnSpPr/>
          <p:nvPr/>
        </p:nvCxnSpPr>
        <p:spPr>
          <a:xfrm flipV="1">
            <a:off x="2987824" y="5229200"/>
            <a:ext cx="288032" cy="10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5940152" y="5228145"/>
            <a:ext cx="288032" cy="10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angular"/>
          <p:cNvCxnSpPr>
            <a:stCxn id="4" idx="2"/>
            <a:endCxn id="4103" idx="0"/>
          </p:cNvCxnSpPr>
          <p:nvPr/>
        </p:nvCxnSpPr>
        <p:spPr>
          <a:xfrm rot="16200000" flipH="1">
            <a:off x="5776134" y="2656914"/>
            <a:ext cx="472052" cy="2880320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angular"/>
          <p:cNvCxnSpPr>
            <a:stCxn id="4" idx="2"/>
            <a:endCxn id="4101" idx="0"/>
          </p:cNvCxnSpPr>
          <p:nvPr/>
        </p:nvCxnSpPr>
        <p:spPr>
          <a:xfrm rot="5400000">
            <a:off x="2912816" y="2673916"/>
            <a:ext cx="472052" cy="284631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blob:https://web.whatsapp.com/8997bd4c-32c2-4a16-b78a-c37abb087d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5124" name="AutoShape 4" descr="blob:https://web.whatsapp.com/8997bd4c-32c2-4a16-b78a-c37abb087d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5126" name="AutoShape 6" descr="blob:https://web.whatsapp.com/8997bd4c-32c2-4a16-b78a-c37abb087d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574795"/>
            <a:ext cx="2664296" cy="199822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5129" name="AutoShape 9" descr="blob:https://web.whatsapp.com/1c7797ac-9dae-4ed3-a7b7-fbf9eac442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74795"/>
            <a:ext cx="2664296" cy="199822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5135" name="AutoShape 15" descr="blob:https://web.whatsapp.com/dd54083c-6aa7-43d1-9d25-66833f88ca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5138" name="AutoShape 18" descr="blob:https://web.whatsapp.com/d1bb0f2f-e7a3-4299-a5c2-69d54dc626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574795"/>
            <a:ext cx="2688299" cy="201622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8434" name="Picture 2" descr="D:\RESPALDO\2022\FOTOGRAFIAS FONDO GALEGO\JULIO\Modulo Educativo\IMG_345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64" y="4023067"/>
            <a:ext cx="2664295" cy="199822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8435" name="Picture 3" descr="D:\RESPALDO\2022\FOTOGRAFIAS FONDO GALEGO\JULIO\Modulo Sanitario\muros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84" y="4023067"/>
            <a:ext cx="2736304" cy="19902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8436" name="Picture 4" descr="D:\RESPALDO\2022\FOTOGRAFIAS FONDO GALEGO\AGOSTO\Modulo Educativo\IMG_35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920" y="4023068"/>
            <a:ext cx="2592552" cy="194421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27" name="26 Llamada de flecha hacia abajo"/>
          <p:cNvSpPr/>
          <p:nvPr/>
        </p:nvSpPr>
        <p:spPr>
          <a:xfrm>
            <a:off x="683568" y="476672"/>
            <a:ext cx="7920880" cy="720080"/>
          </a:xfrm>
          <a:prstGeom prst="downArrow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8" name="27 CuadroTexto"/>
          <p:cNvSpPr txBox="1"/>
          <p:nvPr/>
        </p:nvSpPr>
        <p:spPr>
          <a:xfrm>
            <a:off x="971600" y="53938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6666"/>
                </a:solidFill>
              </a:rPr>
              <a:t>Proceso constructivo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DSCN6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5128" y="4064800"/>
            <a:ext cx="3445702" cy="23885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1" name="10 Imagen" descr="DSCN7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965" y="1040464"/>
            <a:ext cx="3455755" cy="237159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2" name="Picture 3" descr="G:\Fotografias Adriana\CANON 2\IMG_4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052736"/>
            <a:ext cx="3456384" cy="237159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3" name="Picture 4" descr="H:\INAUGURACION RUA CREAS\FOTOS MORRITO RUA CREAS\DSCN6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966" y="4064800"/>
            <a:ext cx="3478342" cy="237159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39552" y="116632"/>
            <a:ext cx="8229600" cy="562074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PROYECTOS  JOCOTÁN</a:t>
            </a:r>
            <a:endParaRPr kumimoji="0" lang="es-GT" sz="4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TERRACRETO\DSCN7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399" y="620688"/>
            <a:ext cx="3528392" cy="264615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9459" name="Picture 3" descr="F:\TERRACRETO\DSCN7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847" y="620688"/>
            <a:ext cx="3456384" cy="259214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9460" name="Picture 4" descr="F:\TERRACRETO\DSCN7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399" y="3645024"/>
            <a:ext cx="3456568" cy="259228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9461" name="Picture 5" descr="F:\TERRACRETO\DSCN7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848" y="3645024"/>
            <a:ext cx="3456568" cy="259228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404664"/>
            <a:ext cx="4931311" cy="22322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3573016"/>
            <a:ext cx="3528392" cy="264602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64088" y="3645024"/>
            <a:ext cx="3528392" cy="264629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6" name="Picture 5" descr="D:\RESPALDO\2022\FOTOGRAFIAS FONDO GALEGO\AGOSTO\Modulo Educativo\IMG_332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4664"/>
            <a:ext cx="3528392" cy="264629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:\DCIM\105___03\IMG_6538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040" y="3573016"/>
            <a:ext cx="3456384" cy="244827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3395869" cy="254690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3384376" cy="253828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21508" name="Picture 4" descr="D:\RESPALDO\2020\PROYECTOS\marzo\USB NEGRA 23 5 19\TODO\INAUGURACION MODULO TIERRA BLANCA\inauguración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573016"/>
            <a:ext cx="3528392" cy="243017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3453148" cy="258829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16125" y="1028691"/>
            <a:ext cx="3264024" cy="244801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789041"/>
            <a:ext cx="3456384" cy="259228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293096"/>
            <a:ext cx="2771800" cy="20788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RESPALDO\2022\RESPALDO MARIANA\FOTOS ESTUFAS  Y RESERVORIOS\Fotos para finiquito reservorios\Vitali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3580280" cy="268521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20483" name="Picture 3" descr="D:\RESPALDO\2022\RESPALDO MARIANA\FOTOS ESTUFAS  Y RESERVORIOS\Fotos para finiquito reservorios\Elvi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528392" cy="264629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626757"/>
            <a:ext cx="3576751" cy="268256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573016"/>
            <a:ext cx="2052228" cy="273630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EL TERRACRETO?</a:t>
            </a:r>
            <a:endParaRPr lang="es-GT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3568" y="1628800"/>
            <a:ext cx="77768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2500" dirty="0" smtClean="0">
                <a:solidFill>
                  <a:schemeClr val="bg1"/>
                </a:solidFill>
              </a:rPr>
              <a:t>Es un bloque, resultado de la mezcla de tierra arenosa, tierra no orgánica y cemento,  ligeramente humedecida y elaborado bajo alta compresión.  </a:t>
            </a:r>
            <a:endParaRPr lang="es-GT" sz="2500" dirty="0">
              <a:solidFill>
                <a:schemeClr val="bg1"/>
              </a:solidFill>
            </a:endParaRPr>
          </a:p>
        </p:txBody>
      </p:sp>
      <p:pic>
        <p:nvPicPr>
          <p:cNvPr id="4" name="3 Imagen" descr="CETA-RAM-4A36M2 (12).jpg"/>
          <p:cNvPicPr>
            <a:picLocks noChangeAspect="1"/>
          </p:cNvPicPr>
          <p:nvPr/>
        </p:nvPicPr>
        <p:blipFill>
          <a:blip r:embed="rId2" cstate="print"/>
          <a:srcRect l="3809" t="2751" r="5299" b="54200"/>
          <a:stretch>
            <a:fillRect/>
          </a:stretch>
        </p:blipFill>
        <p:spPr>
          <a:xfrm>
            <a:off x="364934" y="3429000"/>
            <a:ext cx="3963952" cy="266429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2" name="11 Imagen" descr="CETA-RAM-4A36M2 (13).jpg"/>
          <p:cNvPicPr>
            <a:picLocks noChangeAspect="1"/>
          </p:cNvPicPr>
          <p:nvPr/>
        </p:nvPicPr>
        <p:blipFill>
          <a:blip r:embed="rId3" cstate="print"/>
          <a:srcRect l="3138" t="2751" r="4650" b="55250"/>
          <a:stretch>
            <a:fillRect/>
          </a:stretch>
        </p:blipFill>
        <p:spPr>
          <a:xfrm>
            <a:off x="4757421" y="3429000"/>
            <a:ext cx="4063051" cy="266429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es-GT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CARACTERISTICAS</a:t>
            </a:r>
            <a:endParaRPr lang="es-GT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Autofit/>
          </a:bodyPr>
          <a:lstStyle/>
          <a:p>
            <a:pPr algn="just"/>
            <a:r>
              <a:rPr lang="es-GT" sz="2400" dirty="0" smtClean="0">
                <a:solidFill>
                  <a:schemeClr val="bg1"/>
                </a:solidFill>
              </a:rPr>
              <a:t>Elaborado con materiales localmente disponibles. (preferiblemente talpetate).</a:t>
            </a:r>
          </a:p>
          <a:p>
            <a:pPr algn="just"/>
            <a:endParaRPr lang="es-GT" sz="2400" dirty="0" smtClean="0">
              <a:solidFill>
                <a:schemeClr val="bg1"/>
              </a:solidFill>
            </a:endParaRPr>
          </a:p>
          <a:p>
            <a:pPr algn="just"/>
            <a:r>
              <a:rPr lang="es-GT" sz="2400" dirty="0" smtClean="0">
                <a:solidFill>
                  <a:schemeClr val="bg1"/>
                </a:solidFill>
              </a:rPr>
              <a:t>Con altas  características térmicas casi equivalentes al adobe.</a:t>
            </a:r>
          </a:p>
          <a:p>
            <a:pPr algn="just"/>
            <a:endParaRPr lang="es-GT" sz="2400" dirty="0">
              <a:solidFill>
                <a:schemeClr val="bg1"/>
              </a:solidFill>
            </a:endParaRPr>
          </a:p>
          <a:p>
            <a:pPr algn="just"/>
            <a:r>
              <a:rPr lang="es-GT" sz="2400" dirty="0" smtClean="0">
                <a:solidFill>
                  <a:schemeClr val="bg1"/>
                </a:solidFill>
              </a:rPr>
              <a:t>Económico, bajo costo de producción.  (La mano de obra local prevalece por encima del precio de los materiales no disponibles).</a:t>
            </a:r>
          </a:p>
          <a:p>
            <a:pPr algn="just"/>
            <a:endParaRPr lang="es-GT" sz="2400" dirty="0">
              <a:solidFill>
                <a:schemeClr val="bg1"/>
              </a:solidFill>
            </a:endParaRPr>
          </a:p>
          <a:p>
            <a:pPr algn="just"/>
            <a:r>
              <a:rPr lang="es-GT" sz="2400" dirty="0" smtClean="0">
                <a:solidFill>
                  <a:schemeClr val="bg1"/>
                </a:solidFill>
              </a:rPr>
              <a:t>Fácil para trasportarlo.</a:t>
            </a:r>
          </a:p>
          <a:p>
            <a:pPr algn="just"/>
            <a:endParaRPr lang="es-GT" sz="2400" dirty="0" smtClean="0">
              <a:solidFill>
                <a:schemeClr val="bg1"/>
              </a:solidFill>
            </a:endParaRPr>
          </a:p>
          <a:p>
            <a:pPr algn="just"/>
            <a:r>
              <a:rPr lang="es-GT" sz="2400" dirty="0" smtClean="0">
                <a:solidFill>
                  <a:schemeClr val="bg1"/>
                </a:solidFill>
              </a:rPr>
              <a:t>Ecológico, amigable con el medio ambiente.</a:t>
            </a:r>
            <a:endParaRPr lang="es-ES" sz="2400" dirty="0" smtClean="0">
              <a:solidFill>
                <a:schemeClr val="bg1"/>
              </a:solidFill>
            </a:endParaRPr>
          </a:p>
          <a:p>
            <a:pPr algn="just"/>
            <a:endParaRPr lang="es-GT" sz="2400" dirty="0" smtClean="0">
              <a:solidFill>
                <a:schemeClr val="bg1"/>
              </a:solidFill>
            </a:endParaRPr>
          </a:p>
          <a:p>
            <a:pPr algn="just"/>
            <a:endParaRPr lang="es-GT" sz="2400" dirty="0">
              <a:solidFill>
                <a:schemeClr val="bg1"/>
              </a:solidFill>
            </a:endParaRPr>
          </a:p>
          <a:p>
            <a:pPr algn="just"/>
            <a:endParaRPr lang="es-GT" sz="2400" dirty="0" smtClean="0">
              <a:solidFill>
                <a:schemeClr val="bg1"/>
              </a:solidFill>
            </a:endParaRPr>
          </a:p>
          <a:p>
            <a:pPr algn="just"/>
            <a:endParaRPr lang="es-GT" sz="2400" dirty="0" smtClean="0">
              <a:solidFill>
                <a:schemeClr val="bg1"/>
              </a:solidFill>
            </a:endParaRPr>
          </a:p>
          <a:p>
            <a:pPr algn="just"/>
            <a:endParaRPr lang="es-GT" sz="2400" dirty="0">
              <a:solidFill>
                <a:schemeClr val="bg1"/>
              </a:solidFill>
            </a:endParaRPr>
          </a:p>
          <a:p>
            <a:pPr algn="just"/>
            <a:endParaRPr lang="es-GT" sz="2400" dirty="0" smtClean="0">
              <a:solidFill>
                <a:schemeClr val="bg1"/>
              </a:solidFill>
            </a:endParaRPr>
          </a:p>
          <a:p>
            <a:pPr algn="just"/>
            <a:endParaRPr lang="es-GT" sz="2400" dirty="0">
              <a:solidFill>
                <a:schemeClr val="bg1"/>
              </a:solidFill>
            </a:endParaRPr>
          </a:p>
          <a:p>
            <a:pPr algn="just"/>
            <a:endParaRPr lang="es-G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88640"/>
            <a:ext cx="8507288" cy="576064"/>
          </a:xfrm>
        </p:spPr>
        <p:txBody>
          <a:bodyPr>
            <a:normAutofit/>
          </a:bodyPr>
          <a:lstStyle/>
          <a:p>
            <a:pPr algn="just"/>
            <a:r>
              <a:rPr lang="es-GT" sz="2400" dirty="0" smtClean="0">
                <a:solidFill>
                  <a:schemeClr val="bg1"/>
                </a:solidFill>
              </a:rPr>
              <a:t>Resistente, superior al block de concreto.</a:t>
            </a:r>
          </a:p>
          <a:p>
            <a:pPr algn="just"/>
            <a:endParaRPr lang="es-GT" sz="2400" dirty="0" smtClean="0">
              <a:solidFill>
                <a:schemeClr val="bg1"/>
              </a:solidFill>
            </a:endParaRPr>
          </a:p>
        </p:txBody>
      </p:sp>
      <p:pic>
        <p:nvPicPr>
          <p:cNvPr id="6" name="5 Imagen" descr="terracreto 001.jpg"/>
          <p:cNvPicPr>
            <a:picLocks noChangeAspect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>
          <a:xfrm>
            <a:off x="2555776" y="836712"/>
            <a:ext cx="4469300" cy="578638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GT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DE PRODUCCIÓN</a:t>
            </a:r>
            <a:endParaRPr lang="es-GT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616624"/>
          </a:xfrm>
        </p:spPr>
        <p:txBody>
          <a:bodyPr>
            <a:normAutofit/>
          </a:bodyPr>
          <a:lstStyle/>
          <a:p>
            <a:pPr algn="just"/>
            <a:r>
              <a:rPr lang="es-GT" sz="2000" dirty="0" smtClean="0">
                <a:solidFill>
                  <a:schemeClr val="bg1"/>
                </a:solidFill>
              </a:rPr>
              <a:t>Análisis de tierras localmente disponibles</a:t>
            </a:r>
          </a:p>
          <a:p>
            <a:pPr algn="just"/>
            <a:endParaRPr lang="es-GT" sz="2000" dirty="0" smtClean="0">
              <a:solidFill>
                <a:schemeClr val="bg1"/>
              </a:solidFill>
            </a:endParaRPr>
          </a:p>
          <a:p>
            <a:pPr algn="just"/>
            <a:r>
              <a:rPr lang="es-GT" sz="2000" dirty="0" smtClean="0">
                <a:solidFill>
                  <a:schemeClr val="bg1"/>
                </a:solidFill>
              </a:rPr>
              <a:t>Análisis de mezclas para lograr la mejor deseable</a:t>
            </a:r>
          </a:p>
          <a:p>
            <a:pPr lvl="1" algn="just"/>
            <a:r>
              <a:rPr lang="es-GT" sz="1600" dirty="0" smtClean="0">
                <a:solidFill>
                  <a:schemeClr val="bg1"/>
                </a:solidFill>
              </a:rPr>
              <a:t>Porcentajes típicos:</a:t>
            </a:r>
          </a:p>
          <a:p>
            <a:pPr lvl="1" algn="just"/>
            <a:endParaRPr lang="es-GT" sz="1600" dirty="0" smtClean="0">
              <a:solidFill>
                <a:schemeClr val="bg1"/>
              </a:solidFill>
            </a:endParaRPr>
          </a:p>
          <a:p>
            <a:pPr lvl="1" algn="just"/>
            <a:endParaRPr lang="es-GT" sz="1600" dirty="0" smtClean="0">
              <a:solidFill>
                <a:schemeClr val="bg1"/>
              </a:solidFill>
            </a:endParaRPr>
          </a:p>
          <a:p>
            <a:pPr lvl="1" algn="just"/>
            <a:endParaRPr lang="es-GT" sz="1600" dirty="0" smtClean="0">
              <a:solidFill>
                <a:schemeClr val="bg1"/>
              </a:solidFill>
            </a:endParaRPr>
          </a:p>
          <a:p>
            <a:pPr lvl="1" algn="just"/>
            <a:r>
              <a:rPr lang="es-GT" sz="1600" dirty="0" smtClean="0">
                <a:solidFill>
                  <a:schemeClr val="bg1"/>
                </a:solidFill>
              </a:rPr>
              <a:t>Producción aproximada de 35 a 50 </a:t>
            </a:r>
            <a:r>
              <a:rPr lang="es-GT" sz="1600" dirty="0" err="1" smtClean="0">
                <a:solidFill>
                  <a:schemeClr val="bg1"/>
                </a:solidFill>
              </a:rPr>
              <a:t>terracretos</a:t>
            </a:r>
            <a:r>
              <a:rPr lang="es-GT" sz="1600" dirty="0" smtClean="0">
                <a:solidFill>
                  <a:schemeClr val="bg1"/>
                </a:solidFill>
              </a:rPr>
              <a:t> por saco de cemento (dependiendo de la resistencia requerida y los tipos de tierra).</a:t>
            </a:r>
          </a:p>
          <a:p>
            <a:pPr lvl="1" algn="just"/>
            <a:endParaRPr lang="es-GT" sz="1600" dirty="0" smtClean="0">
              <a:solidFill>
                <a:schemeClr val="bg1"/>
              </a:solidFill>
            </a:endParaRPr>
          </a:p>
          <a:p>
            <a:pPr lvl="1" algn="just"/>
            <a:endParaRPr lang="es-GT" sz="1600" dirty="0" smtClean="0">
              <a:solidFill>
                <a:schemeClr val="bg1"/>
              </a:solidFill>
            </a:endParaRPr>
          </a:p>
          <a:p>
            <a:pPr lvl="1" algn="just"/>
            <a:endParaRPr lang="es-GT" sz="1600" dirty="0" smtClean="0">
              <a:solidFill>
                <a:schemeClr val="bg1"/>
              </a:solidFill>
            </a:endParaRPr>
          </a:p>
          <a:p>
            <a:pPr lvl="1" algn="just"/>
            <a:endParaRPr lang="es-GT" sz="1600" dirty="0" smtClean="0">
              <a:solidFill>
                <a:schemeClr val="bg1"/>
              </a:solidFill>
            </a:endParaRPr>
          </a:p>
          <a:p>
            <a:pPr algn="just"/>
            <a:r>
              <a:rPr lang="es-GT" sz="2000" dirty="0" smtClean="0">
                <a:solidFill>
                  <a:schemeClr val="bg1"/>
                </a:solidFill>
              </a:rPr>
              <a:t>Disponer de una maquina CETA-RAM</a:t>
            </a:r>
          </a:p>
          <a:p>
            <a:pPr algn="just"/>
            <a:endParaRPr lang="es-GT" sz="2000" dirty="0" smtClean="0">
              <a:solidFill>
                <a:schemeClr val="bg1"/>
              </a:solidFill>
            </a:endParaRPr>
          </a:p>
          <a:p>
            <a:pPr algn="just"/>
            <a:endParaRPr lang="es-GT" sz="2000" dirty="0">
              <a:solidFill>
                <a:schemeClr val="bg1"/>
              </a:solidFill>
            </a:endParaRPr>
          </a:p>
        </p:txBody>
      </p:sp>
      <p:pic>
        <p:nvPicPr>
          <p:cNvPr id="1027" name="Picture 3" descr="G:\Fotografias Adriana\FOTOS TERRACRETO\DSCN5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05064"/>
            <a:ext cx="3264363" cy="244827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059832" y="2132856"/>
          <a:ext cx="3809399" cy="648072"/>
        </p:xfrm>
        <a:graphic>
          <a:graphicData uri="http://schemas.openxmlformats.org/presentationml/2006/ole">
            <p:oleObj spid="_x0000_s1029" name="Hoja de cálculo" r:id="rId4" imgW="2295577" imgH="390594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836712"/>
            <a:ext cx="4032448" cy="1800200"/>
          </a:xfrm>
        </p:spPr>
        <p:txBody>
          <a:bodyPr>
            <a:noAutofit/>
          </a:bodyPr>
          <a:lstStyle/>
          <a:p>
            <a:pPr algn="just"/>
            <a:endParaRPr lang="es-GT" sz="2000" dirty="0" smtClean="0">
              <a:solidFill>
                <a:schemeClr val="bg1"/>
              </a:solidFill>
            </a:endParaRPr>
          </a:p>
          <a:p>
            <a:pPr algn="just"/>
            <a:r>
              <a:rPr lang="es-GT" sz="2000" dirty="0" smtClean="0">
                <a:solidFill>
                  <a:schemeClr val="bg1"/>
                </a:solidFill>
              </a:rPr>
              <a:t>Preparar un lugar adecuado con sombra para su elaboración y secado</a:t>
            </a:r>
          </a:p>
          <a:p>
            <a:pPr algn="just">
              <a:buNone/>
            </a:pPr>
            <a:endParaRPr lang="es-GT" sz="2000" dirty="0" smtClean="0">
              <a:solidFill>
                <a:schemeClr val="bg1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683568" y="3501008"/>
            <a:ext cx="4032448" cy="2835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G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G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Preparar mezcla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⁻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preparar mezclas que no puedan ser procesadas en 2 horas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alibri" pitchFamily="34" charset="0"/>
              <a:buChar char="⁻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grado de humedad no debe de ser excesivo, debe quedar consistente al apretarlo con el puño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G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5076056" y="620688"/>
            <a:ext cx="3600400" cy="5670630"/>
            <a:chOff x="5076056" y="620688"/>
            <a:chExt cx="3600400" cy="5670630"/>
          </a:xfrm>
        </p:grpSpPr>
        <p:pic>
          <p:nvPicPr>
            <p:cNvPr id="4" name="Picture 4" descr="G:\Fotografias Adriana\CANON 2\IMG_496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6056" y="620688"/>
              <a:ext cx="3560292" cy="237626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</p:pic>
        <p:pic>
          <p:nvPicPr>
            <p:cNvPr id="2050" name="Picture 2" descr="G:\Fotografias Adriana\FOTOS PRUEBA TERRACRETO\DSCN551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3645024"/>
              <a:ext cx="3528392" cy="264629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32656"/>
            <a:ext cx="3384376" cy="3240360"/>
          </a:xfrm>
        </p:spPr>
        <p:txBody>
          <a:bodyPr>
            <a:normAutofit/>
          </a:bodyPr>
          <a:lstStyle/>
          <a:p>
            <a:pPr algn="just"/>
            <a:r>
              <a:rPr lang="es-GT" sz="2000" b="1" dirty="0" smtClean="0">
                <a:solidFill>
                  <a:schemeClr val="bg1"/>
                </a:solidFill>
              </a:rPr>
              <a:t>Llenado del molde</a:t>
            </a:r>
          </a:p>
          <a:p>
            <a:pPr lvl="1" algn="just"/>
            <a:r>
              <a:rPr lang="es-GT" sz="1600" dirty="0" smtClean="0">
                <a:solidFill>
                  <a:schemeClr val="bg1"/>
                </a:solidFill>
              </a:rPr>
              <a:t>Idealmente tres a cuatro operadores por maquina </a:t>
            </a:r>
          </a:p>
          <a:p>
            <a:pPr lvl="1" algn="just"/>
            <a:r>
              <a:rPr lang="es-GT" sz="1600" dirty="0" smtClean="0">
                <a:solidFill>
                  <a:schemeClr val="bg1"/>
                </a:solidFill>
              </a:rPr>
              <a:t>El llenado debe de ser siempre parejo, no en exceso, sin apretar la mezcla</a:t>
            </a:r>
          </a:p>
          <a:p>
            <a:pPr lvl="1" algn="just"/>
            <a:r>
              <a:rPr lang="es-GT" sz="1600" dirty="0" smtClean="0">
                <a:solidFill>
                  <a:schemeClr val="bg1"/>
                </a:solidFill>
              </a:rPr>
              <a:t>La presión que se aplica siempre igual y hasta el tope de la palanca (esto es importante para que todos los </a:t>
            </a:r>
            <a:r>
              <a:rPr lang="es-GT" sz="1600" dirty="0" err="1" smtClean="0">
                <a:solidFill>
                  <a:schemeClr val="bg1"/>
                </a:solidFill>
              </a:rPr>
              <a:t>terracretos</a:t>
            </a:r>
            <a:r>
              <a:rPr lang="es-GT" sz="1600" dirty="0" smtClean="0">
                <a:solidFill>
                  <a:schemeClr val="bg1"/>
                </a:solidFill>
              </a:rPr>
              <a:t> queden del mismo tamaño)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395536" y="4293096"/>
            <a:ext cx="3384376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G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Vaciado del molde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Recoger el bloque con cuidado pues se puede desmoronar fácilmente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Colocarlo con cuidado en una superficie plana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G:\Fotografias Adriana\FOTOS PRUEBA TERRACRETO\DSCN5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800708"/>
            <a:ext cx="1872208" cy="140408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5" name="Picture 3" descr="G:\Fotografias Adriana\FOTOS PRUEBA TERRACRETO\DSCN5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2384884"/>
            <a:ext cx="1872208" cy="140415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6" name="Picture 4" descr="G:\Fotografias Adriana\FOTOS PRUEBA TERRACRETO\DSCN5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384884"/>
            <a:ext cx="1872208" cy="140415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7" name="Picture 5" descr="G:\Fotografias Adriana\FOTOS PRUEBA TERRACRETO\DSCN5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581128"/>
            <a:ext cx="1872208" cy="140415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8" name="Picture 6" descr="G:\Fotografias Adriana\FOTOS PRUEBA TERRACRETO\DSCN5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7" y="800708"/>
            <a:ext cx="1824203" cy="136815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3079" name="Picture 7" descr="G:\Fotografias Adriana\FOTOS PRUEBA TERRACRETO\DSCN55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581128"/>
            <a:ext cx="1920213" cy="144016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476672"/>
            <a:ext cx="8064896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G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Secado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 segundo día se pueden apilar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 segundo día humedecerlo con una regadera (2 veces al día)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Cubrirlos con un plástico para que recoja la humedad y la regrese a los mismos bloques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secado esta completo a los 21 días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emplear los bloques antes de los 15 días de producción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9552" y="30689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 smtClean="0">
                <a:solidFill>
                  <a:schemeClr val="bg1"/>
                </a:solidFill>
              </a:rPr>
              <a:t>PROCESO:</a:t>
            </a:r>
            <a:endParaRPr lang="es-GT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732240" y="59399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SECADO</a:t>
            </a:r>
            <a:endParaRPr lang="es-GT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3568" y="59399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MEZCLA</a:t>
            </a:r>
            <a:endParaRPr lang="es-GT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79912" y="59399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 smtClean="0">
                <a:solidFill>
                  <a:schemeClr val="bg1"/>
                </a:solidFill>
              </a:rPr>
              <a:t>ELABORACIÓN</a:t>
            </a:r>
            <a:endParaRPr lang="es-GT" b="1" dirty="0">
              <a:solidFill>
                <a:schemeClr val="bg1"/>
              </a:solidFill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323528" y="3861048"/>
            <a:ext cx="8521483" cy="2016225"/>
            <a:chOff x="371260" y="3356992"/>
            <a:chExt cx="8521483" cy="201622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71260" y="3356992"/>
              <a:ext cx="2688572" cy="201622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347865" y="3356993"/>
              <a:ext cx="2688572" cy="201622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300192" y="3356992"/>
              <a:ext cx="2592551" cy="201622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332657"/>
            <a:ext cx="8208912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G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Construcción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pueden emplear como relleno de paredes o bien bajo diseño estructural (cuartos de 3x3m en los que se puede utilizar sistema </a:t>
            </a:r>
            <a:r>
              <a:rPr kumimoji="0" lang="es-G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pineado</a:t>
            </a:r>
            <a:r>
              <a:rPr kumimoji="0" lang="es-G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s-GT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GT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2" descr="C:\Users\Wendy\Desktop\CETA-RAM-4A36M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3024336" cy="224182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8435" name="Picture 3" descr="C:\Users\Wendy\Desktop\CETA-RAM-4A36M2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72816"/>
            <a:ext cx="3032700" cy="22322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18436" name="Picture 4" descr="C:\Users\Wendy\Desktop\CETA-RAM-4A36M2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93096"/>
            <a:ext cx="3050171" cy="22322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2" name="Picture 2" descr="C:\Users\ASOCIA~1\AppData\Local\Temp\escanear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72101" y="3897051"/>
            <a:ext cx="2232248" cy="302433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386</Words>
  <Application>Microsoft Office PowerPoint</Application>
  <PresentationFormat>Presentación en pantalla (4:3)</PresentationFormat>
  <Paragraphs>70</Paragraphs>
  <Slides>18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0" baseType="lpstr">
      <vt:lpstr>Tema de Office</vt:lpstr>
      <vt:lpstr>Hoja de cálculo</vt:lpstr>
      <vt:lpstr>TERRACRETO Una Alternativa para la construcción de vivienda rural e infraestructura comunitaria</vt:lpstr>
      <vt:lpstr>¿QUÉ ES EL TERRACRETO?</vt:lpstr>
      <vt:lpstr>CARACTERISTICAS</vt:lpstr>
      <vt:lpstr>Diapositiva 4</vt:lpstr>
      <vt:lpstr>PROCESO DE PRODUCCIÓN</vt:lpstr>
      <vt:lpstr>Diapositiva 6</vt:lpstr>
      <vt:lpstr>Diapositiva 7</vt:lpstr>
      <vt:lpstr>Diapositiva 8</vt:lpstr>
      <vt:lpstr>Diapositiva 9</vt:lpstr>
      <vt:lpstr>PROCESO COMUNITARIO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TERRACRETO Una alternativa para la construcción de vivienda rural.</dc:title>
  <dc:creator>Director</dc:creator>
  <cp:lastModifiedBy>ANGEL BERNA</cp:lastModifiedBy>
  <cp:revision>51</cp:revision>
  <dcterms:created xsi:type="dcterms:W3CDTF">2016-06-27T20:19:03Z</dcterms:created>
  <dcterms:modified xsi:type="dcterms:W3CDTF">2023-07-16T00:26:06Z</dcterms:modified>
</cp:coreProperties>
</file>