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33"/>
  </p:notesMasterIdLst>
  <p:sldIdLst>
    <p:sldId id="331" r:id="rId2"/>
    <p:sldId id="264" r:id="rId3"/>
    <p:sldId id="268" r:id="rId4"/>
    <p:sldId id="269" r:id="rId5"/>
    <p:sldId id="270" r:id="rId6"/>
    <p:sldId id="314" r:id="rId7"/>
    <p:sldId id="325" r:id="rId8"/>
    <p:sldId id="273" r:id="rId9"/>
    <p:sldId id="274" r:id="rId10"/>
    <p:sldId id="275" r:id="rId11"/>
    <p:sldId id="313" r:id="rId12"/>
    <p:sldId id="334" r:id="rId13"/>
    <p:sldId id="335" r:id="rId14"/>
    <p:sldId id="277" r:id="rId15"/>
    <p:sldId id="278" r:id="rId16"/>
    <p:sldId id="326" r:id="rId17"/>
    <p:sldId id="280" r:id="rId18"/>
    <p:sldId id="327" r:id="rId19"/>
    <p:sldId id="333" r:id="rId20"/>
    <p:sldId id="285" r:id="rId21"/>
    <p:sldId id="301" r:id="rId22"/>
    <p:sldId id="304" r:id="rId23"/>
    <p:sldId id="330" r:id="rId24"/>
    <p:sldId id="291" r:id="rId25"/>
    <p:sldId id="292" r:id="rId26"/>
    <p:sldId id="329" r:id="rId27"/>
    <p:sldId id="295" r:id="rId28"/>
    <p:sldId id="336" r:id="rId29"/>
    <p:sldId id="323" r:id="rId30"/>
    <p:sldId id="324" r:id="rId31"/>
    <p:sldId id="332" r:id="rId32"/>
  </p:sldIdLst>
  <p:sldSz cx="9144000" cy="5143500" type="screen16x9"/>
  <p:notesSz cx="6858000" cy="9144000"/>
  <p:defaultTextStyle>
    <a:defPPr>
      <a:defRPr lang="en-US"/>
    </a:defPPr>
    <a:lvl1pPr marL="0" algn="l" defTabSz="649413" rtl="0" eaLnBrk="1" latinLnBrk="0" hangingPunct="1">
      <a:defRPr sz="1278" kern="1200">
        <a:solidFill>
          <a:schemeClr val="tx1"/>
        </a:solidFill>
        <a:latin typeface="+mn-lt"/>
        <a:ea typeface="+mn-ea"/>
        <a:cs typeface="+mn-cs"/>
      </a:defRPr>
    </a:lvl1pPr>
    <a:lvl2pPr marL="324706" algn="l" defTabSz="649413" rtl="0" eaLnBrk="1" latinLnBrk="0" hangingPunct="1">
      <a:defRPr sz="1278" kern="1200">
        <a:solidFill>
          <a:schemeClr val="tx1"/>
        </a:solidFill>
        <a:latin typeface="+mn-lt"/>
        <a:ea typeface="+mn-ea"/>
        <a:cs typeface="+mn-cs"/>
      </a:defRPr>
    </a:lvl2pPr>
    <a:lvl3pPr marL="649413" algn="l" defTabSz="649413" rtl="0" eaLnBrk="1" latinLnBrk="0" hangingPunct="1">
      <a:defRPr sz="1278" kern="1200">
        <a:solidFill>
          <a:schemeClr val="tx1"/>
        </a:solidFill>
        <a:latin typeface="+mn-lt"/>
        <a:ea typeface="+mn-ea"/>
        <a:cs typeface="+mn-cs"/>
      </a:defRPr>
    </a:lvl3pPr>
    <a:lvl4pPr marL="974119" algn="l" defTabSz="649413" rtl="0" eaLnBrk="1" latinLnBrk="0" hangingPunct="1">
      <a:defRPr sz="1278" kern="1200">
        <a:solidFill>
          <a:schemeClr val="tx1"/>
        </a:solidFill>
        <a:latin typeface="+mn-lt"/>
        <a:ea typeface="+mn-ea"/>
        <a:cs typeface="+mn-cs"/>
      </a:defRPr>
    </a:lvl4pPr>
    <a:lvl5pPr marL="1298826" algn="l" defTabSz="649413" rtl="0" eaLnBrk="1" latinLnBrk="0" hangingPunct="1">
      <a:defRPr sz="1278" kern="1200">
        <a:solidFill>
          <a:schemeClr val="tx1"/>
        </a:solidFill>
        <a:latin typeface="+mn-lt"/>
        <a:ea typeface="+mn-ea"/>
        <a:cs typeface="+mn-cs"/>
      </a:defRPr>
    </a:lvl5pPr>
    <a:lvl6pPr marL="1623532" algn="l" defTabSz="649413" rtl="0" eaLnBrk="1" latinLnBrk="0" hangingPunct="1">
      <a:defRPr sz="1278" kern="1200">
        <a:solidFill>
          <a:schemeClr val="tx1"/>
        </a:solidFill>
        <a:latin typeface="+mn-lt"/>
        <a:ea typeface="+mn-ea"/>
        <a:cs typeface="+mn-cs"/>
      </a:defRPr>
    </a:lvl6pPr>
    <a:lvl7pPr marL="1948238" algn="l" defTabSz="649413" rtl="0" eaLnBrk="1" latinLnBrk="0" hangingPunct="1">
      <a:defRPr sz="1278" kern="1200">
        <a:solidFill>
          <a:schemeClr val="tx1"/>
        </a:solidFill>
        <a:latin typeface="+mn-lt"/>
        <a:ea typeface="+mn-ea"/>
        <a:cs typeface="+mn-cs"/>
      </a:defRPr>
    </a:lvl7pPr>
    <a:lvl8pPr marL="2272944" algn="l" defTabSz="649413" rtl="0" eaLnBrk="1" latinLnBrk="0" hangingPunct="1">
      <a:defRPr sz="1278" kern="1200">
        <a:solidFill>
          <a:schemeClr val="tx1"/>
        </a:solidFill>
        <a:latin typeface="+mn-lt"/>
        <a:ea typeface="+mn-ea"/>
        <a:cs typeface="+mn-cs"/>
      </a:defRPr>
    </a:lvl8pPr>
    <a:lvl9pPr marL="2597651" algn="l" defTabSz="649413" rtl="0" eaLnBrk="1" latinLnBrk="0" hangingPunct="1">
      <a:defRPr sz="127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40" autoAdjust="0"/>
    <p:restoredTop sz="94687"/>
  </p:normalViewPr>
  <p:slideViewPr>
    <p:cSldViewPr snapToGrid="0" snapToObjects="1">
      <p:cViewPr varScale="1">
        <p:scale>
          <a:sx n="105" d="100"/>
          <a:sy n="105" d="100"/>
        </p:scale>
        <p:origin x="25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4A45C6-A05C-41A5-84D5-438142FC382D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C0A434F6-1591-4345-9B0E-9E4C0635249A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GT" sz="2400" b="1" dirty="0">
              <a:latin typeface="Candara" pitchFamily="34" charset="0"/>
            </a:rPr>
            <a:t>Segmento 3</a:t>
          </a:r>
        </a:p>
        <a:p>
          <a:r>
            <a:rPr lang="es-GT" sz="2400" b="0" i="1" dirty="0">
              <a:latin typeface="Candara" pitchFamily="34" charset="0"/>
            </a:rPr>
            <a:t>De 2 a 4 SM</a:t>
          </a:r>
        </a:p>
      </dgm:t>
    </dgm:pt>
    <dgm:pt modelId="{A9206420-8E8C-419F-B419-7CEE1C9912A3}" type="parTrans" cxnId="{2D439F95-5D61-4241-AFD1-DF9B668B879C}">
      <dgm:prSet/>
      <dgm:spPr/>
      <dgm:t>
        <a:bodyPr/>
        <a:lstStyle/>
        <a:p>
          <a:endParaRPr lang="es-GT" sz="2400" b="1">
            <a:latin typeface="Candara" pitchFamily="34" charset="0"/>
          </a:endParaRPr>
        </a:p>
      </dgm:t>
    </dgm:pt>
    <dgm:pt modelId="{DABB2A47-D33D-4B02-8E43-AFBD296428D6}" type="sibTrans" cxnId="{2D439F95-5D61-4241-AFD1-DF9B668B879C}">
      <dgm:prSet/>
      <dgm:spPr/>
      <dgm:t>
        <a:bodyPr/>
        <a:lstStyle/>
        <a:p>
          <a:endParaRPr lang="es-GT" sz="2400" b="1">
            <a:latin typeface="Candara" pitchFamily="34" charset="0"/>
          </a:endParaRPr>
        </a:p>
      </dgm:t>
    </dgm:pt>
    <dgm:pt modelId="{67549D00-A029-4AF6-93EA-3835D882DE62}">
      <dgm:prSet phldrT="[Texto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s-GT" sz="2400" b="1" dirty="0">
              <a:latin typeface="Candara" pitchFamily="34" charset="0"/>
            </a:rPr>
            <a:t>Segmento 2</a:t>
          </a:r>
        </a:p>
        <a:p>
          <a:r>
            <a:rPr lang="es-GT" sz="2400" b="0" i="1" dirty="0">
              <a:latin typeface="Candara" pitchFamily="34" charset="0"/>
            </a:rPr>
            <a:t>De 1 a 2 SM</a:t>
          </a:r>
        </a:p>
      </dgm:t>
    </dgm:pt>
    <dgm:pt modelId="{07DCE507-F139-4DF2-9F65-316725CF12A2}" type="parTrans" cxnId="{441FCA86-A679-4F94-B88A-A34DFBB35E94}">
      <dgm:prSet/>
      <dgm:spPr/>
      <dgm:t>
        <a:bodyPr/>
        <a:lstStyle/>
        <a:p>
          <a:endParaRPr lang="es-GT" sz="2400" b="1">
            <a:latin typeface="Candara" pitchFamily="34" charset="0"/>
          </a:endParaRPr>
        </a:p>
      </dgm:t>
    </dgm:pt>
    <dgm:pt modelId="{C219098F-D734-42F1-9982-334E507C4FDF}" type="sibTrans" cxnId="{441FCA86-A679-4F94-B88A-A34DFBB35E94}">
      <dgm:prSet/>
      <dgm:spPr/>
      <dgm:t>
        <a:bodyPr/>
        <a:lstStyle/>
        <a:p>
          <a:endParaRPr lang="es-GT" sz="2400" b="1">
            <a:latin typeface="Candara" pitchFamily="34" charset="0"/>
          </a:endParaRPr>
        </a:p>
      </dgm:t>
    </dgm:pt>
    <dgm:pt modelId="{BD7435F9-C6C0-4D32-814A-3C680E9FA04A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GT" sz="2400" b="1" dirty="0">
              <a:latin typeface="Candara" pitchFamily="34" charset="0"/>
            </a:rPr>
            <a:t>Segmento 1</a:t>
          </a:r>
        </a:p>
        <a:p>
          <a:r>
            <a:rPr lang="es-GT" sz="2400" b="0" i="1" dirty="0">
              <a:latin typeface="Candara" pitchFamily="34" charset="0"/>
            </a:rPr>
            <a:t>De 0 a 1 SM</a:t>
          </a:r>
        </a:p>
      </dgm:t>
    </dgm:pt>
    <dgm:pt modelId="{84F33ACA-9178-465F-A0C4-53A7A6805ECD}" type="parTrans" cxnId="{97D7B24F-4150-416F-B30F-3F3AE18F344B}">
      <dgm:prSet/>
      <dgm:spPr/>
      <dgm:t>
        <a:bodyPr/>
        <a:lstStyle/>
        <a:p>
          <a:endParaRPr lang="es-GT" sz="2400" b="1">
            <a:latin typeface="Candara" pitchFamily="34" charset="0"/>
          </a:endParaRPr>
        </a:p>
      </dgm:t>
    </dgm:pt>
    <dgm:pt modelId="{5F9B9194-6253-44DF-8341-BBA38A4CA360}" type="sibTrans" cxnId="{97D7B24F-4150-416F-B30F-3F3AE18F344B}">
      <dgm:prSet/>
      <dgm:spPr/>
      <dgm:t>
        <a:bodyPr/>
        <a:lstStyle/>
        <a:p>
          <a:endParaRPr lang="es-GT" sz="2400" b="1">
            <a:latin typeface="Candara" pitchFamily="34" charset="0"/>
          </a:endParaRPr>
        </a:p>
      </dgm:t>
    </dgm:pt>
    <dgm:pt modelId="{7B3E8004-1786-43BA-9A87-36BD051EF9CF}" type="pres">
      <dgm:prSet presAssocID="{754A45C6-A05C-41A5-84D5-438142FC382D}" presName="Name0" presStyleCnt="0">
        <dgm:presLayoutVars>
          <dgm:dir/>
          <dgm:animLvl val="lvl"/>
          <dgm:resizeHandles val="exact"/>
        </dgm:presLayoutVars>
      </dgm:prSet>
      <dgm:spPr/>
    </dgm:pt>
    <dgm:pt modelId="{DF11B5B6-7D2E-40EB-9AFC-710B7A611722}" type="pres">
      <dgm:prSet presAssocID="{C0A434F6-1591-4345-9B0E-9E4C0635249A}" presName="Name8" presStyleCnt="0"/>
      <dgm:spPr/>
    </dgm:pt>
    <dgm:pt modelId="{2577E5B1-C2BB-4285-8893-2BED3D671F0D}" type="pres">
      <dgm:prSet presAssocID="{C0A434F6-1591-4345-9B0E-9E4C0635249A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3B9A9B7F-A825-4D63-9BB8-46EE07092CC6}" type="pres">
      <dgm:prSet presAssocID="{C0A434F6-1591-4345-9B0E-9E4C0635249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C47D1476-5C7A-4023-9D88-FECFC04DF8D4}" type="pres">
      <dgm:prSet presAssocID="{67549D00-A029-4AF6-93EA-3835D882DE62}" presName="Name8" presStyleCnt="0"/>
      <dgm:spPr/>
    </dgm:pt>
    <dgm:pt modelId="{BA2FDC40-07BB-41A2-BECB-699ACC3EAEB4}" type="pres">
      <dgm:prSet presAssocID="{67549D00-A029-4AF6-93EA-3835D882DE62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E10BCA58-C76A-41A8-B38C-04BEAF13A299}" type="pres">
      <dgm:prSet presAssocID="{67549D00-A029-4AF6-93EA-3835D882DE6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A57FC60B-97FE-4DD3-9D10-BB2F014D2D51}" type="pres">
      <dgm:prSet presAssocID="{BD7435F9-C6C0-4D32-814A-3C680E9FA04A}" presName="Name8" presStyleCnt="0"/>
      <dgm:spPr/>
    </dgm:pt>
    <dgm:pt modelId="{A7ECF504-B6F8-4C46-BECF-837ECDF28407}" type="pres">
      <dgm:prSet presAssocID="{BD7435F9-C6C0-4D32-814A-3C680E9FA04A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F2CAE7BD-9744-4267-97EF-9E1FBBF80B37}" type="pres">
      <dgm:prSet presAssocID="{BD7435F9-C6C0-4D32-814A-3C680E9FA04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GT"/>
        </a:p>
      </dgm:t>
    </dgm:pt>
  </dgm:ptLst>
  <dgm:cxnLst>
    <dgm:cxn modelId="{97D7B24F-4150-416F-B30F-3F3AE18F344B}" srcId="{754A45C6-A05C-41A5-84D5-438142FC382D}" destId="{BD7435F9-C6C0-4D32-814A-3C680E9FA04A}" srcOrd="2" destOrd="0" parTransId="{84F33ACA-9178-465F-A0C4-53A7A6805ECD}" sibTransId="{5F9B9194-6253-44DF-8341-BBA38A4CA360}"/>
    <dgm:cxn modelId="{647C69EA-2B28-4DF4-B8A5-F1CFE49319ED}" type="presOf" srcId="{754A45C6-A05C-41A5-84D5-438142FC382D}" destId="{7B3E8004-1786-43BA-9A87-36BD051EF9CF}" srcOrd="0" destOrd="0" presId="urn:microsoft.com/office/officeart/2005/8/layout/pyramid1"/>
    <dgm:cxn modelId="{E68ADB75-65CE-4C8A-921B-264A3B804DE2}" type="presOf" srcId="{BD7435F9-C6C0-4D32-814A-3C680E9FA04A}" destId="{A7ECF504-B6F8-4C46-BECF-837ECDF28407}" srcOrd="0" destOrd="0" presId="urn:microsoft.com/office/officeart/2005/8/layout/pyramid1"/>
    <dgm:cxn modelId="{D399A060-7C86-4001-9333-699B0393E954}" type="presOf" srcId="{C0A434F6-1591-4345-9B0E-9E4C0635249A}" destId="{2577E5B1-C2BB-4285-8893-2BED3D671F0D}" srcOrd="0" destOrd="0" presId="urn:microsoft.com/office/officeart/2005/8/layout/pyramid1"/>
    <dgm:cxn modelId="{0E3C71D9-B599-45D6-BA03-28022A60F2E4}" type="presOf" srcId="{67549D00-A029-4AF6-93EA-3835D882DE62}" destId="{E10BCA58-C76A-41A8-B38C-04BEAF13A299}" srcOrd="1" destOrd="0" presId="urn:microsoft.com/office/officeart/2005/8/layout/pyramid1"/>
    <dgm:cxn modelId="{4ECA4E5E-C2C6-43CB-9952-198377392FF5}" type="presOf" srcId="{C0A434F6-1591-4345-9B0E-9E4C0635249A}" destId="{3B9A9B7F-A825-4D63-9BB8-46EE07092CC6}" srcOrd="1" destOrd="0" presId="urn:microsoft.com/office/officeart/2005/8/layout/pyramid1"/>
    <dgm:cxn modelId="{E89739C8-3024-4390-A001-5506FF9511CC}" type="presOf" srcId="{67549D00-A029-4AF6-93EA-3835D882DE62}" destId="{BA2FDC40-07BB-41A2-BECB-699ACC3EAEB4}" srcOrd="0" destOrd="0" presId="urn:microsoft.com/office/officeart/2005/8/layout/pyramid1"/>
    <dgm:cxn modelId="{CFDE0933-3AA7-483F-8E97-32E6242B5C3E}" type="presOf" srcId="{BD7435F9-C6C0-4D32-814A-3C680E9FA04A}" destId="{F2CAE7BD-9744-4267-97EF-9E1FBBF80B37}" srcOrd="1" destOrd="0" presId="urn:microsoft.com/office/officeart/2005/8/layout/pyramid1"/>
    <dgm:cxn modelId="{2D439F95-5D61-4241-AFD1-DF9B668B879C}" srcId="{754A45C6-A05C-41A5-84D5-438142FC382D}" destId="{C0A434F6-1591-4345-9B0E-9E4C0635249A}" srcOrd="0" destOrd="0" parTransId="{A9206420-8E8C-419F-B419-7CEE1C9912A3}" sibTransId="{DABB2A47-D33D-4B02-8E43-AFBD296428D6}"/>
    <dgm:cxn modelId="{441FCA86-A679-4F94-B88A-A34DFBB35E94}" srcId="{754A45C6-A05C-41A5-84D5-438142FC382D}" destId="{67549D00-A029-4AF6-93EA-3835D882DE62}" srcOrd="1" destOrd="0" parTransId="{07DCE507-F139-4DF2-9F65-316725CF12A2}" sibTransId="{C219098F-D734-42F1-9982-334E507C4FDF}"/>
    <dgm:cxn modelId="{C6807038-F6C3-49F0-A5DB-6BFE3310BB35}" type="presParOf" srcId="{7B3E8004-1786-43BA-9A87-36BD051EF9CF}" destId="{DF11B5B6-7D2E-40EB-9AFC-710B7A611722}" srcOrd="0" destOrd="0" presId="urn:microsoft.com/office/officeart/2005/8/layout/pyramid1"/>
    <dgm:cxn modelId="{ABD11459-A53D-4947-AD91-F28DAAD0AE5E}" type="presParOf" srcId="{DF11B5B6-7D2E-40EB-9AFC-710B7A611722}" destId="{2577E5B1-C2BB-4285-8893-2BED3D671F0D}" srcOrd="0" destOrd="0" presId="urn:microsoft.com/office/officeart/2005/8/layout/pyramid1"/>
    <dgm:cxn modelId="{87DD82EE-9648-4CD5-9A06-BA912AD1582B}" type="presParOf" srcId="{DF11B5B6-7D2E-40EB-9AFC-710B7A611722}" destId="{3B9A9B7F-A825-4D63-9BB8-46EE07092CC6}" srcOrd="1" destOrd="0" presId="urn:microsoft.com/office/officeart/2005/8/layout/pyramid1"/>
    <dgm:cxn modelId="{9351D053-15F8-496C-BC0A-B16CAC4D47B6}" type="presParOf" srcId="{7B3E8004-1786-43BA-9A87-36BD051EF9CF}" destId="{C47D1476-5C7A-4023-9D88-FECFC04DF8D4}" srcOrd="1" destOrd="0" presId="urn:microsoft.com/office/officeart/2005/8/layout/pyramid1"/>
    <dgm:cxn modelId="{058AF8C9-5C47-4606-8378-01FB81C1F61D}" type="presParOf" srcId="{C47D1476-5C7A-4023-9D88-FECFC04DF8D4}" destId="{BA2FDC40-07BB-41A2-BECB-699ACC3EAEB4}" srcOrd="0" destOrd="0" presId="urn:microsoft.com/office/officeart/2005/8/layout/pyramid1"/>
    <dgm:cxn modelId="{194EB585-D7BA-4F99-B92C-9142A8362149}" type="presParOf" srcId="{C47D1476-5C7A-4023-9D88-FECFC04DF8D4}" destId="{E10BCA58-C76A-41A8-B38C-04BEAF13A299}" srcOrd="1" destOrd="0" presId="urn:microsoft.com/office/officeart/2005/8/layout/pyramid1"/>
    <dgm:cxn modelId="{E3831DBD-417B-4ECC-B460-D65DECA74163}" type="presParOf" srcId="{7B3E8004-1786-43BA-9A87-36BD051EF9CF}" destId="{A57FC60B-97FE-4DD3-9D10-BB2F014D2D51}" srcOrd="2" destOrd="0" presId="urn:microsoft.com/office/officeart/2005/8/layout/pyramid1"/>
    <dgm:cxn modelId="{BDD1BC23-F247-49D5-9CF0-E8A299A8E029}" type="presParOf" srcId="{A57FC60B-97FE-4DD3-9D10-BB2F014D2D51}" destId="{A7ECF504-B6F8-4C46-BECF-837ECDF28407}" srcOrd="0" destOrd="0" presId="urn:microsoft.com/office/officeart/2005/8/layout/pyramid1"/>
    <dgm:cxn modelId="{31B48764-1BA1-4EE9-87C5-6FB89687EA5D}" type="presParOf" srcId="{A57FC60B-97FE-4DD3-9D10-BB2F014D2D51}" destId="{F2CAE7BD-9744-4267-97EF-9E1FBBF80B37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77E5B1-C2BB-4285-8893-2BED3D671F0D}">
      <dsp:nvSpPr>
        <dsp:cNvPr id="0" name=""/>
        <dsp:cNvSpPr/>
      </dsp:nvSpPr>
      <dsp:spPr>
        <a:xfrm>
          <a:off x="1642060" y="0"/>
          <a:ext cx="1642060" cy="1156025"/>
        </a:xfrm>
        <a:prstGeom prst="trapezoid">
          <a:avLst>
            <a:gd name="adj" fmla="val 71022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2400" b="1" kern="1200" dirty="0">
              <a:latin typeface="Candara" pitchFamily="34" charset="0"/>
            </a:rPr>
            <a:t>Segmento 3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2400" b="0" i="1" kern="1200" dirty="0">
              <a:latin typeface="Candara" pitchFamily="34" charset="0"/>
            </a:rPr>
            <a:t>De 2 a 4 SM</a:t>
          </a:r>
        </a:p>
      </dsp:txBody>
      <dsp:txXfrm>
        <a:off x="1642060" y="0"/>
        <a:ext cx="1642060" cy="1156025"/>
      </dsp:txXfrm>
    </dsp:sp>
    <dsp:sp modelId="{BA2FDC40-07BB-41A2-BECB-699ACC3EAEB4}">
      <dsp:nvSpPr>
        <dsp:cNvPr id="0" name=""/>
        <dsp:cNvSpPr/>
      </dsp:nvSpPr>
      <dsp:spPr>
        <a:xfrm>
          <a:off x="821030" y="1156025"/>
          <a:ext cx="3284120" cy="1156025"/>
        </a:xfrm>
        <a:prstGeom prst="trapezoid">
          <a:avLst>
            <a:gd name="adj" fmla="val 71022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2400" b="1" kern="1200" dirty="0">
              <a:latin typeface="Candara" pitchFamily="34" charset="0"/>
            </a:rPr>
            <a:t>Segmento 2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2400" b="0" i="1" kern="1200" dirty="0">
              <a:latin typeface="Candara" pitchFamily="34" charset="0"/>
            </a:rPr>
            <a:t>De 1 a 2 SM</a:t>
          </a:r>
        </a:p>
      </dsp:txBody>
      <dsp:txXfrm>
        <a:off x="1395750" y="1156025"/>
        <a:ext cx="2134678" cy="1156025"/>
      </dsp:txXfrm>
    </dsp:sp>
    <dsp:sp modelId="{A7ECF504-B6F8-4C46-BECF-837ECDF28407}">
      <dsp:nvSpPr>
        <dsp:cNvPr id="0" name=""/>
        <dsp:cNvSpPr/>
      </dsp:nvSpPr>
      <dsp:spPr>
        <a:xfrm>
          <a:off x="0" y="2312050"/>
          <a:ext cx="4926180" cy="1156025"/>
        </a:xfrm>
        <a:prstGeom prst="trapezoid">
          <a:avLst>
            <a:gd name="adj" fmla="val 71022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2400" b="1" kern="1200" dirty="0">
              <a:latin typeface="Candara" pitchFamily="34" charset="0"/>
            </a:rPr>
            <a:t>Segmento 1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2400" b="0" i="1" kern="1200" dirty="0">
              <a:latin typeface="Candara" pitchFamily="34" charset="0"/>
            </a:rPr>
            <a:t>De 0 a 1 SM</a:t>
          </a:r>
        </a:p>
      </dsp:txBody>
      <dsp:txXfrm>
        <a:off x="862081" y="2312050"/>
        <a:ext cx="3202017" cy="11560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F4D95-8CB3-644A-AAF9-43E29F39A0E3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FCA07-09AC-8547-8A2A-BCBFD606EE7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56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49413" rtl="0" eaLnBrk="1" latinLnBrk="0" hangingPunct="1">
      <a:defRPr sz="852" kern="1200">
        <a:solidFill>
          <a:schemeClr val="tx1"/>
        </a:solidFill>
        <a:latin typeface="+mn-lt"/>
        <a:ea typeface="+mn-ea"/>
        <a:cs typeface="+mn-cs"/>
      </a:defRPr>
    </a:lvl1pPr>
    <a:lvl2pPr marL="324706" algn="l" defTabSz="649413" rtl="0" eaLnBrk="1" latinLnBrk="0" hangingPunct="1">
      <a:defRPr sz="852" kern="1200">
        <a:solidFill>
          <a:schemeClr val="tx1"/>
        </a:solidFill>
        <a:latin typeface="+mn-lt"/>
        <a:ea typeface="+mn-ea"/>
        <a:cs typeface="+mn-cs"/>
      </a:defRPr>
    </a:lvl2pPr>
    <a:lvl3pPr marL="649413" algn="l" defTabSz="649413" rtl="0" eaLnBrk="1" latinLnBrk="0" hangingPunct="1">
      <a:defRPr sz="852" kern="1200">
        <a:solidFill>
          <a:schemeClr val="tx1"/>
        </a:solidFill>
        <a:latin typeface="+mn-lt"/>
        <a:ea typeface="+mn-ea"/>
        <a:cs typeface="+mn-cs"/>
      </a:defRPr>
    </a:lvl3pPr>
    <a:lvl4pPr marL="974119" algn="l" defTabSz="649413" rtl="0" eaLnBrk="1" latinLnBrk="0" hangingPunct="1">
      <a:defRPr sz="852" kern="1200">
        <a:solidFill>
          <a:schemeClr val="tx1"/>
        </a:solidFill>
        <a:latin typeface="+mn-lt"/>
        <a:ea typeface="+mn-ea"/>
        <a:cs typeface="+mn-cs"/>
      </a:defRPr>
    </a:lvl4pPr>
    <a:lvl5pPr marL="1298826" algn="l" defTabSz="649413" rtl="0" eaLnBrk="1" latinLnBrk="0" hangingPunct="1">
      <a:defRPr sz="852" kern="1200">
        <a:solidFill>
          <a:schemeClr val="tx1"/>
        </a:solidFill>
        <a:latin typeface="+mn-lt"/>
        <a:ea typeface="+mn-ea"/>
        <a:cs typeface="+mn-cs"/>
      </a:defRPr>
    </a:lvl5pPr>
    <a:lvl6pPr marL="1623532" algn="l" defTabSz="649413" rtl="0" eaLnBrk="1" latinLnBrk="0" hangingPunct="1">
      <a:defRPr sz="852" kern="1200">
        <a:solidFill>
          <a:schemeClr val="tx1"/>
        </a:solidFill>
        <a:latin typeface="+mn-lt"/>
        <a:ea typeface="+mn-ea"/>
        <a:cs typeface="+mn-cs"/>
      </a:defRPr>
    </a:lvl6pPr>
    <a:lvl7pPr marL="1948238" algn="l" defTabSz="649413" rtl="0" eaLnBrk="1" latinLnBrk="0" hangingPunct="1">
      <a:defRPr sz="852" kern="1200">
        <a:solidFill>
          <a:schemeClr val="tx1"/>
        </a:solidFill>
        <a:latin typeface="+mn-lt"/>
        <a:ea typeface="+mn-ea"/>
        <a:cs typeface="+mn-cs"/>
      </a:defRPr>
    </a:lvl7pPr>
    <a:lvl8pPr marL="2272944" algn="l" defTabSz="649413" rtl="0" eaLnBrk="1" latinLnBrk="0" hangingPunct="1">
      <a:defRPr sz="852" kern="1200">
        <a:solidFill>
          <a:schemeClr val="tx1"/>
        </a:solidFill>
        <a:latin typeface="+mn-lt"/>
        <a:ea typeface="+mn-ea"/>
        <a:cs typeface="+mn-cs"/>
      </a:defRPr>
    </a:lvl8pPr>
    <a:lvl9pPr marL="2597651" algn="l" defTabSz="649413" rtl="0" eaLnBrk="1" latinLnBrk="0" hangingPunct="1">
      <a:defRPr sz="85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9FD8A-7091-4902-B096-90931A5DD4F6}" type="slidenum">
              <a:rPr lang="es-GT" smtClean="0"/>
              <a:t>19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005103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BF9C8-F588-654E-9DF6-A20E4A2F15B9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1408A-FDFC-334A-9029-077299162DF0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BF9C8-F588-654E-9DF6-A20E4A2F15B9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1408A-FDFC-334A-9029-077299162DF0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BF9C8-F588-654E-9DF6-A20E4A2F15B9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1408A-FDFC-334A-9029-077299162DF0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BF9C8-F588-654E-9DF6-A20E4A2F15B9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1408A-FDFC-334A-9029-077299162DF0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BF9C8-F588-654E-9DF6-A20E4A2F15B9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1408A-FDFC-334A-9029-077299162DF0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BF9C8-F588-654E-9DF6-A20E4A2F15B9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1408A-FDFC-334A-9029-077299162DF0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BF9C8-F588-654E-9DF6-A20E4A2F15B9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1408A-FDFC-334A-9029-077299162DF0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BF9C8-F588-654E-9DF6-A20E4A2F15B9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1408A-FDFC-334A-9029-077299162DF0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BF9C8-F588-654E-9DF6-A20E4A2F15B9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1408A-FDFC-334A-9029-077299162DF0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BF9C8-F588-654E-9DF6-A20E4A2F15B9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1408A-FDFC-334A-9029-077299162DF0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BF9C8-F588-654E-9DF6-A20E4A2F15B9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1408A-FDFC-334A-9029-077299162DF0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BF9C8-F588-654E-9DF6-A20E4A2F15B9}" type="datetimeFigureOut">
              <a:rPr lang="en-US" smtClean="0"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1408A-FDFC-334A-9029-077299162DF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22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3.jp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18.xml"/><Relationship Id="rId18" Type="http://schemas.openxmlformats.org/officeDocument/2006/relationships/image" Target="../media/image3.jpg"/><Relationship Id="rId3" Type="http://schemas.openxmlformats.org/officeDocument/2006/relationships/image" Target="../media/image8.png"/><Relationship Id="rId7" Type="http://schemas.openxmlformats.org/officeDocument/2006/relationships/slide" Target="slide10.xml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slide" Target="slide2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slide" Target="slide8.xml"/><Relationship Id="rId5" Type="http://schemas.openxmlformats.org/officeDocument/2006/relationships/slide" Target="slide4.xml"/><Relationship Id="rId15" Type="http://schemas.openxmlformats.org/officeDocument/2006/relationships/slide" Target="slide3.xml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slide" Target="slide2.xml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384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5542920" y="338048"/>
            <a:ext cx="3601080" cy="2786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</a:rPr>
              <a:t>AVANCES SECTOR VIVIENDA</a:t>
            </a:r>
          </a:p>
          <a:p>
            <a:pPr algn="ctr"/>
            <a:endParaRPr lang="en-US" sz="2382" spc="-199" dirty="0">
              <a:latin typeface="Candara" pitchFamily="34" charset="0"/>
            </a:endParaRPr>
          </a:p>
          <a:p>
            <a:pPr algn="ctr"/>
            <a:r>
              <a:rPr lang="es-GT" sz="2382" spc="-199" dirty="0">
                <a:latin typeface="Century Gothic" panose="020B0502020202020204" pitchFamily="34" charset="0"/>
              </a:rPr>
              <a:t>Institucionalidad, Financiamiento y Política Pública</a:t>
            </a:r>
          </a:p>
          <a:p>
            <a:pPr algn="ctr"/>
            <a:endParaRPr lang="es-GT" sz="2382" spc="-199" dirty="0">
              <a:latin typeface="Candara" pitchFamily="34" charset="0"/>
            </a:endParaRPr>
          </a:p>
        </p:txBody>
      </p:sp>
      <p:cxnSp>
        <p:nvCxnSpPr>
          <p:cNvPr id="6" name="5 Conector recto"/>
          <p:cNvCxnSpPr/>
          <p:nvPr/>
        </p:nvCxnSpPr>
        <p:spPr>
          <a:xfrm>
            <a:off x="6341886" y="1396022"/>
            <a:ext cx="200314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4 CuadroTexto">
            <a:extLst>
              <a:ext uri="{FF2B5EF4-FFF2-40B4-BE49-F238E27FC236}">
                <a16:creationId xmlns:a16="http://schemas.microsoft.com/office/drawing/2014/main" xmlns="" id="{6636BEA8-5322-4566-96B4-B52BBB4946A5}"/>
              </a:ext>
            </a:extLst>
          </p:cNvPr>
          <p:cNvSpPr txBox="1"/>
          <p:nvPr/>
        </p:nvSpPr>
        <p:spPr>
          <a:xfrm>
            <a:off x="5109966" y="4374059"/>
            <a:ext cx="3601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Diplomado 2017</a:t>
            </a:r>
          </a:p>
          <a:p>
            <a:pPr algn="ctr"/>
            <a:r>
              <a:rPr lang="es-GT" sz="2000" spc="-19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Octubre</a:t>
            </a:r>
            <a:endParaRPr lang="es-GT" sz="1800" spc="-199" dirty="0">
              <a:latin typeface="Century Gothic" panose="020B0502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D39FDB85-8955-4824-9479-A2D3643106E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6001" y="3809886"/>
            <a:ext cx="2181637" cy="133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6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entación Carlos Barillas_Hábitat III1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62"/>
          <a:stretch/>
        </p:blipFill>
        <p:spPr>
          <a:xfrm>
            <a:off x="0" y="0"/>
            <a:ext cx="9135349" cy="431735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BABDB9A-AD50-4EF5-B837-FB2C9E368A8E}"/>
              </a:ext>
            </a:extLst>
          </p:cNvPr>
          <p:cNvSpPr/>
          <p:nvPr/>
        </p:nvSpPr>
        <p:spPr>
          <a:xfrm>
            <a:off x="7640052" y="4367463"/>
            <a:ext cx="1503947" cy="7760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1F15059-CD83-424D-A29A-9BA71F5D3C4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90" y="4403558"/>
            <a:ext cx="1210459" cy="73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5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image8.jpg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83" t="2145" r="2455" b="262"/>
          <a:stretch/>
        </p:blipFill>
        <p:spPr bwMode="auto">
          <a:xfrm>
            <a:off x="439838" y="579810"/>
            <a:ext cx="3918958" cy="429289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6" name="Rectangle 6"/>
          <p:cNvSpPr>
            <a:spLocks/>
          </p:cNvSpPr>
          <p:nvPr/>
        </p:nvSpPr>
        <p:spPr bwMode="auto">
          <a:xfrm>
            <a:off x="4209701" y="1231480"/>
            <a:ext cx="4550229" cy="3303426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marL="608467" lvl="1" indent="-339696" algn="just" defTabSz="764317">
              <a:lnSpc>
                <a:spcPct val="90000"/>
              </a:lnSpc>
              <a:spcBef>
                <a:spcPts val="353"/>
              </a:spcBef>
              <a:buClr>
                <a:srgbClr val="404040"/>
              </a:buClr>
              <a:buSzPct val="90000"/>
              <a:buFont typeface="Wingdings" pitchFamily="2" charset="2"/>
              <a:buChar char="§"/>
            </a:pPr>
            <a:r>
              <a:rPr lang="es-ES" dirty="0">
                <a:solidFill>
                  <a:srgbClr val="262626"/>
                </a:solidFill>
                <a:latin typeface="Century Gothic" pitchFamily="34" charset="0"/>
                <a:ea typeface="Helvetica" charset="0"/>
                <a:cs typeface="Helvetica" charset="0"/>
                <a:sym typeface="Helvetica" charset="0"/>
              </a:rPr>
              <a:t>La </a:t>
            </a:r>
            <a:r>
              <a:rPr lang="es-ES" b="1" dirty="0">
                <a:solidFill>
                  <a:srgbClr val="262626"/>
                </a:solidFill>
                <a:latin typeface="Century Gothic" pitchFamily="34" charset="0"/>
                <a:ea typeface="Helvetica" charset="0"/>
                <a:cs typeface="Helvetica" charset="0"/>
                <a:sym typeface="Helvetica" charset="0"/>
              </a:rPr>
              <a:t>gestión en materia de servicios públicos es crítica</a:t>
            </a:r>
            <a:r>
              <a:rPr lang="es-ES" dirty="0">
                <a:solidFill>
                  <a:srgbClr val="262626"/>
                </a:solidFill>
                <a:latin typeface="Century Gothic" pitchFamily="34" charset="0"/>
                <a:ea typeface="Helvetica" charset="0"/>
                <a:cs typeface="Helvetica" charset="0"/>
                <a:sym typeface="Helvetica" charset="0"/>
              </a:rPr>
              <a:t> y se requiere un gran esfuerzo del nivel nacional en apoyar y fortalecer a las municipalidades en este tema.</a:t>
            </a:r>
          </a:p>
          <a:p>
            <a:pPr marL="608467" lvl="1" indent="-339696" algn="just" defTabSz="764317">
              <a:lnSpc>
                <a:spcPct val="90000"/>
              </a:lnSpc>
              <a:spcBef>
                <a:spcPts val="353"/>
              </a:spcBef>
              <a:buClr>
                <a:srgbClr val="404040"/>
              </a:buClr>
              <a:buSzPct val="90000"/>
              <a:buFont typeface="Wingdings" pitchFamily="2" charset="2"/>
              <a:buChar char="§"/>
            </a:pPr>
            <a:endParaRPr lang="es-ES" dirty="0">
              <a:solidFill>
                <a:srgbClr val="262626"/>
              </a:solidFill>
              <a:latin typeface="Century Gothic" pitchFamily="34" charset="0"/>
              <a:ea typeface="Helvetica" charset="0"/>
              <a:cs typeface="Helvetica" charset="0"/>
              <a:sym typeface="Helvetica" charset="0"/>
            </a:endParaRPr>
          </a:p>
          <a:p>
            <a:pPr marL="608467" lvl="1" indent="-339696" algn="just" defTabSz="764317">
              <a:lnSpc>
                <a:spcPct val="90000"/>
              </a:lnSpc>
              <a:spcBef>
                <a:spcPts val="353"/>
              </a:spcBef>
              <a:buClr>
                <a:srgbClr val="404040"/>
              </a:buClr>
              <a:buSzPct val="90000"/>
              <a:buFont typeface="Wingdings" pitchFamily="2" charset="2"/>
              <a:buChar char="§"/>
            </a:pPr>
            <a:r>
              <a:rPr lang="es-ES" dirty="0">
                <a:solidFill>
                  <a:srgbClr val="262626"/>
                </a:solidFill>
                <a:latin typeface="Century Gothic" pitchFamily="34" charset="0"/>
                <a:ea typeface="Helvetica" charset="0"/>
                <a:cs typeface="Helvetica" charset="0"/>
                <a:sym typeface="Helvetica" charset="0"/>
              </a:rPr>
              <a:t>El reto se magnifica con el </a:t>
            </a:r>
            <a:r>
              <a:rPr lang="es-ES" b="1" dirty="0">
                <a:solidFill>
                  <a:srgbClr val="262626"/>
                </a:solidFill>
                <a:latin typeface="Century Gothic" pitchFamily="34" charset="0"/>
                <a:ea typeface="Helvetica" charset="0"/>
                <a:cs typeface="Helvetica" charset="0"/>
                <a:sym typeface="Helvetica" charset="0"/>
              </a:rPr>
              <a:t>crecimiento acelerado </a:t>
            </a:r>
            <a:r>
              <a:rPr lang="es-ES" dirty="0">
                <a:solidFill>
                  <a:srgbClr val="262626"/>
                </a:solidFill>
                <a:latin typeface="Century Gothic" pitchFamily="34" charset="0"/>
                <a:ea typeface="Helvetica" charset="0"/>
                <a:cs typeface="Helvetica" charset="0"/>
                <a:sym typeface="Helvetica" charset="0"/>
              </a:rPr>
              <a:t>de la población</a:t>
            </a:r>
          </a:p>
          <a:p>
            <a:pPr marL="608467" lvl="1" indent="-339696" algn="just" defTabSz="764317">
              <a:lnSpc>
                <a:spcPct val="90000"/>
              </a:lnSpc>
              <a:spcBef>
                <a:spcPts val="353"/>
              </a:spcBef>
              <a:buClr>
                <a:srgbClr val="404040"/>
              </a:buClr>
              <a:buSzPct val="90000"/>
              <a:buFont typeface="Wingdings" pitchFamily="2" charset="2"/>
              <a:buChar char="§"/>
            </a:pPr>
            <a:endParaRPr lang="es-ES" dirty="0">
              <a:solidFill>
                <a:srgbClr val="262626"/>
              </a:solidFill>
              <a:latin typeface="Century Gothic" pitchFamily="34" charset="0"/>
              <a:ea typeface="Helvetica" charset="0"/>
              <a:cs typeface="Helvetica" charset="0"/>
              <a:sym typeface="Helvetica" charset="0"/>
            </a:endParaRPr>
          </a:p>
          <a:p>
            <a:pPr marL="608467" lvl="1" indent="-339696" algn="just" defTabSz="764317">
              <a:lnSpc>
                <a:spcPct val="90000"/>
              </a:lnSpc>
              <a:spcBef>
                <a:spcPts val="353"/>
              </a:spcBef>
              <a:buClr>
                <a:srgbClr val="404040"/>
              </a:buClr>
              <a:buSzPct val="90000"/>
              <a:buFont typeface="Wingdings" pitchFamily="2" charset="2"/>
              <a:buChar char="§"/>
            </a:pPr>
            <a:r>
              <a:rPr lang="es-ES" dirty="0">
                <a:solidFill>
                  <a:srgbClr val="262626"/>
                </a:solidFill>
                <a:latin typeface="Century Gothic" pitchFamily="34" charset="0"/>
                <a:ea typeface="Helvetica" charset="0"/>
                <a:cs typeface="Helvetica" charset="0"/>
                <a:sym typeface="Helvetica" charset="0"/>
              </a:rPr>
              <a:t>La prestación de servicios básicos a nivel metropolitano requiere de grandes proyectos e </a:t>
            </a:r>
            <a:r>
              <a:rPr lang="es-ES" b="1" dirty="0">
                <a:solidFill>
                  <a:srgbClr val="262626"/>
                </a:solidFill>
                <a:latin typeface="Century Gothic" pitchFamily="34" charset="0"/>
                <a:ea typeface="Helvetica" charset="0"/>
                <a:cs typeface="Helvetica" charset="0"/>
                <a:sym typeface="Helvetica" charset="0"/>
              </a:rPr>
              <a:t>inversiones donde se asocian los municipios</a:t>
            </a:r>
            <a:r>
              <a:rPr lang="es-ES" dirty="0">
                <a:solidFill>
                  <a:srgbClr val="262626"/>
                </a:solidFill>
                <a:latin typeface="Century Gothic" pitchFamily="34" charset="0"/>
                <a:ea typeface="Helvetica" charset="0"/>
                <a:cs typeface="Helvetica" charset="0"/>
                <a:sym typeface="Helvetica" charset="0"/>
              </a:rPr>
              <a:t>, el estado y el sector privado (agua, electricidad, basura) </a:t>
            </a:r>
            <a:endParaRPr lang="es-ES" sz="1700" dirty="0">
              <a:latin typeface="Century Gothic" pitchFamily="34" charset="0"/>
            </a:endParaRPr>
          </a:p>
        </p:txBody>
      </p:sp>
      <p:sp>
        <p:nvSpPr>
          <p:cNvPr id="7" name="CuadroTexto 4"/>
          <p:cNvSpPr txBox="1"/>
          <p:nvPr/>
        </p:nvSpPr>
        <p:spPr>
          <a:xfrm>
            <a:off x="1556" y="144820"/>
            <a:ext cx="9142443" cy="354200"/>
          </a:xfrm>
          <a:prstGeom prst="rect">
            <a:avLst/>
          </a:prstGeom>
          <a:noFill/>
        </p:spPr>
        <p:txBody>
          <a:bodyPr wrap="square" lIns="76453" tIns="38227" rIns="76453" bIns="38227" rtlCol="0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es-GT" sz="20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Capacidades y voluntad inexistente para gestión del territorio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A7867283-1A0B-43D0-8E54-E3035427DAA7}"/>
              </a:ext>
            </a:extLst>
          </p:cNvPr>
          <p:cNvSpPr/>
          <p:nvPr/>
        </p:nvSpPr>
        <p:spPr>
          <a:xfrm>
            <a:off x="7640052" y="4367463"/>
            <a:ext cx="1503947" cy="7760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AE7015A0-F33C-4B4F-AE3E-1DA4A22DA6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90" y="4403558"/>
            <a:ext cx="1210459" cy="73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8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3 Imagen" descr="Asentamientos Informale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1"/>
          <a:stretch/>
        </p:blipFill>
        <p:spPr bwMode="auto">
          <a:xfrm>
            <a:off x="0" y="9526"/>
            <a:ext cx="6918158" cy="513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CuadroTexto 5"/>
          <p:cNvSpPr txBox="1">
            <a:spLocks noChangeArrowheads="1"/>
          </p:cNvSpPr>
          <p:nvPr/>
        </p:nvSpPr>
        <p:spPr bwMode="auto">
          <a:xfrm>
            <a:off x="7044589" y="313730"/>
            <a:ext cx="1399608" cy="371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458" tIns="33729" rIns="67458" bIns="33729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s-GT" altLang="es-GT" sz="1456" b="1" dirty="0">
              <a:latin typeface="Arial" pitchFamily="34" charset="0"/>
            </a:endParaRPr>
          </a:p>
          <a:p>
            <a:endParaRPr lang="es-GT" altLang="es-GT" sz="2118" b="1" dirty="0">
              <a:latin typeface="Arial" pitchFamily="34" charset="0"/>
            </a:endParaRPr>
          </a:p>
          <a:p>
            <a:r>
              <a:rPr lang="es-GT" altLang="es-GT" sz="2118" b="1" dirty="0">
                <a:latin typeface="Arial" pitchFamily="34" charset="0"/>
              </a:rPr>
              <a:t>+</a:t>
            </a:r>
            <a:r>
              <a:rPr lang="es-GT" altLang="es-GT" sz="1456" dirty="0">
                <a:latin typeface="Arial" pitchFamily="34" charset="0"/>
              </a:rPr>
              <a:t> de 400 Asentamientos precarios </a:t>
            </a:r>
          </a:p>
          <a:p>
            <a:endParaRPr lang="es-GT" altLang="es-GT" sz="1456" dirty="0">
              <a:latin typeface="Arial" pitchFamily="34" charset="0"/>
            </a:endParaRPr>
          </a:p>
          <a:p>
            <a:r>
              <a:rPr lang="es-GT" altLang="es-GT" sz="2118" b="1" dirty="0">
                <a:latin typeface="Arial" pitchFamily="34" charset="0"/>
              </a:rPr>
              <a:t>+</a:t>
            </a:r>
            <a:r>
              <a:rPr lang="es-GT" altLang="es-GT" sz="1456" dirty="0">
                <a:latin typeface="Arial" pitchFamily="34" charset="0"/>
              </a:rPr>
              <a:t> de 400,000 personas en AMCG</a:t>
            </a:r>
            <a:endParaRPr lang="es-GT" altLang="es-GT" sz="1059" dirty="0">
              <a:solidFill>
                <a:srgbClr val="FFFFFF"/>
              </a:solidFill>
              <a:latin typeface="Arial" pitchFamily="34" charset="0"/>
            </a:endParaRPr>
          </a:p>
          <a:p>
            <a:endParaRPr lang="es-GT" altLang="es-GT" sz="2118" b="1" dirty="0">
              <a:latin typeface="Arial" pitchFamily="34" charset="0"/>
            </a:endParaRPr>
          </a:p>
          <a:p>
            <a:r>
              <a:rPr lang="es-GT" altLang="es-GT" sz="2118" b="1" dirty="0">
                <a:latin typeface="Arial" pitchFamily="34" charset="0"/>
              </a:rPr>
              <a:t>+</a:t>
            </a:r>
            <a:r>
              <a:rPr lang="es-GT" altLang="es-GT" sz="1456" dirty="0">
                <a:latin typeface="Arial" pitchFamily="34" charset="0"/>
              </a:rPr>
              <a:t> de 50 % en laderas y fondo de barrancos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545618F0-D44A-4415-BA0D-75C7A2021078}"/>
              </a:ext>
            </a:extLst>
          </p:cNvPr>
          <p:cNvSpPr/>
          <p:nvPr/>
        </p:nvSpPr>
        <p:spPr>
          <a:xfrm>
            <a:off x="7640052" y="4367463"/>
            <a:ext cx="1503947" cy="7760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E99217C3-6D7C-44E1-8669-23AAC64E22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90" y="4403558"/>
            <a:ext cx="1210459" cy="73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1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entación Carlos Barillas_Hábitat III1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08"/>
          <a:stretch/>
        </p:blipFill>
        <p:spPr>
          <a:xfrm>
            <a:off x="0" y="0"/>
            <a:ext cx="7591926" cy="51435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E9E922A-4406-4CD4-97CF-0824296E8224}"/>
              </a:ext>
            </a:extLst>
          </p:cNvPr>
          <p:cNvSpPr/>
          <p:nvPr/>
        </p:nvSpPr>
        <p:spPr>
          <a:xfrm>
            <a:off x="7640052" y="4367463"/>
            <a:ext cx="1503947" cy="7760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31DBFFE2-C5E1-41D3-82A4-FB971EEE64B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90" y="4403558"/>
            <a:ext cx="1210459" cy="73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entación Carlos Barillas_Hábitat III2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5"/>
          <a:stretch/>
        </p:blipFill>
        <p:spPr>
          <a:xfrm>
            <a:off x="0" y="0"/>
            <a:ext cx="9135349" cy="51435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8388CA4C-0062-4768-AF50-D27C86472D33}"/>
              </a:ext>
            </a:extLst>
          </p:cNvPr>
          <p:cNvSpPr/>
          <p:nvPr/>
        </p:nvSpPr>
        <p:spPr>
          <a:xfrm>
            <a:off x="7924890" y="4367463"/>
            <a:ext cx="1219109" cy="7760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3E75B106-9F44-4816-9FCF-608F0179A7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90" y="4403558"/>
            <a:ext cx="1210459" cy="73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4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entación Carlos Barillas_Hábitat III2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5"/>
          <a:stretch/>
        </p:blipFill>
        <p:spPr>
          <a:xfrm>
            <a:off x="0" y="0"/>
            <a:ext cx="9135349" cy="51435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A90458A9-DEC5-4E24-ACB7-1469C84E0BC2}"/>
              </a:ext>
            </a:extLst>
          </p:cNvPr>
          <p:cNvSpPr/>
          <p:nvPr/>
        </p:nvSpPr>
        <p:spPr>
          <a:xfrm>
            <a:off x="7924890" y="4367463"/>
            <a:ext cx="1219109" cy="7760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3CA24BD6-EA2E-4423-9B5D-7335F3CE432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90" y="4403558"/>
            <a:ext cx="1210459" cy="73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7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49187" y="2033708"/>
            <a:ext cx="7028057" cy="841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AGENDA URBANA ¿DONDE?</a:t>
            </a:r>
          </a:p>
          <a:p>
            <a:endParaRPr lang="en-US" sz="3200" b="1" dirty="0">
              <a:solidFill>
                <a:schemeClr val="accent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Ciudades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Intermedias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B01D8D2B-D4D2-4760-BB24-EFECABBD7851}"/>
              </a:ext>
            </a:extLst>
          </p:cNvPr>
          <p:cNvSpPr/>
          <p:nvPr/>
        </p:nvSpPr>
        <p:spPr>
          <a:xfrm>
            <a:off x="7640052" y="4367463"/>
            <a:ext cx="1503947" cy="7760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70BCFE8-13EB-4D4A-8AD0-9A7D5E8626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90" y="4403558"/>
            <a:ext cx="1210459" cy="73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9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entación Carlos Barillas_Hábitat III2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5"/>
          <a:stretch/>
        </p:blipFill>
        <p:spPr>
          <a:xfrm>
            <a:off x="0" y="0"/>
            <a:ext cx="9135349" cy="51435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9AAB405E-82D8-4D5D-82DA-B45A61E43C2E}"/>
              </a:ext>
            </a:extLst>
          </p:cNvPr>
          <p:cNvSpPr/>
          <p:nvPr/>
        </p:nvSpPr>
        <p:spPr>
          <a:xfrm>
            <a:off x="8253663" y="4367463"/>
            <a:ext cx="890336" cy="7760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310443E1-44EB-4029-97FD-2A884A3D806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650" y="4033587"/>
            <a:ext cx="1210459" cy="73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9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101947" y="0"/>
            <a:ext cx="7028057" cy="841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Institucionalidad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Proceso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de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transición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630025" y="978104"/>
            <a:ext cx="7832345" cy="461658"/>
          </a:xfrm>
          <a:prstGeom prst="round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Viceministerio de Desarrollo Urbano y Vivienda</a:t>
            </a:r>
          </a:p>
        </p:txBody>
      </p:sp>
      <p:sp>
        <p:nvSpPr>
          <p:cNvPr id="18" name="17 Rectángulo redondeado"/>
          <p:cNvSpPr/>
          <p:nvPr/>
        </p:nvSpPr>
        <p:spPr>
          <a:xfrm>
            <a:off x="615706" y="1544093"/>
            <a:ext cx="1884431" cy="834645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b="1" dirty="0"/>
              <a:t>Dirección de Desarrollo Urbano y Vivienda</a:t>
            </a:r>
          </a:p>
        </p:txBody>
      </p:sp>
      <p:sp>
        <p:nvSpPr>
          <p:cNvPr id="19" name="18 Rectángulo redondeado"/>
          <p:cNvSpPr/>
          <p:nvPr/>
        </p:nvSpPr>
        <p:spPr>
          <a:xfrm>
            <a:off x="2615539" y="1544093"/>
            <a:ext cx="1884431" cy="834645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b="1" dirty="0"/>
              <a:t>Dirección de Asentamientos Humanos y Vivienda</a:t>
            </a:r>
          </a:p>
        </p:txBody>
      </p:sp>
      <p:sp>
        <p:nvSpPr>
          <p:cNvPr id="20" name="19 Rectángulo redondeado"/>
          <p:cNvSpPr/>
          <p:nvPr/>
        </p:nvSpPr>
        <p:spPr>
          <a:xfrm>
            <a:off x="4629694" y="1544093"/>
            <a:ext cx="1884431" cy="834645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b="1" dirty="0"/>
              <a:t>Fondo para la Vivienda</a:t>
            </a:r>
          </a:p>
        </p:txBody>
      </p:sp>
      <p:sp>
        <p:nvSpPr>
          <p:cNvPr id="21" name="20 Rectángulo redondeado"/>
          <p:cNvSpPr/>
          <p:nvPr/>
        </p:nvSpPr>
        <p:spPr>
          <a:xfrm>
            <a:off x="6629527" y="1544093"/>
            <a:ext cx="1884431" cy="834645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b="1" dirty="0"/>
              <a:t>Unidad de Desarrollo de Vivienda Popular</a:t>
            </a:r>
          </a:p>
        </p:txBody>
      </p:sp>
      <p:sp>
        <p:nvSpPr>
          <p:cNvPr id="22" name="21 Rectángulo redondeado"/>
          <p:cNvSpPr/>
          <p:nvPr/>
        </p:nvSpPr>
        <p:spPr>
          <a:xfrm>
            <a:off x="630025" y="2518026"/>
            <a:ext cx="1870112" cy="18429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sz="1200" b="1" dirty="0">
                <a:solidFill>
                  <a:schemeClr val="tx1"/>
                </a:solidFill>
              </a:rPr>
              <a:t>Formulación de planes supramunicipales y acompañamiento al diseño e implementación de instrumentos de gestión territorial para gobiernos locales</a:t>
            </a:r>
          </a:p>
        </p:txBody>
      </p:sp>
      <p:sp>
        <p:nvSpPr>
          <p:cNvPr id="23" name="22 Rectángulo redondeado"/>
          <p:cNvSpPr/>
          <p:nvPr/>
        </p:nvSpPr>
        <p:spPr>
          <a:xfrm>
            <a:off x="2629858" y="2518026"/>
            <a:ext cx="1870112" cy="18429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sz="1200" b="1" dirty="0">
                <a:solidFill>
                  <a:schemeClr val="tx1"/>
                </a:solidFill>
              </a:rPr>
              <a:t>Ejecución de Proyectos de Mejoramiento Integral de Barrios, viviendas de reubicación y escrituración para casos de calamidad</a:t>
            </a:r>
          </a:p>
        </p:txBody>
      </p:sp>
      <p:sp>
        <p:nvSpPr>
          <p:cNvPr id="24" name="23 Rectángulo redondeado"/>
          <p:cNvSpPr/>
          <p:nvPr/>
        </p:nvSpPr>
        <p:spPr>
          <a:xfrm>
            <a:off x="4644013" y="2528640"/>
            <a:ext cx="1870112" cy="18429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sz="1200" b="1" dirty="0">
                <a:solidFill>
                  <a:schemeClr val="tx1"/>
                </a:solidFill>
              </a:rPr>
              <a:t>Análisis de posibles beneficiarios, otorgamiento de subsidios directos e indirectos, gestión de fideicomisos y fondos específicos</a:t>
            </a:r>
          </a:p>
        </p:txBody>
      </p:sp>
      <p:sp>
        <p:nvSpPr>
          <p:cNvPr id="25" name="24 Rectángulo redondeado"/>
          <p:cNvSpPr/>
          <p:nvPr/>
        </p:nvSpPr>
        <p:spPr>
          <a:xfrm>
            <a:off x="6643846" y="2528640"/>
            <a:ext cx="1870112" cy="18429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sz="1200" b="1" dirty="0">
                <a:solidFill>
                  <a:schemeClr val="tx1"/>
                </a:solidFill>
              </a:rPr>
              <a:t>Adjudicación, </a:t>
            </a:r>
            <a:r>
              <a:rPr lang="es-GT" sz="1200" b="1" dirty="0" err="1">
                <a:solidFill>
                  <a:schemeClr val="tx1"/>
                </a:solidFill>
              </a:rPr>
              <a:t>readjudicación</a:t>
            </a:r>
            <a:r>
              <a:rPr lang="es-GT" sz="1200" b="1" dirty="0">
                <a:solidFill>
                  <a:schemeClr val="tx1"/>
                </a:solidFill>
              </a:rPr>
              <a:t> y escrituración de viviendas derivadas de liquidación del BANVI, y procesos de ocupación de bienes del Estado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A1E68F78-9028-4A4A-8BF5-C4422F221813}"/>
              </a:ext>
            </a:extLst>
          </p:cNvPr>
          <p:cNvSpPr/>
          <p:nvPr/>
        </p:nvSpPr>
        <p:spPr>
          <a:xfrm>
            <a:off x="7640052" y="4403558"/>
            <a:ext cx="1503947" cy="73994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63AADD69-C40A-4BDE-8618-EB26C6E3C86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90" y="4403558"/>
            <a:ext cx="1210459" cy="73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9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73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1354058" y="112936"/>
            <a:ext cx="6403830" cy="829163"/>
          </a:xfrm>
          <a:prstGeom prst="rect">
            <a:avLst/>
          </a:prstGeom>
        </p:spPr>
        <p:txBody>
          <a:bodyPr vert="horz" lIns="67458" tIns="33729" rIns="67458" bIns="33729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GT" sz="1787" b="1" dirty="0">
                <a:solidFill>
                  <a:srgbClr val="0D6384"/>
                </a:solidFill>
                <a:latin typeface="Candara" panose="020E0502030303020204" pitchFamily="34" charset="0"/>
                <a:ea typeface="+mn-ea"/>
                <a:cs typeface="+mn-cs"/>
              </a:rPr>
              <a:t>LA QUINTA GENERACIÓN DE LEYES PARA EL DESARROLLO TERRITORIAL</a:t>
            </a:r>
            <a:endParaRPr lang="es-GT" sz="1853" b="1" i="1" dirty="0">
              <a:solidFill>
                <a:srgbClr val="0D6384"/>
              </a:solidFill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5" name="AutoShape 4" descr="http://2.bp.blogspot.com/_TPogpw6q8k8/S2mCpx2XBpI/AAAAAAAAAAc/Jl9FcZevmGU/s1600/54378851.png"/>
          <p:cNvSpPr>
            <a:spLocks noChangeAspect="1" noChangeArrowheads="1"/>
          </p:cNvSpPr>
          <p:nvPr/>
        </p:nvSpPr>
        <p:spPr bwMode="auto">
          <a:xfrm>
            <a:off x="1354058" y="-108347"/>
            <a:ext cx="222087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7458" tIns="33729" rIns="67458" bIns="33729" numCol="1" anchor="t" anchorCtr="0" compatLnSpc="1">
            <a:prstTxWarp prst="textNoShape">
              <a:avLst/>
            </a:prstTxWarp>
          </a:bodyPr>
          <a:lstStyle/>
          <a:p>
            <a:endParaRPr lang="es-GT" sz="846"/>
          </a:p>
        </p:txBody>
      </p:sp>
      <p:sp>
        <p:nvSpPr>
          <p:cNvPr id="6" name="AutoShape 8" descr="Resultado de imagen para vivienda plan parcial"/>
          <p:cNvSpPr>
            <a:spLocks noChangeAspect="1" noChangeArrowheads="1"/>
          </p:cNvSpPr>
          <p:nvPr/>
        </p:nvSpPr>
        <p:spPr bwMode="auto">
          <a:xfrm>
            <a:off x="1354059" y="-1091803"/>
            <a:ext cx="3324358" cy="227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7458" tIns="33729" rIns="67458" bIns="33729" numCol="1" anchor="t" anchorCtr="0" compatLnSpc="1">
            <a:prstTxWarp prst="textNoShape">
              <a:avLst/>
            </a:prstTxWarp>
          </a:bodyPr>
          <a:lstStyle/>
          <a:p>
            <a:endParaRPr lang="es-GT" sz="846"/>
          </a:p>
        </p:txBody>
      </p:sp>
      <p:sp>
        <p:nvSpPr>
          <p:cNvPr id="7" name="AutoShape 2" descr="Imagen relacionada"/>
          <p:cNvSpPr>
            <a:spLocks noChangeAspect="1" noChangeArrowheads="1"/>
          </p:cNvSpPr>
          <p:nvPr/>
        </p:nvSpPr>
        <p:spPr bwMode="auto">
          <a:xfrm>
            <a:off x="1343656" y="-1250156"/>
            <a:ext cx="4097151" cy="260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512" tIns="30256" rIns="60512" bIns="30256" numCol="1" anchor="t" anchorCtr="0" compatLnSpc="1">
            <a:prstTxWarp prst="textNoShape">
              <a:avLst/>
            </a:prstTxWarp>
          </a:bodyPr>
          <a:lstStyle/>
          <a:p>
            <a:endParaRPr lang="es-GT" sz="846"/>
          </a:p>
        </p:txBody>
      </p:sp>
      <p:sp>
        <p:nvSpPr>
          <p:cNvPr id="88" name="87 Rectángulo redondeado"/>
          <p:cNvSpPr/>
          <p:nvPr/>
        </p:nvSpPr>
        <p:spPr>
          <a:xfrm>
            <a:off x="593819" y="2061464"/>
            <a:ext cx="1781735" cy="1303746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158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PROPUESTAS INGRESADAS AL CONGRESO </a:t>
            </a:r>
          </a:p>
        </p:txBody>
      </p:sp>
      <p:cxnSp>
        <p:nvCxnSpPr>
          <p:cNvPr id="34" name="33 Conector recto"/>
          <p:cNvCxnSpPr>
            <a:cxnSpLocks/>
            <a:stCxn id="88" idx="3"/>
            <a:endCxn id="97" idx="1"/>
          </p:cNvCxnSpPr>
          <p:nvPr/>
        </p:nvCxnSpPr>
        <p:spPr>
          <a:xfrm flipV="1">
            <a:off x="2375554" y="1192307"/>
            <a:ext cx="2325278" cy="15210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96 Rectángulo redondeado"/>
          <p:cNvSpPr/>
          <p:nvPr/>
        </p:nvSpPr>
        <p:spPr>
          <a:xfrm>
            <a:off x="4700832" y="910433"/>
            <a:ext cx="1816046" cy="56374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1191" b="1" spc="-99" dirty="0">
                <a:latin typeface="Candara" pitchFamily="34" charset="0"/>
              </a:rPr>
              <a:t>Iniciativa – Ley de Desarrollo Urbano y Gestión Territorial</a:t>
            </a:r>
          </a:p>
        </p:txBody>
      </p:sp>
      <p:cxnSp>
        <p:nvCxnSpPr>
          <p:cNvPr id="99" name="98 Conector recto"/>
          <p:cNvCxnSpPr/>
          <p:nvPr/>
        </p:nvCxnSpPr>
        <p:spPr>
          <a:xfrm>
            <a:off x="6684939" y="3223418"/>
            <a:ext cx="1443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101 CuadroTexto"/>
          <p:cNvSpPr txBox="1"/>
          <p:nvPr/>
        </p:nvSpPr>
        <p:spPr>
          <a:xfrm>
            <a:off x="6945704" y="2568605"/>
            <a:ext cx="1332838" cy="1926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GT" sz="1324" b="1" dirty="0"/>
          </a:p>
          <a:p>
            <a:endParaRPr lang="es-GT" sz="1324" b="1" dirty="0"/>
          </a:p>
          <a:p>
            <a:r>
              <a:rPr lang="es-GT" sz="1324" b="1" dirty="0"/>
              <a:t>Comisión de Vivienda</a:t>
            </a:r>
          </a:p>
          <a:p>
            <a:endParaRPr lang="es-GT" sz="1324" b="1" dirty="0"/>
          </a:p>
          <a:p>
            <a:endParaRPr lang="es-GT" sz="1324" b="1" dirty="0"/>
          </a:p>
          <a:p>
            <a:endParaRPr lang="es-GT" sz="1324" b="1" dirty="0"/>
          </a:p>
          <a:p>
            <a:r>
              <a:rPr lang="es-GT" sz="1324" b="1" dirty="0"/>
              <a:t>En tercera lectura</a:t>
            </a:r>
          </a:p>
        </p:txBody>
      </p:sp>
      <p:sp>
        <p:nvSpPr>
          <p:cNvPr id="61" name="60 Rectángulo redondeado"/>
          <p:cNvSpPr/>
          <p:nvPr/>
        </p:nvSpPr>
        <p:spPr>
          <a:xfrm>
            <a:off x="4678417" y="1888371"/>
            <a:ext cx="1816046" cy="56374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1191" b="1" spc="-99" dirty="0">
                <a:latin typeface="Candara" pitchFamily="34" charset="0"/>
              </a:rPr>
              <a:t>Iniciativa – Ley de Áreas Metropolitanas</a:t>
            </a:r>
          </a:p>
        </p:txBody>
      </p:sp>
      <p:cxnSp>
        <p:nvCxnSpPr>
          <p:cNvPr id="62" name="61 Conector recto"/>
          <p:cNvCxnSpPr/>
          <p:nvPr/>
        </p:nvCxnSpPr>
        <p:spPr>
          <a:xfrm>
            <a:off x="6702325" y="4179808"/>
            <a:ext cx="1443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32 Rectángulo redondeado"/>
          <p:cNvSpPr/>
          <p:nvPr/>
        </p:nvSpPr>
        <p:spPr>
          <a:xfrm>
            <a:off x="4679357" y="2909389"/>
            <a:ext cx="1816046" cy="56374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1191" b="1" spc="-99" dirty="0">
                <a:latin typeface="Candara" pitchFamily="34" charset="0"/>
              </a:rPr>
              <a:t>Iniciativa – Modificación Ley distribución cemento</a:t>
            </a:r>
          </a:p>
        </p:txBody>
      </p:sp>
      <p:sp>
        <p:nvSpPr>
          <p:cNvPr id="35" name="34 Rectángulo redondeado"/>
          <p:cNvSpPr/>
          <p:nvPr/>
        </p:nvSpPr>
        <p:spPr>
          <a:xfrm>
            <a:off x="4656943" y="3887328"/>
            <a:ext cx="1816046" cy="56374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1191" b="1" spc="-99" dirty="0">
                <a:latin typeface="Candara" pitchFamily="34" charset="0"/>
              </a:rPr>
              <a:t>Iniciativa 5119</a:t>
            </a:r>
          </a:p>
          <a:p>
            <a:pPr algn="ctr"/>
            <a:r>
              <a:rPr lang="es-GT" sz="1191" b="1" spc="-99" dirty="0">
                <a:latin typeface="Candara" pitchFamily="34" charset="0"/>
              </a:rPr>
              <a:t>Modificación 09-2012</a:t>
            </a:r>
          </a:p>
          <a:p>
            <a:pPr algn="ctr"/>
            <a:r>
              <a:rPr lang="es-GT" sz="1191" b="1" spc="-99" dirty="0">
                <a:latin typeface="Candara" pitchFamily="34" charset="0"/>
              </a:rPr>
              <a:t>Funciones UDEVIPO</a:t>
            </a:r>
          </a:p>
        </p:txBody>
      </p:sp>
      <p:cxnSp>
        <p:nvCxnSpPr>
          <p:cNvPr id="37" name="36 Conector recto"/>
          <p:cNvCxnSpPr/>
          <p:nvPr/>
        </p:nvCxnSpPr>
        <p:spPr>
          <a:xfrm>
            <a:off x="6634909" y="1130235"/>
            <a:ext cx="1443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37 CuadroTexto"/>
          <p:cNvSpPr txBox="1"/>
          <p:nvPr/>
        </p:nvSpPr>
        <p:spPr>
          <a:xfrm>
            <a:off x="6906107" y="475421"/>
            <a:ext cx="1332838" cy="1966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GT" sz="1324" b="1" dirty="0"/>
          </a:p>
          <a:p>
            <a:endParaRPr lang="es-GT" sz="1324" b="1" dirty="0"/>
          </a:p>
          <a:p>
            <a:r>
              <a:rPr lang="es-GT" sz="1324" b="1" dirty="0"/>
              <a:t>Comisión de Catastro y OT</a:t>
            </a:r>
          </a:p>
          <a:p>
            <a:endParaRPr lang="es-GT" sz="1059" b="1" dirty="0"/>
          </a:p>
          <a:p>
            <a:endParaRPr lang="es-GT" sz="1059" b="1" dirty="0"/>
          </a:p>
          <a:p>
            <a:endParaRPr lang="es-GT" sz="794" b="1" dirty="0"/>
          </a:p>
          <a:p>
            <a:endParaRPr lang="es-GT" sz="1324" b="1" dirty="0"/>
          </a:p>
          <a:p>
            <a:r>
              <a:rPr lang="es-GT" sz="1324" b="1" dirty="0"/>
              <a:t>Entregada a Diputado </a:t>
            </a:r>
            <a:r>
              <a:rPr lang="es-GT" sz="1324" b="1" dirty="0" err="1"/>
              <a:t>Ind</a:t>
            </a:r>
            <a:r>
              <a:rPr lang="es-GT" sz="1324" b="1" dirty="0"/>
              <a:t>.</a:t>
            </a:r>
          </a:p>
        </p:txBody>
      </p:sp>
      <p:cxnSp>
        <p:nvCxnSpPr>
          <p:cNvPr id="39" name="38 Conector recto"/>
          <p:cNvCxnSpPr/>
          <p:nvPr/>
        </p:nvCxnSpPr>
        <p:spPr>
          <a:xfrm>
            <a:off x="6652295" y="2180525"/>
            <a:ext cx="1443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"/>
          <p:cNvCxnSpPr>
            <a:cxnSpLocks/>
            <a:stCxn id="88" idx="3"/>
            <a:endCxn id="61" idx="1"/>
          </p:cNvCxnSpPr>
          <p:nvPr/>
        </p:nvCxnSpPr>
        <p:spPr>
          <a:xfrm flipV="1">
            <a:off x="2375554" y="2170245"/>
            <a:ext cx="2302863" cy="5430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"/>
          <p:cNvCxnSpPr>
            <a:cxnSpLocks/>
            <a:stCxn id="88" idx="3"/>
            <a:endCxn id="33" idx="1"/>
          </p:cNvCxnSpPr>
          <p:nvPr/>
        </p:nvCxnSpPr>
        <p:spPr>
          <a:xfrm>
            <a:off x="2375554" y="2713337"/>
            <a:ext cx="2303803" cy="4779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41 Conector recto"/>
          <p:cNvCxnSpPr>
            <a:cxnSpLocks/>
            <a:stCxn id="88" idx="3"/>
            <a:endCxn id="35" idx="1"/>
          </p:cNvCxnSpPr>
          <p:nvPr/>
        </p:nvCxnSpPr>
        <p:spPr>
          <a:xfrm>
            <a:off x="2375554" y="2713337"/>
            <a:ext cx="2281389" cy="14558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ángulo 29">
            <a:extLst>
              <a:ext uri="{FF2B5EF4-FFF2-40B4-BE49-F238E27FC236}">
                <a16:creationId xmlns:a16="http://schemas.microsoft.com/office/drawing/2014/main" xmlns="" id="{85FAF404-D652-4F87-A467-A003EC8F816C}"/>
              </a:ext>
            </a:extLst>
          </p:cNvPr>
          <p:cNvSpPr/>
          <p:nvPr/>
        </p:nvSpPr>
        <p:spPr>
          <a:xfrm>
            <a:off x="7640052" y="4403558"/>
            <a:ext cx="1503947" cy="73994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1E5FB99D-1C73-495C-A5BA-982ACD537BB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90" y="4403558"/>
            <a:ext cx="1210459" cy="73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3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49187" y="1570286"/>
            <a:ext cx="7028057" cy="841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¿DE DONDE PARTIMOS?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El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reto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de la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urbanización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acelarada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9A3C0CBE-EEA6-4C9B-93A8-63E04B3CD8FA}"/>
              </a:ext>
            </a:extLst>
          </p:cNvPr>
          <p:cNvSpPr/>
          <p:nvPr/>
        </p:nvSpPr>
        <p:spPr>
          <a:xfrm>
            <a:off x="7640052" y="4367463"/>
            <a:ext cx="1503947" cy="7760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6A8E066-CF57-4D87-AA6E-3C2A4257B03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90" y="4403558"/>
            <a:ext cx="1210459" cy="73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6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entación Carlos Barillas_Hábitat III2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6"/>
          <a:stretch/>
        </p:blipFill>
        <p:spPr>
          <a:xfrm>
            <a:off x="0" y="0"/>
            <a:ext cx="9135349" cy="51435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67EC615-9394-4FAB-9A70-9D8A474445AB}"/>
              </a:ext>
            </a:extLst>
          </p:cNvPr>
          <p:cNvSpPr/>
          <p:nvPr/>
        </p:nvSpPr>
        <p:spPr>
          <a:xfrm>
            <a:off x="7567863" y="4367463"/>
            <a:ext cx="1576136" cy="7760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8413674D-F354-45B3-B25C-9ED1B32DC6E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90" y="4403558"/>
            <a:ext cx="1210459" cy="73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4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1" descr="slide2.gif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0"/>
          <a:stretch/>
        </p:blipFill>
        <p:spPr>
          <a:xfrm>
            <a:off x="11576" y="92593"/>
            <a:ext cx="8646288" cy="4841701"/>
          </a:xfrm>
          <a:prstGeom prst="rect">
            <a:avLst/>
          </a:prstGeom>
        </p:spPr>
      </p:pic>
      <p:sp>
        <p:nvSpPr>
          <p:cNvPr id="6" name="Shape 629"/>
          <p:cNvSpPr/>
          <p:nvPr/>
        </p:nvSpPr>
        <p:spPr>
          <a:xfrm>
            <a:off x="4267201" y="43962"/>
            <a:ext cx="4767911" cy="623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90" rIns="34289" bIns="34290">
            <a:spAutoFit/>
          </a:bodyPr>
          <a:lstStyle>
            <a:lvl1pPr algn="r">
              <a:defRPr sz="2800" b="1">
                <a:solidFill>
                  <a:srgbClr val="0D6384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rPr lang="es-GT" sz="1800" dirty="0">
                <a:latin typeface="Century Gothic" pitchFamily="34" charset="0"/>
                <a:sym typeface="Corbel"/>
              </a:rPr>
              <a:t>Política urbana en el marco de la estrategia de competitividad del país</a:t>
            </a:r>
            <a:endParaRPr sz="1800" dirty="0">
              <a:latin typeface="Century Gothic" pitchFamily="34" charset="0"/>
              <a:sym typeface="Corbel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3E82413C-1B63-4561-A726-F2D04268ABEE}"/>
              </a:ext>
            </a:extLst>
          </p:cNvPr>
          <p:cNvSpPr/>
          <p:nvPr/>
        </p:nvSpPr>
        <p:spPr>
          <a:xfrm>
            <a:off x="7640052" y="4211053"/>
            <a:ext cx="1503947" cy="9324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1FD7C62-1E7D-4E9A-89F3-A1B9D2A0D83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90" y="4403558"/>
            <a:ext cx="1210459" cy="73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8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19163" y="2258449"/>
            <a:ext cx="173766" cy="22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5605463" algn="r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5605463" algn="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5605463" algn="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5605463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5605463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605463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605463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605463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605463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GT" sz="1000" u="sng">
                <a:solidFill>
                  <a:srgbClr val="0000FF"/>
                </a:solidFill>
                <a:latin typeface="Century Gothic" pitchFamily="34" charset="0"/>
                <a:ea typeface="MS Mincho" pitchFamily="49" charset="-128"/>
                <a:cs typeface="Times New Roman" panose="02020603050405020304" pitchFamily="18" charset="0"/>
              </a:rPr>
              <a:t>.</a:t>
            </a:r>
            <a:endParaRPr lang="es-ES_tradnl" altLang="es-GT" sz="1500">
              <a:latin typeface="Century Gothic" pitchFamily="34" charset="0"/>
              <a:ea typeface="MS Mincho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6" name="Imagen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439" y="991578"/>
            <a:ext cx="8502678" cy="553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o 46"/>
          <p:cNvGrpSpPr>
            <a:grpSpLocks/>
          </p:cNvGrpSpPr>
          <p:nvPr/>
        </p:nvGrpSpPr>
        <p:grpSpPr bwMode="auto">
          <a:xfrm>
            <a:off x="567159" y="906367"/>
            <a:ext cx="5370654" cy="4159967"/>
            <a:chOff x="1005558" y="-447230"/>
            <a:chExt cx="5775373" cy="4729057"/>
          </a:xfrm>
        </p:grpSpPr>
        <p:cxnSp>
          <p:nvCxnSpPr>
            <p:cNvPr id="8" name="Conector recto de flecha 27"/>
            <p:cNvCxnSpPr/>
            <p:nvPr/>
          </p:nvCxnSpPr>
          <p:spPr>
            <a:xfrm>
              <a:off x="1168183" y="4203886"/>
              <a:ext cx="1360376" cy="1490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uadroTexto 23"/>
            <p:cNvSpPr txBox="1">
              <a:spLocks noChangeArrowheads="1"/>
            </p:cNvSpPr>
            <p:nvPr/>
          </p:nvSpPr>
          <p:spPr bwMode="auto">
            <a:xfrm>
              <a:off x="5184881" y="1136649"/>
              <a:ext cx="1081168" cy="262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GT" altLang="es-GT" sz="900" b="1">
                  <a:latin typeface="Century Gothic" pitchFamily="34" charset="0"/>
                </a:rPr>
                <a:t>ZONAS VERDES</a:t>
              </a:r>
            </a:p>
          </p:txBody>
        </p:sp>
        <p:sp>
          <p:nvSpPr>
            <p:cNvPr id="10" name="CuadroTexto 28"/>
            <p:cNvSpPr txBox="1"/>
            <p:nvPr/>
          </p:nvSpPr>
          <p:spPr>
            <a:xfrm>
              <a:off x="1606605" y="3966934"/>
              <a:ext cx="695037" cy="31489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s-GT" sz="1200" dirty="0">
                  <a:solidFill>
                    <a:schemeClr val="accent1">
                      <a:lumMod val="75000"/>
                    </a:schemeClr>
                  </a:solidFill>
                  <a:latin typeface="Century Gothic" pitchFamily="34" charset="0"/>
                  <a:cs typeface="Arial" charset="0"/>
                </a:rPr>
                <a:t>40 </a:t>
              </a:r>
              <a:r>
                <a:rPr lang="es-GT" sz="1200" dirty="0" err="1">
                  <a:solidFill>
                    <a:schemeClr val="accent1">
                      <a:lumMod val="75000"/>
                    </a:schemeClr>
                  </a:solidFill>
                  <a:latin typeface="Century Gothic" pitchFamily="34" charset="0"/>
                  <a:cs typeface="Arial" charset="0"/>
                </a:rPr>
                <a:t>Mts</a:t>
              </a:r>
              <a:endParaRPr lang="es-GT" sz="1200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  <a:cs typeface="Arial" charset="0"/>
              </a:endParaRPr>
            </a:p>
          </p:txBody>
        </p:sp>
        <p:sp>
          <p:nvSpPr>
            <p:cNvPr id="11" name="CuadroTexto 30"/>
            <p:cNvSpPr txBox="1">
              <a:spLocks noChangeArrowheads="1"/>
            </p:cNvSpPr>
            <p:nvPr/>
          </p:nvSpPr>
          <p:spPr bwMode="auto">
            <a:xfrm>
              <a:off x="1005558" y="-447230"/>
              <a:ext cx="1877343" cy="892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GT" altLang="es-GT" sz="1500" b="1" dirty="0">
                  <a:latin typeface="Century Gothic" pitchFamily="34" charset="0"/>
                </a:rPr>
                <a:t>Reasentamiento y recuperación de suelo</a:t>
              </a:r>
            </a:p>
          </p:txBody>
        </p:sp>
        <p:sp>
          <p:nvSpPr>
            <p:cNvPr id="12" name="CuadroTexto 31"/>
            <p:cNvSpPr txBox="1">
              <a:spLocks noChangeArrowheads="1"/>
            </p:cNvSpPr>
            <p:nvPr/>
          </p:nvSpPr>
          <p:spPr bwMode="auto">
            <a:xfrm>
              <a:off x="2882901" y="-447230"/>
              <a:ext cx="1521827" cy="839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GT" altLang="es-GT" sz="1400" b="1" dirty="0">
                  <a:latin typeface="Century Gothic" pitchFamily="34" charset="0"/>
                </a:rPr>
                <a:t>Mitigación de barrios y Habitabilidad</a:t>
              </a:r>
            </a:p>
          </p:txBody>
        </p:sp>
        <p:sp>
          <p:nvSpPr>
            <p:cNvPr id="13" name="CuadroTexto 32"/>
            <p:cNvSpPr txBox="1">
              <a:spLocks noChangeArrowheads="1"/>
            </p:cNvSpPr>
            <p:nvPr/>
          </p:nvSpPr>
          <p:spPr bwMode="auto">
            <a:xfrm>
              <a:off x="4855268" y="-418304"/>
              <a:ext cx="1925663" cy="629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GT" altLang="es-GT" sz="1500" b="1" dirty="0">
                  <a:latin typeface="Century Gothic" pitchFamily="34" charset="0"/>
                </a:rPr>
                <a:t>Consolidación de barrios</a:t>
              </a:r>
            </a:p>
          </p:txBody>
        </p:sp>
      </p:grpSp>
      <p:sp>
        <p:nvSpPr>
          <p:cNvPr id="14" name="CuadroTexto 23"/>
          <p:cNvSpPr txBox="1">
            <a:spLocks noChangeArrowheads="1"/>
          </p:cNvSpPr>
          <p:nvPr/>
        </p:nvSpPr>
        <p:spPr bwMode="auto">
          <a:xfrm>
            <a:off x="2467166" y="2299885"/>
            <a:ext cx="1042188" cy="34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GT" altLang="es-GT" sz="900" b="1">
                <a:latin typeface="Century Gothic" pitchFamily="34" charset="0"/>
              </a:rPr>
              <a:t>ZONAS AMARILLAS</a:t>
            </a:r>
          </a:p>
        </p:txBody>
      </p:sp>
      <p:sp>
        <p:nvSpPr>
          <p:cNvPr id="15" name="CuadroTexto 23"/>
          <p:cNvSpPr txBox="1">
            <a:spLocks noChangeArrowheads="1"/>
          </p:cNvSpPr>
          <p:nvPr/>
        </p:nvSpPr>
        <p:spPr bwMode="auto">
          <a:xfrm>
            <a:off x="1246693" y="2299884"/>
            <a:ext cx="1053986" cy="2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GT" altLang="es-GT" sz="900" b="1">
                <a:latin typeface="Century Gothic" pitchFamily="34" charset="0"/>
              </a:rPr>
              <a:t>ZONAS ROJAS</a:t>
            </a:r>
          </a:p>
        </p:txBody>
      </p:sp>
      <p:cxnSp>
        <p:nvCxnSpPr>
          <p:cNvPr id="16" name="Conector recto 48"/>
          <p:cNvCxnSpPr/>
          <p:nvPr/>
        </p:nvCxnSpPr>
        <p:spPr>
          <a:xfrm>
            <a:off x="2300678" y="1568387"/>
            <a:ext cx="0" cy="3109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49"/>
          <p:cNvCxnSpPr/>
          <p:nvPr/>
        </p:nvCxnSpPr>
        <p:spPr>
          <a:xfrm>
            <a:off x="3728278" y="1589361"/>
            <a:ext cx="0" cy="31999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20"/>
          <p:cNvSpPr txBox="1">
            <a:spLocks noChangeArrowheads="1"/>
          </p:cNvSpPr>
          <p:nvPr/>
        </p:nvSpPr>
        <p:spPr bwMode="auto">
          <a:xfrm>
            <a:off x="5769641" y="3545058"/>
            <a:ext cx="3221746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s-GT" altLang="es-GT" sz="1800" b="1" dirty="0">
                <a:solidFill>
                  <a:srgbClr val="0070C0"/>
                </a:solidFill>
                <a:latin typeface="Century Gothic" pitchFamily="34" charset="0"/>
              </a:rPr>
              <a:t>Tipo de intervención según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s-GT" altLang="es-GT" sz="1800" b="1" dirty="0">
                <a:solidFill>
                  <a:srgbClr val="0070C0"/>
                </a:solidFill>
                <a:latin typeface="Century Gothic" pitchFamily="34" charset="0"/>
              </a:rPr>
              <a:t>“Semaforización del riesgo”</a:t>
            </a: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01947" y="0"/>
            <a:ext cx="8694812" cy="841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Política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de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Mejoramiento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Integral de Barrios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B5DA8F2-EC1E-4DBC-BE01-95DBAA3BE45B}"/>
              </a:ext>
            </a:extLst>
          </p:cNvPr>
          <p:cNvSpPr/>
          <p:nvPr/>
        </p:nvSpPr>
        <p:spPr>
          <a:xfrm>
            <a:off x="7640052" y="4367463"/>
            <a:ext cx="1503947" cy="7760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250FEDFA-2C87-439A-87C2-43AC203A552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90" y="4403558"/>
            <a:ext cx="1210459" cy="73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8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49187" y="2033708"/>
            <a:ext cx="7028057" cy="841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PLANES ESTRATEGICOS METROPOLITANOS</a:t>
            </a:r>
          </a:p>
          <a:p>
            <a:endParaRPr lang="en-US" sz="3200" b="1" dirty="0">
              <a:solidFill>
                <a:schemeClr val="accent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Instrumentos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para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planificar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el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futuro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5C553E24-9240-482F-8C89-4C7FA2CD6D30}"/>
              </a:ext>
            </a:extLst>
          </p:cNvPr>
          <p:cNvSpPr/>
          <p:nvPr/>
        </p:nvSpPr>
        <p:spPr>
          <a:xfrm>
            <a:off x="7567864" y="4307305"/>
            <a:ext cx="1576136" cy="8361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BE74DE3-C171-46FD-B4AB-040B5036DF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90" y="4403558"/>
            <a:ext cx="1210459" cy="73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: angular 1"/>
          <p:cNvCxnSpPr>
            <a:cxnSpLocks/>
            <a:stCxn id="31" idx="1"/>
            <a:endCxn id="31" idx="3"/>
          </p:cNvCxnSpPr>
          <p:nvPr/>
        </p:nvCxnSpPr>
        <p:spPr>
          <a:xfrm rot="10800000" flipH="1">
            <a:off x="256304" y="4619231"/>
            <a:ext cx="5399999" cy="9525"/>
          </a:xfrm>
          <a:prstGeom prst="bentConnector5">
            <a:avLst>
              <a:gd name="adj1" fmla="val -3175"/>
              <a:gd name="adj2" fmla="val 5089622"/>
              <a:gd name="adj3" fmla="val 103175"/>
            </a:avLst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: angular 2"/>
          <p:cNvCxnSpPr>
            <a:stCxn id="29" idx="1"/>
            <a:endCxn id="29" idx="3"/>
          </p:cNvCxnSpPr>
          <p:nvPr/>
        </p:nvCxnSpPr>
        <p:spPr>
          <a:xfrm rot="10800000" flipH="1">
            <a:off x="256305" y="3673459"/>
            <a:ext cx="5399999" cy="9525"/>
          </a:xfrm>
          <a:prstGeom prst="bentConnector5">
            <a:avLst>
              <a:gd name="adj1" fmla="val -3175"/>
              <a:gd name="adj2" fmla="val -4874016"/>
              <a:gd name="adj3" fmla="val 103175"/>
            </a:avLst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cto de flecha 3"/>
          <p:cNvCxnSpPr>
            <a:stCxn id="12" idx="2"/>
            <a:endCxn id="14" idx="0"/>
          </p:cNvCxnSpPr>
          <p:nvPr/>
        </p:nvCxnSpPr>
        <p:spPr>
          <a:xfrm flipH="1">
            <a:off x="2956303" y="1723995"/>
            <a:ext cx="2" cy="62203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: angular 4"/>
          <p:cNvCxnSpPr>
            <a:stCxn id="12" idx="2"/>
            <a:endCxn id="13" idx="0"/>
          </p:cNvCxnSpPr>
          <p:nvPr/>
        </p:nvCxnSpPr>
        <p:spPr>
          <a:xfrm rot="5400000">
            <a:off x="1727288" y="1117011"/>
            <a:ext cx="622034" cy="1836001"/>
          </a:xfrm>
          <a:prstGeom prst="bentConnector3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: angular 5"/>
          <p:cNvCxnSpPr>
            <a:stCxn id="12" idx="2"/>
            <a:endCxn id="15" idx="0"/>
          </p:cNvCxnSpPr>
          <p:nvPr/>
        </p:nvCxnSpPr>
        <p:spPr>
          <a:xfrm rot="16200000" flipH="1">
            <a:off x="3563287" y="1117012"/>
            <a:ext cx="622034" cy="1835999"/>
          </a:xfrm>
          <a:prstGeom prst="bentConnector3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/>
          <p:cNvCxnSpPr>
            <a:stCxn id="15" idx="2"/>
          </p:cNvCxnSpPr>
          <p:nvPr/>
        </p:nvCxnSpPr>
        <p:spPr>
          <a:xfrm flipH="1">
            <a:off x="4792301" y="2751028"/>
            <a:ext cx="2" cy="71735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>
            <a:stCxn id="13" idx="2"/>
          </p:cNvCxnSpPr>
          <p:nvPr/>
        </p:nvCxnSpPr>
        <p:spPr>
          <a:xfrm>
            <a:off x="1120304" y="2751029"/>
            <a:ext cx="0" cy="71735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287705"/>
              </p:ext>
            </p:extLst>
          </p:nvPr>
        </p:nvGraphicFramePr>
        <p:xfrm>
          <a:off x="256303" y="2907206"/>
          <a:ext cx="5400000" cy="40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000">
                  <a:extLst>
                    <a:ext uri="{9D8B030D-6E8A-4147-A177-3AD203B41FA5}">
                      <a16:colId xmlns:a16="http://schemas.microsoft.com/office/drawing/2014/main" xmlns="" val="168284172"/>
                    </a:ext>
                  </a:extLst>
                </a:gridCol>
                <a:gridCol w="450000">
                  <a:extLst>
                    <a:ext uri="{9D8B030D-6E8A-4147-A177-3AD203B41FA5}">
                      <a16:colId xmlns:a16="http://schemas.microsoft.com/office/drawing/2014/main" xmlns="" val="2059813120"/>
                    </a:ext>
                  </a:extLst>
                </a:gridCol>
                <a:gridCol w="450000">
                  <a:extLst>
                    <a:ext uri="{9D8B030D-6E8A-4147-A177-3AD203B41FA5}">
                      <a16:colId xmlns:a16="http://schemas.microsoft.com/office/drawing/2014/main" xmlns="" val="1100983395"/>
                    </a:ext>
                  </a:extLst>
                </a:gridCol>
                <a:gridCol w="450000">
                  <a:extLst>
                    <a:ext uri="{9D8B030D-6E8A-4147-A177-3AD203B41FA5}">
                      <a16:colId xmlns:a16="http://schemas.microsoft.com/office/drawing/2014/main" xmlns="" val="3073572985"/>
                    </a:ext>
                  </a:extLst>
                </a:gridCol>
                <a:gridCol w="450000">
                  <a:extLst>
                    <a:ext uri="{9D8B030D-6E8A-4147-A177-3AD203B41FA5}">
                      <a16:colId xmlns:a16="http://schemas.microsoft.com/office/drawing/2014/main" xmlns="" val="1888744681"/>
                    </a:ext>
                  </a:extLst>
                </a:gridCol>
                <a:gridCol w="450000">
                  <a:extLst>
                    <a:ext uri="{9D8B030D-6E8A-4147-A177-3AD203B41FA5}">
                      <a16:colId xmlns:a16="http://schemas.microsoft.com/office/drawing/2014/main" xmlns="" val="3802915680"/>
                    </a:ext>
                  </a:extLst>
                </a:gridCol>
                <a:gridCol w="450000">
                  <a:extLst>
                    <a:ext uri="{9D8B030D-6E8A-4147-A177-3AD203B41FA5}">
                      <a16:colId xmlns:a16="http://schemas.microsoft.com/office/drawing/2014/main" xmlns="" val="1748685176"/>
                    </a:ext>
                  </a:extLst>
                </a:gridCol>
                <a:gridCol w="450000">
                  <a:extLst>
                    <a:ext uri="{9D8B030D-6E8A-4147-A177-3AD203B41FA5}">
                      <a16:colId xmlns:a16="http://schemas.microsoft.com/office/drawing/2014/main" xmlns="" val="3361244337"/>
                    </a:ext>
                  </a:extLst>
                </a:gridCol>
                <a:gridCol w="450000">
                  <a:extLst>
                    <a:ext uri="{9D8B030D-6E8A-4147-A177-3AD203B41FA5}">
                      <a16:colId xmlns:a16="http://schemas.microsoft.com/office/drawing/2014/main" xmlns="" val="1856052414"/>
                    </a:ext>
                  </a:extLst>
                </a:gridCol>
                <a:gridCol w="450000">
                  <a:extLst>
                    <a:ext uri="{9D8B030D-6E8A-4147-A177-3AD203B41FA5}">
                      <a16:colId xmlns:a16="http://schemas.microsoft.com/office/drawing/2014/main" xmlns="" val="3696413299"/>
                    </a:ext>
                  </a:extLst>
                </a:gridCol>
                <a:gridCol w="450000">
                  <a:extLst>
                    <a:ext uri="{9D8B030D-6E8A-4147-A177-3AD203B41FA5}">
                      <a16:colId xmlns:a16="http://schemas.microsoft.com/office/drawing/2014/main" xmlns="" val="599571487"/>
                    </a:ext>
                  </a:extLst>
                </a:gridCol>
                <a:gridCol w="450000">
                  <a:extLst>
                    <a:ext uri="{9D8B030D-6E8A-4147-A177-3AD203B41FA5}">
                      <a16:colId xmlns:a16="http://schemas.microsoft.com/office/drawing/2014/main" xmlns="" val="552081622"/>
                    </a:ext>
                  </a:extLst>
                </a:gridCol>
              </a:tblGrid>
              <a:tr h="405000">
                <a:tc>
                  <a:txBody>
                    <a:bodyPr/>
                    <a:lstStyle/>
                    <a:p>
                      <a:endParaRPr lang="es-GT" sz="1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GT" sz="100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GT" sz="100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GT" sz="100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GT" sz="100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GT" sz="100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GT" sz="100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GT" sz="10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GT" sz="100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GT" sz="10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GT" sz="10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GT" sz="10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261843"/>
                  </a:ext>
                </a:extLst>
              </a:tr>
            </a:tbl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162259" y="127915"/>
            <a:ext cx="903982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buClr>
                <a:srgbClr val="FFC000"/>
              </a:buClr>
            </a:pPr>
            <a:r>
              <a:rPr lang="es-GT" sz="20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  <a:sym typeface="Wingdings 3" panose="05040102010807070707" pitchFamily="18" charset="2"/>
              </a:rPr>
              <a:t>La Infraestructura es prioridad en el Plan Nacional de Desarrollo</a:t>
            </a:r>
            <a:endParaRPr lang="es-GT" sz="2800" b="1" dirty="0">
              <a:solidFill>
                <a:schemeClr val="accent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56303" y="852853"/>
            <a:ext cx="5400000" cy="405000"/>
          </a:xfrm>
          <a:prstGeom prst="rect">
            <a:avLst/>
          </a:prstGeom>
          <a:solidFill>
            <a:srgbClr val="011D71"/>
          </a:solidFill>
          <a:ln>
            <a:solidFill>
              <a:srgbClr val="011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b="1" dirty="0">
                <a:solidFill>
                  <a:prstClr val="white"/>
                </a:solidFill>
                <a:latin typeface="Calibri"/>
              </a:rPr>
              <a:t>PLAN NACIONAL DE DESARROLLO K’ATÚN 2032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256304" y="1318994"/>
            <a:ext cx="5400000" cy="405000"/>
          </a:xfrm>
          <a:prstGeom prst="rect">
            <a:avLst/>
          </a:prstGeom>
          <a:solidFill>
            <a:srgbClr val="011D71"/>
          </a:solidFill>
          <a:ln>
            <a:solidFill>
              <a:srgbClr val="011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b="1" dirty="0">
                <a:solidFill>
                  <a:prstClr val="white"/>
                </a:solidFill>
                <a:latin typeface="Calibri"/>
              </a:rPr>
              <a:t>AGENDA NACIONAL DE COMPETITIVIDAD 2016-2032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256304" y="2346029"/>
            <a:ext cx="1728000" cy="405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sz="1200" b="1" dirty="0">
                <a:solidFill>
                  <a:prstClr val="white"/>
                </a:solidFill>
                <a:latin typeface="Calibri"/>
              </a:rPr>
              <a:t>Enfoque SECTORIAL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2092303" y="2346029"/>
            <a:ext cx="1728000" cy="405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sz="1200" b="1" dirty="0">
                <a:solidFill>
                  <a:prstClr val="white"/>
                </a:solidFill>
                <a:latin typeface="Calibri"/>
              </a:rPr>
              <a:t>Enfoque TRANSVERSAL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3928303" y="2346028"/>
            <a:ext cx="1728000" cy="405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sz="1200" b="1" dirty="0">
                <a:solidFill>
                  <a:prstClr val="white"/>
                </a:solidFill>
                <a:latin typeface="Calibri"/>
              </a:rPr>
              <a:t>Enfoque TERRITORIAL</a:t>
            </a:r>
          </a:p>
        </p:txBody>
      </p:sp>
      <p:pic>
        <p:nvPicPr>
          <p:cNvPr id="16" name="Imagen 15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36404" y="2965778"/>
            <a:ext cx="297000" cy="29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35277" y="2963714"/>
            <a:ext cx="297000" cy="297000"/>
          </a:xfrm>
          <a:prstGeom prst="rect">
            <a:avLst/>
          </a:prstGeom>
        </p:spPr>
      </p:pic>
      <p:pic>
        <p:nvPicPr>
          <p:cNvPr id="18" name="Imagen 17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134151" y="2963714"/>
            <a:ext cx="297000" cy="297000"/>
          </a:xfrm>
          <a:prstGeom prst="rect">
            <a:avLst/>
          </a:prstGeom>
        </p:spPr>
      </p:pic>
      <p:pic>
        <p:nvPicPr>
          <p:cNvPr id="19" name="Imagen 18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580761" y="2970640"/>
            <a:ext cx="297000" cy="297000"/>
          </a:xfrm>
          <a:prstGeom prst="rect">
            <a:avLst/>
          </a:prstGeom>
        </p:spPr>
      </p:pic>
      <p:pic>
        <p:nvPicPr>
          <p:cNvPr id="20" name="Imagen 19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033024" y="2961206"/>
            <a:ext cx="297000" cy="297000"/>
          </a:xfrm>
          <a:prstGeom prst="rect">
            <a:avLst/>
          </a:prstGeom>
        </p:spPr>
      </p:pic>
      <p:pic>
        <p:nvPicPr>
          <p:cNvPr id="21" name="Imagen 20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3482461" y="2974196"/>
            <a:ext cx="297000" cy="297000"/>
          </a:xfrm>
          <a:prstGeom prst="rect">
            <a:avLst/>
          </a:prstGeom>
        </p:spPr>
      </p:pic>
      <p:pic>
        <p:nvPicPr>
          <p:cNvPr id="22" name="Imagen 21"/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3928303" y="2961206"/>
            <a:ext cx="297000" cy="297000"/>
          </a:xfrm>
          <a:prstGeom prst="rect">
            <a:avLst/>
          </a:prstGeom>
        </p:spPr>
      </p:pic>
      <p:pic>
        <p:nvPicPr>
          <p:cNvPr id="23" name="Imagen 22"/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4385173" y="2967605"/>
            <a:ext cx="297000" cy="297000"/>
          </a:xfrm>
          <a:prstGeom prst="rect">
            <a:avLst/>
          </a:prstGeom>
        </p:spPr>
      </p:pic>
      <p:pic>
        <p:nvPicPr>
          <p:cNvPr id="24" name="Imagen 23"/>
          <p:cNvPicPr preferRelativeResize="0"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5276369" y="2965778"/>
            <a:ext cx="297000" cy="297000"/>
          </a:xfrm>
          <a:prstGeom prst="rect">
            <a:avLst/>
          </a:prstGeom>
        </p:spPr>
      </p:pic>
      <p:pic>
        <p:nvPicPr>
          <p:cNvPr id="25" name="Imagen 24"/>
          <p:cNvPicPr preferRelativeResize="0"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4830771" y="2974196"/>
            <a:ext cx="297000" cy="297000"/>
          </a:xfrm>
          <a:prstGeom prst="rect">
            <a:avLst/>
          </a:prstGeom>
        </p:spPr>
      </p:pic>
      <p:pic>
        <p:nvPicPr>
          <p:cNvPr id="26" name="Imagen 25"/>
          <p:cNvPicPr preferRelativeResize="0"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1684714" y="2965778"/>
            <a:ext cx="297000" cy="297000"/>
          </a:xfrm>
          <a:prstGeom prst="rect">
            <a:avLst/>
          </a:prstGeom>
        </p:spPr>
      </p:pic>
      <p:pic>
        <p:nvPicPr>
          <p:cNvPr id="27" name="Imagen 26"/>
          <p:cNvPicPr preferRelativeResize="0"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785840" y="2961206"/>
            <a:ext cx="297000" cy="297000"/>
          </a:xfrm>
          <a:prstGeom prst="rect">
            <a:avLst/>
          </a:prstGeom>
        </p:spPr>
      </p:pic>
      <p:cxnSp>
        <p:nvCxnSpPr>
          <p:cNvPr id="28" name="Conector recto de flecha 27"/>
          <p:cNvCxnSpPr>
            <a:cxnSpLocks/>
            <a:stCxn id="14" idx="2"/>
            <a:endCxn id="9" idx="0"/>
          </p:cNvCxnSpPr>
          <p:nvPr/>
        </p:nvCxnSpPr>
        <p:spPr>
          <a:xfrm>
            <a:off x="2956303" y="2751029"/>
            <a:ext cx="0" cy="15617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ángulo 28"/>
          <p:cNvSpPr/>
          <p:nvPr/>
        </p:nvSpPr>
        <p:spPr>
          <a:xfrm>
            <a:off x="256306" y="3470959"/>
            <a:ext cx="5399999" cy="405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sz="1200" b="1" dirty="0">
                <a:solidFill>
                  <a:prstClr val="white"/>
                </a:solidFill>
                <a:latin typeface="Calibri"/>
              </a:rPr>
              <a:t>PLANES ESTRATÉGICOS METROPOLITANOS (Ciudades Intermedias)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3928302" y="1784850"/>
            <a:ext cx="1728000" cy="405000"/>
          </a:xfrm>
          <a:prstGeom prst="rect">
            <a:avLst/>
          </a:prstGeom>
          <a:solidFill>
            <a:srgbClr val="011D71"/>
          </a:solidFill>
          <a:ln>
            <a:solidFill>
              <a:srgbClr val="011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b="1" dirty="0">
                <a:solidFill>
                  <a:prstClr val="white"/>
                </a:solidFill>
                <a:latin typeface="Calibri"/>
              </a:rPr>
              <a:t>AGENDA URBANA</a:t>
            </a:r>
          </a:p>
        </p:txBody>
      </p:sp>
      <p:sp>
        <p:nvSpPr>
          <p:cNvPr id="31" name="Rectángulo 30"/>
          <p:cNvSpPr/>
          <p:nvPr/>
        </p:nvSpPr>
        <p:spPr>
          <a:xfrm>
            <a:off x="256305" y="4416731"/>
            <a:ext cx="5399999" cy="405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sz="1200" b="1" dirty="0">
                <a:solidFill>
                  <a:prstClr val="white"/>
                </a:solidFill>
                <a:latin typeface="Calibri"/>
              </a:rPr>
              <a:t>PLANES DE ORDENAMIENTO TERRITORIAL</a:t>
            </a:r>
          </a:p>
        </p:txBody>
      </p:sp>
      <p:cxnSp>
        <p:nvCxnSpPr>
          <p:cNvPr id="32" name="Conector recto de flecha 31"/>
          <p:cNvCxnSpPr>
            <a:cxnSpLocks/>
            <a:stCxn id="9" idx="2"/>
          </p:cNvCxnSpPr>
          <p:nvPr/>
        </p:nvCxnSpPr>
        <p:spPr>
          <a:xfrm>
            <a:off x="2956303" y="3312206"/>
            <a:ext cx="2" cy="163715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n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86055" y="852853"/>
            <a:ext cx="2708564" cy="1336997"/>
          </a:xfrm>
          <a:prstGeom prst="rect">
            <a:avLst/>
          </a:prstGeom>
        </p:spPr>
      </p:pic>
      <p:sp>
        <p:nvSpPr>
          <p:cNvPr id="34" name="CuadroTexto 33"/>
          <p:cNvSpPr txBox="1"/>
          <p:nvPr/>
        </p:nvSpPr>
        <p:spPr>
          <a:xfrm>
            <a:off x="6186055" y="2380425"/>
            <a:ext cx="2708564" cy="20358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132160" indent="-132160" algn="just">
              <a:buClr>
                <a:srgbClr val="ED7D31"/>
              </a:buClr>
              <a:buFont typeface="Calibri" panose="020F0502020204030204" pitchFamily="34" charset="0"/>
              <a:buChar char="•"/>
            </a:pPr>
            <a:r>
              <a:rPr lang="es-GT" b="1" dirty="0">
                <a:solidFill>
                  <a:prstClr val="black"/>
                </a:solidFill>
                <a:latin typeface="Calibri"/>
              </a:rPr>
              <a:t>El </a:t>
            </a:r>
            <a:r>
              <a:rPr lang="es-GT" b="1" dirty="0">
                <a:solidFill>
                  <a:srgbClr val="0070C0"/>
                </a:solidFill>
                <a:latin typeface="Calibri"/>
              </a:rPr>
              <a:t>K’ATÚN 2032 </a:t>
            </a:r>
            <a:r>
              <a:rPr lang="es-GT" b="1" dirty="0">
                <a:solidFill>
                  <a:prstClr val="black"/>
                </a:solidFill>
                <a:latin typeface="Calibri"/>
              </a:rPr>
              <a:t>establece cómo se vinculan los aspectos sectoriales con los aspectos territoriales del desarrollo de Guatemala a futuro.</a:t>
            </a:r>
          </a:p>
          <a:p>
            <a:pPr marL="132160" indent="-132160" algn="just">
              <a:buClr>
                <a:srgbClr val="ED7D31"/>
              </a:buClr>
              <a:buFont typeface="Calibri" panose="020F0502020204030204" pitchFamily="34" charset="0"/>
              <a:buChar char="•"/>
            </a:pPr>
            <a:endParaRPr lang="es-GT" b="1" dirty="0">
              <a:solidFill>
                <a:prstClr val="black"/>
              </a:solidFill>
              <a:latin typeface="Calibri"/>
            </a:endParaRPr>
          </a:p>
          <a:p>
            <a:pPr marL="132160" indent="-132160" algn="just">
              <a:buClr>
                <a:srgbClr val="ED7D31"/>
              </a:buClr>
              <a:buFont typeface="Calibri" panose="020F0502020204030204" pitchFamily="34" charset="0"/>
              <a:buChar char="•"/>
            </a:pPr>
            <a:r>
              <a:rPr lang="es-GT" b="1" dirty="0">
                <a:solidFill>
                  <a:prstClr val="black"/>
                </a:solidFill>
                <a:latin typeface="Calibri"/>
              </a:rPr>
              <a:t>Instrumentos como la </a:t>
            </a:r>
            <a:r>
              <a:rPr lang="es-GT" b="1" dirty="0">
                <a:solidFill>
                  <a:srgbClr val="ED7D31"/>
                </a:solidFill>
                <a:latin typeface="Calibri"/>
              </a:rPr>
              <a:t>“</a:t>
            </a:r>
            <a:r>
              <a:rPr lang="es-GT" b="1" dirty="0">
                <a:solidFill>
                  <a:srgbClr val="0070C0"/>
                </a:solidFill>
                <a:latin typeface="Calibri"/>
              </a:rPr>
              <a:t>POLÍTICA ECONÓMICA 2016–2021</a:t>
            </a:r>
            <a:r>
              <a:rPr lang="es-GT" b="1" dirty="0">
                <a:solidFill>
                  <a:srgbClr val="ED7D31"/>
                </a:solidFill>
                <a:latin typeface="Calibri"/>
              </a:rPr>
              <a:t>”</a:t>
            </a:r>
            <a:r>
              <a:rPr lang="es-GT" b="1" dirty="0">
                <a:solidFill>
                  <a:prstClr val="black"/>
                </a:solidFill>
                <a:latin typeface="Calibri"/>
              </a:rPr>
              <a:t> genera directrices para el abordaje de las prioridades del país durante la presente gestión de Gobierno.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256300" y="3944497"/>
            <a:ext cx="1728000" cy="405000"/>
          </a:xfrm>
          <a:prstGeom prst="rect">
            <a:avLst/>
          </a:prstGeom>
          <a:solidFill>
            <a:srgbClr val="011D71"/>
          </a:solidFill>
          <a:ln>
            <a:solidFill>
              <a:srgbClr val="011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sz="1200" b="1" dirty="0">
                <a:solidFill>
                  <a:prstClr val="white"/>
                </a:solidFill>
                <a:latin typeface="Calibri"/>
              </a:rPr>
              <a:t>Plan LOGÍSTICA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2092303" y="3950066"/>
            <a:ext cx="1728000" cy="405000"/>
          </a:xfrm>
          <a:prstGeom prst="rect">
            <a:avLst/>
          </a:prstGeom>
          <a:solidFill>
            <a:srgbClr val="011D71"/>
          </a:solidFill>
          <a:ln>
            <a:solidFill>
              <a:srgbClr val="011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sz="1200" b="1" dirty="0">
                <a:solidFill>
                  <a:prstClr val="white"/>
                </a:solidFill>
                <a:latin typeface="Calibri"/>
              </a:rPr>
              <a:t>Plan INFRAESTRUCTURA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3928298" y="3950066"/>
            <a:ext cx="1728000" cy="405000"/>
          </a:xfrm>
          <a:prstGeom prst="rect">
            <a:avLst/>
          </a:prstGeom>
          <a:solidFill>
            <a:srgbClr val="011D71"/>
          </a:solidFill>
          <a:ln>
            <a:solidFill>
              <a:srgbClr val="011D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sz="1200" b="1" dirty="0">
                <a:solidFill>
                  <a:prstClr val="white"/>
                </a:solidFill>
                <a:latin typeface="Calibri"/>
              </a:rPr>
              <a:t>Plan VIVIENDA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xmlns="" id="{12410E29-4681-40E7-80AF-313F258EFEDC}"/>
              </a:ext>
            </a:extLst>
          </p:cNvPr>
          <p:cNvSpPr/>
          <p:nvPr/>
        </p:nvSpPr>
        <p:spPr>
          <a:xfrm>
            <a:off x="7640052" y="4367463"/>
            <a:ext cx="1503947" cy="7760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xmlns="" id="{DB2DF26B-86C9-46BD-8127-26349C7CC614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90" y="4403558"/>
            <a:ext cx="1210459" cy="73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6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29" grpId="0" animBg="1"/>
      <p:bldP spid="30" grpId="0" animBg="1"/>
      <p:bldP spid="31" grpId="0" animBg="1"/>
      <p:bldP spid="34" grpId="0" build="p"/>
      <p:bldP spid="35" grpId="0" animBg="1"/>
      <p:bldP spid="36" grpId="0" animBg="1"/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328"/>
          <p:cNvSpPr/>
          <p:nvPr/>
        </p:nvSpPr>
        <p:spPr>
          <a:xfrm>
            <a:off x="477505" y="921745"/>
            <a:ext cx="4372926" cy="946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>
              <a:defRPr sz="5700" b="1" spc="-285">
                <a:solidFill>
                  <a:srgbClr val="595F79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lang="es-GT" dirty="0"/>
              <a:t>VINCULACIÓN</a:t>
            </a:r>
            <a:endParaRPr dirty="0"/>
          </a:p>
        </p:txBody>
      </p:sp>
      <p:sp>
        <p:nvSpPr>
          <p:cNvPr id="8" name="Shape 331"/>
          <p:cNvSpPr/>
          <p:nvPr/>
        </p:nvSpPr>
        <p:spPr>
          <a:xfrm>
            <a:off x="524521" y="743430"/>
            <a:ext cx="2895342" cy="484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>
              <a:defRPr sz="2700" b="1">
                <a:solidFill>
                  <a:srgbClr val="595F79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rPr lang="es-GT" dirty="0"/>
              <a:t>4 condicionantes…</a:t>
            </a: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05" y="2674048"/>
            <a:ext cx="2775780" cy="58908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05" y="1991651"/>
            <a:ext cx="2775780" cy="5890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05" y="3356444"/>
            <a:ext cx="2775780" cy="58908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805" y="4038841"/>
            <a:ext cx="2775780" cy="589088"/>
          </a:xfrm>
          <a:prstGeom prst="rect">
            <a:avLst/>
          </a:prstGeom>
        </p:spPr>
      </p:pic>
      <p:sp>
        <p:nvSpPr>
          <p:cNvPr id="16" name="Rectángulo: esquinas redondeadas 15"/>
          <p:cNvSpPr/>
          <p:nvPr/>
        </p:nvSpPr>
        <p:spPr>
          <a:xfrm>
            <a:off x="3491345" y="2019359"/>
            <a:ext cx="5396347" cy="459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16CA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b="1" dirty="0">
                <a:solidFill>
                  <a:schemeClr val="tx1"/>
                </a:solidFill>
              </a:rPr>
              <a:t>Movilidad Urbana, Vivienda y OT, Fortalecimiento Institucional (GA)</a:t>
            </a:r>
          </a:p>
        </p:txBody>
      </p:sp>
      <p:sp>
        <p:nvSpPr>
          <p:cNvPr id="17" name="Rectángulo: esquinas redondeadas 16"/>
          <p:cNvSpPr/>
          <p:nvPr/>
        </p:nvSpPr>
        <p:spPr>
          <a:xfrm>
            <a:off x="3491345" y="2692026"/>
            <a:ext cx="5396347" cy="459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0008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b="1" dirty="0">
                <a:solidFill>
                  <a:schemeClr val="tx1"/>
                </a:solidFill>
              </a:rPr>
              <a:t>Agua y Saneamiento, Ambiente </a:t>
            </a:r>
          </a:p>
        </p:txBody>
      </p:sp>
      <p:sp>
        <p:nvSpPr>
          <p:cNvPr id="18" name="Rectángulo: esquinas redondeadas 17"/>
          <p:cNvSpPr/>
          <p:nvPr/>
        </p:nvSpPr>
        <p:spPr>
          <a:xfrm>
            <a:off x="3491345" y="3364693"/>
            <a:ext cx="5396347" cy="459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b="1" dirty="0">
                <a:solidFill>
                  <a:schemeClr val="tx1"/>
                </a:solidFill>
              </a:rPr>
              <a:t>Seguridad Ciudadana, Educación, Salud 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173620" y="289664"/>
            <a:ext cx="8599990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buClr>
                <a:srgbClr val="FFC000"/>
              </a:buClr>
            </a:pPr>
            <a:r>
              <a:rPr lang="es-GT" sz="20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  <a:sym typeface="Wingdings 3" panose="05040102010807070707" pitchFamily="18" charset="2"/>
              </a:rPr>
              <a:t>El trabajo busca coordinar la visión a futuro con la implementación </a:t>
            </a:r>
            <a:endParaRPr lang="es-GT" sz="2000" b="1" dirty="0">
              <a:solidFill>
                <a:schemeClr val="accent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9C3650A4-E6FB-4BAC-A75C-1B4609B85DAA}"/>
              </a:ext>
            </a:extLst>
          </p:cNvPr>
          <p:cNvSpPr/>
          <p:nvPr/>
        </p:nvSpPr>
        <p:spPr>
          <a:xfrm>
            <a:off x="7640052" y="4367463"/>
            <a:ext cx="1503947" cy="7760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9C82E079-4261-4ECC-9581-3087325D7E3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90" y="4403558"/>
            <a:ext cx="1210459" cy="739942"/>
          </a:xfrm>
          <a:prstGeom prst="rect">
            <a:avLst/>
          </a:prstGeom>
        </p:spPr>
      </p:pic>
      <p:sp>
        <p:nvSpPr>
          <p:cNvPr id="19" name="Rectángulo: esquinas redondeadas 18"/>
          <p:cNvSpPr/>
          <p:nvPr/>
        </p:nvSpPr>
        <p:spPr>
          <a:xfrm>
            <a:off x="3491345" y="4038841"/>
            <a:ext cx="5396347" cy="459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b="1" dirty="0">
                <a:solidFill>
                  <a:schemeClr val="tx1"/>
                </a:solidFill>
              </a:rPr>
              <a:t>Turismo, Fomento Económico, Comercial Primario</a:t>
            </a:r>
          </a:p>
        </p:txBody>
      </p:sp>
    </p:spTree>
    <p:extLst>
      <p:ext uri="{BB962C8B-B14F-4D97-AF65-F5344CB8AC3E}">
        <p14:creationId xmlns:p14="http://schemas.microsoft.com/office/powerpoint/2010/main" val="278551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49187" y="2033708"/>
            <a:ext cx="7028057" cy="841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NUEVA POLÍTICA DE VIVIENDA</a:t>
            </a:r>
          </a:p>
          <a:p>
            <a:endParaRPr lang="en-US" sz="3200" b="1" dirty="0">
              <a:solidFill>
                <a:schemeClr val="accent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Acercando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la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oferta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y la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demanda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91C14450-C555-4925-AEC5-2DEF35910B4F}"/>
              </a:ext>
            </a:extLst>
          </p:cNvPr>
          <p:cNvSpPr/>
          <p:nvPr/>
        </p:nvSpPr>
        <p:spPr>
          <a:xfrm>
            <a:off x="7640052" y="4367463"/>
            <a:ext cx="1503947" cy="7760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7A533F0-2F38-4664-8190-AAF3D889F77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90" y="4403558"/>
            <a:ext cx="1210459" cy="73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5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" descr="Presentación Carlos Barillas_Hábitat III2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9"/>
          <a:stretch/>
        </p:blipFill>
        <p:spPr>
          <a:xfrm>
            <a:off x="0" y="0"/>
            <a:ext cx="9135349" cy="51435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4017F626-4206-4C63-83D3-6867D339B53A}"/>
              </a:ext>
            </a:extLst>
          </p:cNvPr>
          <p:cNvSpPr/>
          <p:nvPr/>
        </p:nvSpPr>
        <p:spPr>
          <a:xfrm>
            <a:off x="7832558" y="4824663"/>
            <a:ext cx="1311441" cy="3188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CCB2A6F-A9F0-4F7C-9131-B8DEA12A8B1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90" y="4403558"/>
            <a:ext cx="1210459" cy="73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9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r="1611" b="13000"/>
          <a:stretch/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CuadroTexto 20"/>
          <p:cNvSpPr txBox="1">
            <a:spLocks noChangeArrowheads="1"/>
          </p:cNvSpPr>
          <p:nvPr/>
        </p:nvSpPr>
        <p:spPr bwMode="auto">
          <a:xfrm>
            <a:off x="0" y="158718"/>
            <a:ext cx="7903300" cy="597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458" tIns="33729" rIns="67458" bIns="33729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GT" altLang="es-GT" sz="1853" b="1" dirty="0">
                <a:solidFill>
                  <a:srgbClr val="0D6384"/>
                </a:solidFill>
                <a:latin typeface="Candara" panose="020E0502030303020204" pitchFamily="34" charset="0"/>
              </a:rPr>
              <a:t>Distribución del déficit habitacional en función de ingresos </a:t>
            </a:r>
          </a:p>
          <a:p>
            <a:r>
              <a:rPr lang="es-GT" altLang="es-GT" sz="1588" i="1" dirty="0">
                <a:solidFill>
                  <a:srgbClr val="0D6384"/>
                </a:solidFill>
                <a:latin typeface="Candara" panose="020E0502030303020204" pitchFamily="34" charset="0"/>
              </a:rPr>
              <a:t>(Salarios mínimos–SM)</a:t>
            </a: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623060807"/>
              </p:ext>
            </p:extLst>
          </p:nvPr>
        </p:nvGraphicFramePr>
        <p:xfrm>
          <a:off x="1522384" y="1164035"/>
          <a:ext cx="4926180" cy="3468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6144216" y="1684799"/>
            <a:ext cx="928553" cy="22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84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14.70%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6144215" y="3923326"/>
            <a:ext cx="928553" cy="22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84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37.14%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6144216" y="2765619"/>
            <a:ext cx="928553" cy="22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84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45.16%</a:t>
            </a:r>
          </a:p>
        </p:txBody>
      </p:sp>
      <p:cxnSp>
        <p:nvCxnSpPr>
          <p:cNvPr id="6" name="5 Conector recto"/>
          <p:cNvCxnSpPr/>
          <p:nvPr/>
        </p:nvCxnSpPr>
        <p:spPr>
          <a:xfrm>
            <a:off x="6929567" y="1164035"/>
            <a:ext cx="1" cy="34680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3963731" y="1164035"/>
            <a:ext cx="29658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4798376" y="2318627"/>
            <a:ext cx="21311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5612155" y="3473219"/>
            <a:ext cx="13174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6438131" y="4617371"/>
            <a:ext cx="48100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>
            <a:off x="7708573" y="1164035"/>
            <a:ext cx="1" cy="34680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>
            <a:off x="7427512" y="1164035"/>
            <a:ext cx="28106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>
            <a:off x="7427513" y="4655626"/>
            <a:ext cx="28106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26 CuadroTexto"/>
          <p:cNvSpPr txBox="1"/>
          <p:nvPr/>
        </p:nvSpPr>
        <p:spPr>
          <a:xfrm>
            <a:off x="7075635" y="2770775"/>
            <a:ext cx="928553" cy="22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846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97.00%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6363316" y="4645192"/>
            <a:ext cx="156435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059" b="1" dirty="0">
                <a:latin typeface="Candara" pitchFamily="34" charset="0"/>
              </a:rPr>
              <a:t>% </a:t>
            </a:r>
            <a:r>
              <a:rPr lang="es-GT" sz="1059" b="1" dirty="0" err="1">
                <a:latin typeface="Candara" pitchFamily="34" charset="0"/>
              </a:rPr>
              <a:t>Deficit</a:t>
            </a:r>
            <a:r>
              <a:rPr lang="es-GT" sz="1059" b="1" dirty="0">
                <a:latin typeface="Candara" pitchFamily="34" charset="0"/>
              </a:rPr>
              <a:t> Habitacional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CFF050DA-2EF4-4E25-A825-354319C84FA1}"/>
              </a:ext>
            </a:extLst>
          </p:cNvPr>
          <p:cNvSpPr/>
          <p:nvPr/>
        </p:nvSpPr>
        <p:spPr>
          <a:xfrm>
            <a:off x="7832558" y="4824663"/>
            <a:ext cx="1311441" cy="3188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44A4FE5C-4B8C-4BFA-A62E-9026117EC7B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90" y="4403558"/>
            <a:ext cx="1210459" cy="73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8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28470" y="163467"/>
            <a:ext cx="8758685" cy="421108"/>
          </a:xfrm>
          <a:prstGeom prst="rect">
            <a:avLst/>
          </a:prstGeom>
        </p:spPr>
        <p:txBody>
          <a:bodyPr vert="horz" lIns="76453" tIns="38227" rIns="76453" bIns="3822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GT" sz="28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Modernización y ampliación de programas</a:t>
            </a:r>
          </a:p>
        </p:txBody>
      </p:sp>
      <p:sp>
        <p:nvSpPr>
          <p:cNvPr id="5" name="AutoShape 4" descr="http://2.bp.blogspot.com/_TPogpw6q8k8/S2mCpx2XBpI/AAAAAAAAAAc/Jl9FcZevmGU/s1600/54378851.png"/>
          <p:cNvSpPr>
            <a:spLocks noChangeAspect="1" noChangeArrowheads="1"/>
          </p:cNvSpPr>
          <p:nvPr/>
        </p:nvSpPr>
        <p:spPr bwMode="auto">
          <a:xfrm>
            <a:off x="128470" y="-122793"/>
            <a:ext cx="251699" cy="25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453" tIns="38227" rIns="76453" bIns="38227" numCol="1" anchor="t" anchorCtr="0" compatLnSpc="1">
            <a:prstTxWarp prst="textNoShape">
              <a:avLst/>
            </a:prstTxWarp>
          </a:bodyPr>
          <a:lstStyle/>
          <a:p>
            <a:endParaRPr lang="es-GT"/>
          </a:p>
        </p:txBody>
      </p:sp>
      <p:sp>
        <p:nvSpPr>
          <p:cNvPr id="6" name="5 Rectángulo redondeado"/>
          <p:cNvSpPr/>
          <p:nvPr/>
        </p:nvSpPr>
        <p:spPr>
          <a:xfrm>
            <a:off x="3350116" y="884015"/>
            <a:ext cx="2445321" cy="678149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SUBSIDIO DIRECTO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155577" y="1996880"/>
            <a:ext cx="1619947" cy="56374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sz="1400" b="1" spc="-113" dirty="0">
                <a:latin typeface="Candara" pitchFamily="34" charset="0"/>
              </a:rPr>
              <a:t>Vivienda Rural </a:t>
            </a:r>
          </a:p>
          <a:p>
            <a:pPr algn="ctr"/>
            <a:r>
              <a:rPr lang="es-GT" sz="1100" spc="-113" dirty="0">
                <a:latin typeface="Candara" pitchFamily="34" charset="0"/>
              </a:rPr>
              <a:t>Segmento 1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7324487" y="1996880"/>
            <a:ext cx="1619947" cy="56374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sz="1400" b="1" spc="-113" dirty="0">
                <a:latin typeface="Candara" pitchFamily="34" charset="0"/>
              </a:rPr>
              <a:t>Mejoramiento</a:t>
            </a:r>
          </a:p>
          <a:p>
            <a:pPr algn="ctr"/>
            <a:r>
              <a:rPr lang="es-GT" sz="1100" spc="-113" dirty="0">
                <a:latin typeface="Candara" pitchFamily="34" charset="0"/>
              </a:rPr>
              <a:t>Segmento 1  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3762804" y="1996880"/>
            <a:ext cx="1619947" cy="56374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sz="1400" b="1" dirty="0">
                <a:latin typeface="Candara" pitchFamily="34" charset="0"/>
              </a:rPr>
              <a:t>Municipal</a:t>
            </a:r>
          </a:p>
          <a:p>
            <a:pPr algn="ctr"/>
            <a:r>
              <a:rPr lang="es-GT" sz="1100" dirty="0">
                <a:latin typeface="Candara" pitchFamily="34" charset="0"/>
              </a:rPr>
              <a:t>Segmento 1, 2 y 3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1968189" y="1996880"/>
            <a:ext cx="1619947" cy="56374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sz="1400" b="1" spc="-113" dirty="0">
                <a:latin typeface="Candara" pitchFamily="34" charset="0"/>
              </a:rPr>
              <a:t>Vivienda Urbana </a:t>
            </a:r>
          </a:p>
          <a:p>
            <a:pPr algn="ctr"/>
            <a:r>
              <a:rPr lang="es-GT" sz="1100" spc="-113" dirty="0">
                <a:latin typeface="Candara" pitchFamily="34" charset="0"/>
              </a:rPr>
              <a:t>Segmento 2 y 3</a:t>
            </a:r>
          </a:p>
        </p:txBody>
      </p:sp>
      <p:sp>
        <p:nvSpPr>
          <p:cNvPr id="11" name="10 Rectángulo redondeado"/>
          <p:cNvSpPr/>
          <p:nvPr/>
        </p:nvSpPr>
        <p:spPr>
          <a:xfrm>
            <a:off x="5557417" y="1996880"/>
            <a:ext cx="1619947" cy="56374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sz="1400" b="1" spc="-113" dirty="0">
                <a:latin typeface="Candara" pitchFamily="34" charset="0"/>
              </a:rPr>
              <a:t>Cooperativas</a:t>
            </a:r>
          </a:p>
          <a:p>
            <a:pPr algn="ctr"/>
            <a:r>
              <a:rPr lang="es-GT" sz="1100" spc="-113" dirty="0">
                <a:latin typeface="Candara" pitchFamily="34" charset="0"/>
              </a:rPr>
              <a:t>Segmento 1, 2 y 3 </a:t>
            </a:r>
          </a:p>
        </p:txBody>
      </p:sp>
      <p:cxnSp>
        <p:nvCxnSpPr>
          <p:cNvPr id="12" name="11 Conector recto"/>
          <p:cNvCxnSpPr/>
          <p:nvPr/>
        </p:nvCxnSpPr>
        <p:spPr>
          <a:xfrm>
            <a:off x="965551" y="1788212"/>
            <a:ext cx="71689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>
            <a:stCxn id="6" idx="2"/>
            <a:endCxn id="9" idx="0"/>
          </p:cNvCxnSpPr>
          <p:nvPr/>
        </p:nvCxnSpPr>
        <p:spPr>
          <a:xfrm>
            <a:off x="4572777" y="1562164"/>
            <a:ext cx="1" cy="4347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>
            <a:endCxn id="8" idx="0"/>
          </p:cNvCxnSpPr>
          <p:nvPr/>
        </p:nvCxnSpPr>
        <p:spPr>
          <a:xfrm>
            <a:off x="8134460" y="1788212"/>
            <a:ext cx="0" cy="2086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>
            <a:stCxn id="11" idx="0"/>
          </p:cNvCxnSpPr>
          <p:nvPr/>
        </p:nvCxnSpPr>
        <p:spPr>
          <a:xfrm flipH="1" flipV="1">
            <a:off x="6367390" y="1779522"/>
            <a:ext cx="1" cy="2173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>
            <a:endCxn id="7" idx="0"/>
          </p:cNvCxnSpPr>
          <p:nvPr/>
        </p:nvCxnSpPr>
        <p:spPr>
          <a:xfrm>
            <a:off x="965550" y="1788212"/>
            <a:ext cx="1" cy="2086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>
            <a:stCxn id="10" idx="0"/>
          </p:cNvCxnSpPr>
          <p:nvPr/>
        </p:nvCxnSpPr>
        <p:spPr>
          <a:xfrm flipH="1" flipV="1">
            <a:off x="2778162" y="1788212"/>
            <a:ext cx="1" cy="2086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17 CuadroTexto"/>
          <p:cNvSpPr txBox="1"/>
          <p:nvPr/>
        </p:nvSpPr>
        <p:spPr>
          <a:xfrm>
            <a:off x="6181240" y="828724"/>
            <a:ext cx="2705916" cy="8079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s-GT" sz="1200" b="1" dirty="0">
                <a:latin typeface="Candara" pitchFamily="34" charset="0"/>
              </a:rPr>
              <a:t>MECANISMOS DE PAGO</a:t>
            </a:r>
          </a:p>
          <a:p>
            <a:pPr marL="257175" indent="-257175">
              <a:buFont typeface="Arial" pitchFamily="34" charset="0"/>
              <a:buChar char="•"/>
            </a:pPr>
            <a:r>
              <a:rPr lang="es-GT" sz="1200" dirty="0">
                <a:latin typeface="Candara" pitchFamily="34" charset="0"/>
              </a:rPr>
              <a:t>Pago Único</a:t>
            </a:r>
          </a:p>
          <a:p>
            <a:pPr marL="257175" indent="-257175">
              <a:buFont typeface="Arial" pitchFamily="34" charset="0"/>
              <a:buChar char="•"/>
            </a:pPr>
            <a:r>
              <a:rPr lang="es-GT" sz="1200" dirty="0">
                <a:latin typeface="Candara" pitchFamily="34" charset="0"/>
              </a:rPr>
              <a:t>Pago Parcial</a:t>
            </a:r>
          </a:p>
          <a:p>
            <a:pPr marL="257175" indent="-257175">
              <a:buFont typeface="Arial" pitchFamily="34" charset="0"/>
              <a:buChar char="•"/>
            </a:pPr>
            <a:r>
              <a:rPr lang="es-GT" sz="1200" dirty="0">
                <a:latin typeface="Candara" pitchFamily="34" charset="0"/>
              </a:rPr>
              <a:t>Deposito a beneficiario</a:t>
            </a:r>
          </a:p>
        </p:txBody>
      </p:sp>
      <p:cxnSp>
        <p:nvCxnSpPr>
          <p:cNvPr id="19" name="18 Conector recto"/>
          <p:cNvCxnSpPr/>
          <p:nvPr/>
        </p:nvCxnSpPr>
        <p:spPr>
          <a:xfrm flipH="1">
            <a:off x="5764383" y="1183659"/>
            <a:ext cx="4168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19 Rectángulo redondeado"/>
          <p:cNvSpPr/>
          <p:nvPr/>
        </p:nvSpPr>
        <p:spPr>
          <a:xfrm>
            <a:off x="141298" y="3551390"/>
            <a:ext cx="2445321" cy="678149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SUBSIDIO INDIRECTO</a:t>
            </a:r>
          </a:p>
        </p:txBody>
      </p:sp>
      <p:cxnSp>
        <p:nvCxnSpPr>
          <p:cNvPr id="21" name="20 Conector recto"/>
          <p:cNvCxnSpPr>
            <a:stCxn id="20" idx="3"/>
            <a:endCxn id="26" idx="1"/>
          </p:cNvCxnSpPr>
          <p:nvPr/>
        </p:nvCxnSpPr>
        <p:spPr>
          <a:xfrm>
            <a:off x="2586619" y="3890465"/>
            <a:ext cx="2937709" cy="52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"/>
          <p:cNvCxnSpPr/>
          <p:nvPr/>
        </p:nvCxnSpPr>
        <p:spPr>
          <a:xfrm>
            <a:off x="4718051" y="3217521"/>
            <a:ext cx="30763" cy="13667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>
            <a:off x="4748813" y="3217520"/>
            <a:ext cx="763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>
            <a:off x="4733286" y="4584273"/>
            <a:ext cx="763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24 Rectángulo redondeado"/>
          <p:cNvSpPr/>
          <p:nvPr/>
        </p:nvSpPr>
        <p:spPr>
          <a:xfrm>
            <a:off x="5496783" y="2935646"/>
            <a:ext cx="1812580" cy="56374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sz="1400" b="1" spc="-113" dirty="0">
                <a:latin typeface="Candara" pitchFamily="34" charset="0"/>
              </a:rPr>
              <a:t>Proyectos Integrales  de Vivienda</a:t>
            </a:r>
          </a:p>
        </p:txBody>
      </p:sp>
      <p:sp>
        <p:nvSpPr>
          <p:cNvPr id="26" name="25 Rectángulo redondeado"/>
          <p:cNvSpPr/>
          <p:nvPr/>
        </p:nvSpPr>
        <p:spPr>
          <a:xfrm>
            <a:off x="5524328" y="3613796"/>
            <a:ext cx="1812580" cy="56374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sz="1400" b="1" spc="-113" dirty="0">
                <a:latin typeface="Candara" pitchFamily="34" charset="0"/>
              </a:rPr>
              <a:t>Mejoramiento Integral de Barrios  </a:t>
            </a:r>
          </a:p>
        </p:txBody>
      </p:sp>
      <p:cxnSp>
        <p:nvCxnSpPr>
          <p:cNvPr id="27" name="26 Conector recto"/>
          <p:cNvCxnSpPr/>
          <p:nvPr/>
        </p:nvCxnSpPr>
        <p:spPr>
          <a:xfrm>
            <a:off x="7309363" y="3217520"/>
            <a:ext cx="2112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"/>
          <p:cNvCxnSpPr/>
          <p:nvPr/>
        </p:nvCxnSpPr>
        <p:spPr>
          <a:xfrm>
            <a:off x="7322474" y="3895670"/>
            <a:ext cx="1981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29 Rectángulo redondeado"/>
          <p:cNvSpPr/>
          <p:nvPr/>
        </p:nvSpPr>
        <p:spPr>
          <a:xfrm>
            <a:off x="5548189" y="4298918"/>
            <a:ext cx="1812580" cy="56374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sz="1400" b="1" spc="-113" dirty="0">
                <a:latin typeface="Candara" pitchFamily="34" charset="0"/>
              </a:rPr>
              <a:t>Fondo de Garantía</a:t>
            </a:r>
          </a:p>
        </p:txBody>
      </p:sp>
      <p:cxnSp>
        <p:nvCxnSpPr>
          <p:cNvPr id="31" name="30 Conector recto"/>
          <p:cNvCxnSpPr/>
          <p:nvPr/>
        </p:nvCxnSpPr>
        <p:spPr>
          <a:xfrm>
            <a:off x="7346335" y="4580792"/>
            <a:ext cx="1981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ángulo 31">
            <a:extLst>
              <a:ext uri="{FF2B5EF4-FFF2-40B4-BE49-F238E27FC236}">
                <a16:creationId xmlns:a16="http://schemas.microsoft.com/office/drawing/2014/main" xmlns="" id="{CAA34A55-D41A-4A30-B925-DB4B08E30F7B}"/>
              </a:ext>
            </a:extLst>
          </p:cNvPr>
          <p:cNvSpPr/>
          <p:nvPr/>
        </p:nvSpPr>
        <p:spPr>
          <a:xfrm>
            <a:off x="7640052" y="4367463"/>
            <a:ext cx="1503947" cy="7760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xmlns="" id="{FC9E0091-E14F-4756-BDEB-A18794DCBB6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90" y="4403558"/>
            <a:ext cx="1210459" cy="739942"/>
          </a:xfrm>
          <a:prstGeom prst="rect">
            <a:avLst/>
          </a:prstGeom>
        </p:spPr>
      </p:pic>
      <p:sp>
        <p:nvSpPr>
          <p:cNvPr id="29" name="28 CuadroTexto"/>
          <p:cNvSpPr txBox="1"/>
          <p:nvPr/>
        </p:nvSpPr>
        <p:spPr>
          <a:xfrm>
            <a:off x="7472275" y="3105223"/>
            <a:ext cx="1829237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GT" sz="1200" b="1" dirty="0"/>
              <a:t>Fideicomiso CHN</a:t>
            </a:r>
          </a:p>
          <a:p>
            <a:endParaRPr lang="es-GT" sz="1200" b="1" dirty="0"/>
          </a:p>
          <a:p>
            <a:endParaRPr lang="es-GT" sz="1200" b="1" dirty="0"/>
          </a:p>
          <a:p>
            <a:endParaRPr lang="es-GT" sz="1200" b="1" dirty="0"/>
          </a:p>
          <a:p>
            <a:r>
              <a:rPr lang="es-GT" sz="1200" b="1" dirty="0"/>
              <a:t>Préstamo BCIE</a:t>
            </a:r>
          </a:p>
          <a:p>
            <a:endParaRPr lang="es-GT" sz="1200" b="1" dirty="0"/>
          </a:p>
          <a:p>
            <a:endParaRPr lang="es-GT" sz="1200" b="1" dirty="0"/>
          </a:p>
          <a:p>
            <a:r>
              <a:rPr lang="es-GT" sz="1200" b="1" dirty="0"/>
              <a:t>Fondos FOPAVI</a:t>
            </a:r>
          </a:p>
        </p:txBody>
      </p:sp>
    </p:spTree>
    <p:extLst>
      <p:ext uri="{BB962C8B-B14F-4D97-AF65-F5344CB8AC3E}">
        <p14:creationId xmlns:p14="http://schemas.microsoft.com/office/powerpoint/2010/main" val="118802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entación Carlos Barillas_Hábitat III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52"/>
          <a:stretch/>
        </p:blipFill>
        <p:spPr>
          <a:xfrm>
            <a:off x="0" y="0"/>
            <a:ext cx="9135349" cy="51435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B2DDBC8-BABD-4C5C-8779-A62B0EA9840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90" y="4403558"/>
            <a:ext cx="1210459" cy="73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" y="730804"/>
            <a:ext cx="9143999" cy="8448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204788" lvl="2" algn="ctr">
              <a:lnSpc>
                <a:spcPct val="80000"/>
              </a:lnSpc>
            </a:pPr>
            <a:r>
              <a:rPr lang="es-MX" sz="2100" dirty="0">
                <a:latin typeface="Candara" pitchFamily="34" charset="0"/>
              </a:rPr>
              <a:t>Brinda acceso al financiamiento privado para el</a:t>
            </a:r>
          </a:p>
          <a:p>
            <a:pPr marL="204788" lvl="2" algn="ctr">
              <a:lnSpc>
                <a:spcPct val="80000"/>
              </a:lnSpc>
            </a:pPr>
            <a:r>
              <a:rPr lang="es-MX" sz="2100" dirty="0">
                <a:latin typeface="Candara" pitchFamily="34" charset="0"/>
              </a:rPr>
              <a:t>mejoramiento de vivienda e infraestructura básica comunitaria </a:t>
            </a:r>
          </a:p>
          <a:p>
            <a:pPr marL="204788" lvl="2" algn="ctr">
              <a:lnSpc>
                <a:spcPct val="80000"/>
              </a:lnSpc>
            </a:pPr>
            <a:r>
              <a:rPr lang="es-MX" sz="2100" b="1" dirty="0">
                <a:latin typeface="Candara" pitchFamily="34" charset="0"/>
              </a:rPr>
              <a:t>(garantía fiduciaria)</a:t>
            </a:r>
            <a:endParaRPr lang="es-GT" sz="2100" b="1" dirty="0">
              <a:latin typeface="Candara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16787" y="1512340"/>
            <a:ext cx="8836894" cy="22510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GT" sz="2100" b="1" dirty="0">
                <a:latin typeface="Candara" pitchFamily="34" charset="0"/>
              </a:rPr>
              <a:t>DOBLE OBJETIVO</a:t>
            </a:r>
          </a:p>
          <a:p>
            <a:endParaRPr lang="es-GT" dirty="0">
              <a:latin typeface="Candara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GT" sz="1800" dirty="0">
                <a:latin typeface="Candara" pitchFamily="34" charset="0"/>
              </a:rPr>
              <a:t>Aumenta capital que las </a:t>
            </a:r>
            <a:r>
              <a:rPr lang="es-GT" sz="1800" dirty="0" err="1">
                <a:latin typeface="Candara" pitchFamily="34" charset="0"/>
              </a:rPr>
              <a:t>Microfinancieras</a:t>
            </a:r>
            <a:r>
              <a:rPr lang="es-GT" sz="1800" dirty="0">
                <a:latin typeface="Candara" pitchFamily="34" charset="0"/>
              </a:rPr>
              <a:t> pueden poner a disposición, atendiendo a segmentos más pobre y brindando mayor accesibilidad</a:t>
            </a:r>
          </a:p>
          <a:p>
            <a:pPr marL="342900" indent="-342900" algn="just">
              <a:buFont typeface="+mj-lt"/>
              <a:buAutoNum type="arabicPeriod"/>
            </a:pPr>
            <a:endParaRPr lang="es-GT" sz="1800" dirty="0">
              <a:latin typeface="Candara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es-GT" sz="1800" dirty="0">
              <a:latin typeface="Candara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es-GT" sz="1800" dirty="0">
              <a:latin typeface="Candara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GT" sz="1800" dirty="0">
                <a:latin typeface="Candara" pitchFamily="34" charset="0"/>
              </a:rPr>
              <a:t>Disminuye las tasas de préstamo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11433" y="2697361"/>
            <a:ext cx="3582976" cy="5799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sz="1800" b="1" dirty="0">
                <a:latin typeface="Candara" pitchFamily="34" charset="0"/>
              </a:rPr>
              <a:t>Con capital inicial público de </a:t>
            </a:r>
          </a:p>
          <a:p>
            <a:pPr algn="ctr"/>
            <a:r>
              <a:rPr lang="es-GT" sz="2100" b="1" dirty="0">
                <a:latin typeface="Candara" pitchFamily="34" charset="0"/>
              </a:rPr>
              <a:t>$5MM</a:t>
            </a:r>
          </a:p>
        </p:txBody>
      </p:sp>
      <p:sp>
        <p:nvSpPr>
          <p:cNvPr id="8" name="7 Rectángulo"/>
          <p:cNvSpPr/>
          <p:nvPr/>
        </p:nvSpPr>
        <p:spPr>
          <a:xfrm>
            <a:off x="5311653" y="2697361"/>
            <a:ext cx="3582976" cy="5799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sz="1800" b="1" dirty="0">
                <a:latin typeface="Candara" pitchFamily="34" charset="0"/>
              </a:rPr>
              <a:t>Apalanca capital privado por</a:t>
            </a:r>
          </a:p>
          <a:p>
            <a:pPr algn="ctr"/>
            <a:r>
              <a:rPr lang="es-GT" sz="2100" b="1" dirty="0">
                <a:latin typeface="Candara" pitchFamily="34" charset="0"/>
              </a:rPr>
              <a:t>$30MM</a:t>
            </a:r>
          </a:p>
        </p:txBody>
      </p:sp>
      <p:cxnSp>
        <p:nvCxnSpPr>
          <p:cNvPr id="9" name="8 Conector recto de flecha"/>
          <p:cNvCxnSpPr/>
          <p:nvPr/>
        </p:nvCxnSpPr>
        <p:spPr>
          <a:xfrm>
            <a:off x="4084728" y="2987314"/>
            <a:ext cx="898190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9 Rectángulo"/>
          <p:cNvSpPr/>
          <p:nvPr/>
        </p:nvSpPr>
        <p:spPr>
          <a:xfrm>
            <a:off x="311433" y="3907597"/>
            <a:ext cx="3582976" cy="5799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sz="1800" b="1" dirty="0">
                <a:latin typeface="Candara" pitchFamily="34" charset="0"/>
              </a:rPr>
              <a:t>Tasa sin respaldo FOGA</a:t>
            </a:r>
          </a:p>
          <a:p>
            <a:pPr algn="ctr"/>
            <a:r>
              <a:rPr lang="es-GT" sz="2100" b="1" dirty="0">
                <a:latin typeface="Candara" pitchFamily="34" charset="0"/>
              </a:rPr>
              <a:t>25%</a:t>
            </a:r>
          </a:p>
        </p:txBody>
      </p:sp>
      <p:cxnSp>
        <p:nvCxnSpPr>
          <p:cNvPr id="12" name="11 Conector recto de flecha"/>
          <p:cNvCxnSpPr/>
          <p:nvPr/>
        </p:nvCxnSpPr>
        <p:spPr>
          <a:xfrm>
            <a:off x="4084728" y="4197549"/>
            <a:ext cx="898190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ítulo 1"/>
          <p:cNvSpPr txBox="1">
            <a:spLocks/>
          </p:cNvSpPr>
          <p:nvPr/>
        </p:nvSpPr>
        <p:spPr>
          <a:xfrm>
            <a:off x="117656" y="149973"/>
            <a:ext cx="8836025" cy="599024"/>
          </a:xfrm>
          <a:prstGeom prst="rect">
            <a:avLst/>
          </a:prstGeom>
        </p:spPr>
        <p:txBody>
          <a:bodyPr vert="horz" lIns="76453" tIns="38227" rIns="76453" bIns="3822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GT" sz="28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Fondo de garantía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D3AF1438-2168-49FC-9BAC-AB127F964BC8}"/>
              </a:ext>
            </a:extLst>
          </p:cNvPr>
          <p:cNvSpPr/>
          <p:nvPr/>
        </p:nvSpPr>
        <p:spPr>
          <a:xfrm>
            <a:off x="7640052" y="4367463"/>
            <a:ext cx="1503947" cy="7760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79F74372-F822-4EC3-A9B0-C862506058C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90" y="4403558"/>
            <a:ext cx="1210459" cy="739942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5311653" y="3907597"/>
            <a:ext cx="3582976" cy="5799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s-GT" sz="1800" b="1" dirty="0">
                <a:latin typeface="Candara" pitchFamily="34" charset="0"/>
              </a:rPr>
              <a:t>Tasa con respaldo FOGA</a:t>
            </a:r>
          </a:p>
          <a:p>
            <a:pPr algn="ctr"/>
            <a:r>
              <a:rPr lang="es-GT" sz="2100" b="1" dirty="0">
                <a:latin typeface="Candara" pitchFamily="34" charset="0"/>
              </a:rPr>
              <a:t>13%</a:t>
            </a:r>
          </a:p>
        </p:txBody>
      </p:sp>
    </p:spTree>
    <p:extLst>
      <p:ext uri="{BB962C8B-B14F-4D97-AF65-F5344CB8AC3E}">
        <p14:creationId xmlns:p14="http://schemas.microsoft.com/office/powerpoint/2010/main" val="24923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1026702" y="2021825"/>
            <a:ext cx="7028057" cy="841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GRACIAS!!! </a:t>
            </a:r>
          </a:p>
          <a:p>
            <a:endParaRPr lang="en-US" sz="3200" b="1" dirty="0">
              <a:solidFill>
                <a:schemeClr val="accent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2400" b="1" dirty="0">
                <a:latin typeface="Century Gothic" charset="0"/>
              </a:rPr>
              <a:t>Email</a:t>
            </a:r>
            <a:r>
              <a:rPr lang="en-US" sz="2400" dirty="0">
                <a:latin typeface="Century Gothic" charset="0"/>
              </a:rPr>
              <a:t> - arq.barillas@gmail.com</a:t>
            </a:r>
          </a:p>
          <a:p>
            <a:r>
              <a:rPr lang="en-US" sz="2400" b="1" dirty="0">
                <a:latin typeface="Century Gothic" charset="0"/>
              </a:rPr>
              <a:t>Twitter</a:t>
            </a:r>
            <a:r>
              <a:rPr lang="en-US" sz="2400" dirty="0">
                <a:latin typeface="Century Gothic" charset="0"/>
              </a:rPr>
              <a:t> - @</a:t>
            </a:r>
            <a:r>
              <a:rPr lang="en-US" sz="2400" dirty="0" err="1">
                <a:latin typeface="Century Gothic" charset="0"/>
              </a:rPr>
              <a:t>carlosbarillase</a:t>
            </a:r>
            <a:endParaRPr lang="en-US" sz="2400" dirty="0">
              <a:latin typeface="Century Gothic" charset="0"/>
            </a:endParaRPr>
          </a:p>
          <a:p>
            <a:r>
              <a:rPr lang="en-US" sz="2400" b="1" dirty="0">
                <a:latin typeface="Century Gothic" charset="0"/>
              </a:rPr>
              <a:t>Link</a:t>
            </a:r>
            <a:r>
              <a:rPr lang="en-US" sz="2400" dirty="0">
                <a:latin typeface="Century Gothic" charset="0"/>
              </a:rPr>
              <a:t> - www.grupoinnovaterra.com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91C14450-C555-4925-AEC5-2DEF35910B4F}"/>
              </a:ext>
            </a:extLst>
          </p:cNvPr>
          <p:cNvSpPr/>
          <p:nvPr/>
        </p:nvSpPr>
        <p:spPr>
          <a:xfrm>
            <a:off x="7640052" y="4367463"/>
            <a:ext cx="1503947" cy="7760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7A533F0-2F38-4664-8190-AAF3D889F77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63082" y="289278"/>
            <a:ext cx="2370862" cy="144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7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entación Carlos Barillas_Hábitat III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89"/>
          <a:stretch/>
        </p:blipFill>
        <p:spPr>
          <a:xfrm>
            <a:off x="0" y="0"/>
            <a:ext cx="9135349" cy="51435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095B154-55B3-4185-83F1-4B17B9B8840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90" y="4403558"/>
            <a:ext cx="1210459" cy="73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1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entación Carlos Barillas_Hábitat III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54"/>
          <a:stretch/>
        </p:blipFill>
        <p:spPr>
          <a:xfrm>
            <a:off x="0" y="0"/>
            <a:ext cx="9135349" cy="51435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DA22307-C0F1-46B1-9AA7-0C418503E2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90" y="4403558"/>
            <a:ext cx="1210459" cy="73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101947" y="0"/>
            <a:ext cx="7028057" cy="841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Urbanización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=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Mejores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ingresos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0"/>
          <a:stretch/>
        </p:blipFill>
        <p:spPr bwMode="auto">
          <a:xfrm>
            <a:off x="850507" y="726239"/>
            <a:ext cx="7019923" cy="430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5B606841-FE9C-4294-8018-91BF4D82C8B8}"/>
              </a:ext>
            </a:extLst>
          </p:cNvPr>
          <p:cNvSpPr/>
          <p:nvPr/>
        </p:nvSpPr>
        <p:spPr>
          <a:xfrm>
            <a:off x="7640052" y="4367463"/>
            <a:ext cx="1503947" cy="7760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69FAE982-6FB6-4ECC-A785-930D72DC0CD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90" y="4403558"/>
            <a:ext cx="1210459" cy="73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101947" y="0"/>
            <a:ext cx="7028057" cy="841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Nueva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distribución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demográfica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6" name="Grupo 4"/>
          <p:cNvGrpSpPr/>
          <p:nvPr/>
        </p:nvGrpSpPr>
        <p:grpSpPr>
          <a:xfrm>
            <a:off x="3726843" y="-135205"/>
            <a:ext cx="5024956" cy="5458394"/>
            <a:chOff x="-1" y="963501"/>
            <a:chExt cx="4269922" cy="5143500"/>
          </a:xfrm>
        </p:grpSpPr>
        <p:pic>
          <p:nvPicPr>
            <p:cNvPr id="7" name="Picture 27">
              <a:hlinkHover r:id="rId2" action="ppaction://hlinksldjump"/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963501"/>
              <a:ext cx="4269922" cy="5143500"/>
            </a:xfrm>
            <a:prstGeom prst="rect">
              <a:avLst/>
            </a:prstGeom>
          </p:spPr>
        </p:pic>
        <p:pic>
          <p:nvPicPr>
            <p:cNvPr id="8" name="Picture 2">
              <a:hlinkClick r:id="" action="ppaction://noaction"/>
              <a:hlinkHover r:id="" action="ppaction://noaction"/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3640" y="3583588"/>
              <a:ext cx="241973" cy="241973"/>
            </a:xfrm>
            <a:prstGeom prst="rect">
              <a:avLst/>
            </a:prstGeom>
          </p:spPr>
        </p:pic>
        <p:pic>
          <p:nvPicPr>
            <p:cNvPr id="9" name="Picture 6">
              <a:hlinkClick r:id="rId5" action="ppaction://hlinksldjump"/>
              <a:hlinkHover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6903" y="3652802"/>
              <a:ext cx="880370" cy="921381"/>
            </a:xfrm>
            <a:prstGeom prst="rect">
              <a:avLst/>
            </a:prstGeom>
          </p:spPr>
        </p:pic>
        <p:pic>
          <p:nvPicPr>
            <p:cNvPr id="10" name="Picture 10">
              <a:hlinkClick r:id="" action="ppaction://noaction"/>
              <a:hlinkHover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2724" y="4351750"/>
              <a:ext cx="702577" cy="730238"/>
            </a:xfrm>
            <a:prstGeom prst="rect">
              <a:avLst/>
            </a:prstGeom>
          </p:spPr>
        </p:pic>
        <p:pic>
          <p:nvPicPr>
            <p:cNvPr id="11" name="Picture 14">
              <a:hlinkClick r:id="rId9" action="ppaction://hlinksldjump"/>
              <a:hlinkHover r:id="" action="ppaction://noaction"/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1130" y="4673649"/>
              <a:ext cx="814465" cy="670095"/>
            </a:xfrm>
            <a:prstGeom prst="rect">
              <a:avLst/>
            </a:prstGeom>
          </p:spPr>
        </p:pic>
        <p:pic>
          <p:nvPicPr>
            <p:cNvPr id="12" name="Picture 18">
              <a:hlinkClick r:id="rId11" action="ppaction://hlinksldjump"/>
              <a:hlinkHover r:id="" action="ppaction://noaction"/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6738" y="5504561"/>
              <a:ext cx="242931" cy="237472"/>
            </a:xfrm>
            <a:prstGeom prst="rect">
              <a:avLst/>
            </a:prstGeom>
          </p:spPr>
        </p:pic>
        <p:pic>
          <p:nvPicPr>
            <p:cNvPr id="13" name="Picture 21">
              <a:hlinkClick r:id="rId13" action="ppaction://hlinksldjump"/>
              <a:hlinkHover r:id="" action="ppaction://noaction"/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635" y="4788227"/>
              <a:ext cx="838577" cy="559052"/>
            </a:xfrm>
            <a:prstGeom prst="rect">
              <a:avLst/>
            </a:prstGeom>
          </p:spPr>
        </p:pic>
        <p:pic>
          <p:nvPicPr>
            <p:cNvPr id="14" name="Picture 23">
              <a:hlinkClick r:id="rId9" action="ppaction://hlinksldjump"/>
              <a:hlinkHover r:id="rId15" action="ppaction://hlinksldjump"/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005" y="4392237"/>
              <a:ext cx="682927" cy="483178"/>
            </a:xfrm>
            <a:prstGeom prst="rect">
              <a:avLst/>
            </a:prstGeom>
          </p:spPr>
        </p:pic>
        <p:pic>
          <p:nvPicPr>
            <p:cNvPr id="15" name="Picture 25">
              <a:hlinkClick r:id="rId7" action="ppaction://hlinksldjump"/>
              <a:hlinkHover r:id="rId13" action="ppaction://hlinksldjump"/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171" y="3803645"/>
              <a:ext cx="778311" cy="548106"/>
            </a:xfrm>
            <a:prstGeom prst="rect">
              <a:avLst/>
            </a:prstGeom>
          </p:spPr>
        </p:pic>
      </p:grpSp>
      <p:sp>
        <p:nvSpPr>
          <p:cNvPr id="16" name="Title 3"/>
          <p:cNvSpPr txBox="1">
            <a:spLocks/>
          </p:cNvSpPr>
          <p:nvPr/>
        </p:nvSpPr>
        <p:spPr>
          <a:xfrm>
            <a:off x="455883" y="1383630"/>
            <a:ext cx="3403161" cy="25895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En 2032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casi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15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millones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de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guatemaltecos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viviremos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en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centros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urbanos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de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distintos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tamaños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.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967CB8D9-70CC-4CFA-AEC4-2B0CC475802C}"/>
              </a:ext>
            </a:extLst>
          </p:cNvPr>
          <p:cNvSpPr/>
          <p:nvPr/>
        </p:nvSpPr>
        <p:spPr>
          <a:xfrm>
            <a:off x="7640052" y="4367463"/>
            <a:ext cx="1503947" cy="7760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F9E3679E-CB89-41BC-A63C-DB8228B3FDA5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90" y="4403558"/>
            <a:ext cx="1210459" cy="73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9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 Imagen" descr="Crecimiento Mancha-002.jp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779"/>
          <a:stretch/>
        </p:blipFill>
        <p:spPr>
          <a:xfrm>
            <a:off x="251520" y="0"/>
            <a:ext cx="5832648" cy="5082443"/>
          </a:xfrm>
          <a:prstGeom prst="rect">
            <a:avLst/>
          </a:prstGeom>
        </p:spPr>
      </p:pic>
      <p:sp>
        <p:nvSpPr>
          <p:cNvPr id="5" name="CuadroTexto 1"/>
          <p:cNvSpPr txBox="1"/>
          <p:nvPr/>
        </p:nvSpPr>
        <p:spPr>
          <a:xfrm>
            <a:off x="6493396" y="1272504"/>
            <a:ext cx="2452835" cy="2550991"/>
          </a:xfrm>
          <a:prstGeom prst="rect">
            <a:avLst/>
          </a:prstGeom>
          <a:noFill/>
        </p:spPr>
        <p:txBody>
          <a:bodyPr wrap="square" lIns="87920" tIns="43960" rIns="87920" bIns="43960" rtlCol="0">
            <a:spAutoFit/>
          </a:bodyPr>
          <a:lstStyle/>
          <a:p>
            <a:r>
              <a:rPr lang="es-GT" sz="1200" b="1" dirty="0">
                <a:solidFill>
                  <a:srgbClr val="00487E"/>
                </a:solidFill>
              </a:rPr>
              <a:t>¿</a:t>
            </a:r>
            <a:r>
              <a:rPr lang="es-GT" sz="2000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Queremos </a:t>
            </a:r>
          </a:p>
          <a:p>
            <a:r>
              <a:rPr lang="es-GT" sz="2000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ese tipo de crecimiento urbano en el resto del país?</a:t>
            </a:r>
          </a:p>
          <a:p>
            <a:endParaRPr lang="es-GT" sz="2000" dirty="0">
              <a:solidFill>
                <a:schemeClr val="accent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s-GT" sz="2000" dirty="0">
                <a:solidFill>
                  <a:schemeClr val="accent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Ciudades insostenibles 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732224"/>
            <a:ext cx="1349896" cy="3670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71F28FBC-57B9-402B-94B6-21951FADD320}"/>
              </a:ext>
            </a:extLst>
          </p:cNvPr>
          <p:cNvSpPr/>
          <p:nvPr/>
        </p:nvSpPr>
        <p:spPr>
          <a:xfrm>
            <a:off x="7596336" y="4367463"/>
            <a:ext cx="1547663" cy="7760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FD969E7-5B20-47ED-96B8-92A5E22C4BA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90" y="4403558"/>
            <a:ext cx="1210459" cy="73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esentación Carlos Barillas_Hábitat III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12"/>
          <a:stretch/>
        </p:blipFill>
        <p:spPr>
          <a:xfrm>
            <a:off x="0" y="0"/>
            <a:ext cx="9135349" cy="429420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F404EAA1-3FCF-4B8E-ACF0-8DC6FBBD4C38}"/>
              </a:ext>
            </a:extLst>
          </p:cNvPr>
          <p:cNvSpPr/>
          <p:nvPr/>
        </p:nvSpPr>
        <p:spPr>
          <a:xfrm>
            <a:off x="7640052" y="4367463"/>
            <a:ext cx="1503947" cy="7760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BF92385-9FEF-4F7A-9C85-085B4B042CA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90" y="4403558"/>
            <a:ext cx="1210459" cy="73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6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357</TotalTime>
  <Words>723</Words>
  <Application>Microsoft Office PowerPoint</Application>
  <PresentationFormat>Presentación en pantalla (16:9)</PresentationFormat>
  <Paragraphs>168</Paragraphs>
  <Slides>31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43" baseType="lpstr">
      <vt:lpstr>MS Mincho</vt:lpstr>
      <vt:lpstr>Arial</vt:lpstr>
      <vt:lpstr>Calibri</vt:lpstr>
      <vt:lpstr>Calibri Light</vt:lpstr>
      <vt:lpstr>Candara</vt:lpstr>
      <vt:lpstr>Century Gothic</vt:lpstr>
      <vt:lpstr>Corbel</vt:lpstr>
      <vt:lpstr>Helvetica</vt:lpstr>
      <vt:lpstr>Times New Roman</vt:lpstr>
      <vt:lpstr>Wingdings</vt:lpstr>
      <vt:lpstr>Wingdings 3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Ricard</cp:lastModifiedBy>
  <cp:revision>23</cp:revision>
  <dcterms:created xsi:type="dcterms:W3CDTF">2017-05-30T21:23:59Z</dcterms:created>
  <dcterms:modified xsi:type="dcterms:W3CDTF">2017-10-18T00:19:42Z</dcterms:modified>
</cp:coreProperties>
</file>