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71" r:id="rId2"/>
    <p:sldMasterId id="2147483790" r:id="rId3"/>
    <p:sldMasterId id="2147483806" r:id="rId4"/>
    <p:sldMasterId id="2147483819" r:id="rId5"/>
    <p:sldMasterId id="2147483831" r:id="rId6"/>
  </p:sldMasterIdLst>
  <p:notesMasterIdLst>
    <p:notesMasterId r:id="rId103"/>
  </p:notesMasterIdLst>
  <p:sldIdLst>
    <p:sldId id="265" r:id="rId7"/>
    <p:sldId id="1664" r:id="rId8"/>
    <p:sldId id="1747" r:id="rId9"/>
    <p:sldId id="1748" r:id="rId10"/>
    <p:sldId id="1861" r:id="rId11"/>
    <p:sldId id="323" r:id="rId12"/>
    <p:sldId id="1750" r:id="rId13"/>
    <p:sldId id="1760" r:id="rId14"/>
    <p:sldId id="1767" r:id="rId15"/>
    <p:sldId id="396" r:id="rId16"/>
    <p:sldId id="1860" r:id="rId17"/>
    <p:sldId id="1754" r:id="rId18"/>
    <p:sldId id="496" r:id="rId19"/>
    <p:sldId id="497" r:id="rId20"/>
    <p:sldId id="498" r:id="rId21"/>
    <p:sldId id="499" r:id="rId22"/>
    <p:sldId id="1847" r:id="rId23"/>
    <p:sldId id="501" r:id="rId24"/>
    <p:sldId id="494" r:id="rId25"/>
    <p:sldId id="488" r:id="rId26"/>
    <p:sldId id="489" r:id="rId27"/>
    <p:sldId id="490" r:id="rId28"/>
    <p:sldId id="761" r:id="rId29"/>
    <p:sldId id="1796" r:id="rId30"/>
    <p:sldId id="1584" r:id="rId31"/>
    <p:sldId id="391" r:id="rId32"/>
    <p:sldId id="531" r:id="rId33"/>
    <p:sldId id="517" r:id="rId34"/>
    <p:sldId id="395" r:id="rId35"/>
    <p:sldId id="406" r:id="rId36"/>
    <p:sldId id="415" r:id="rId37"/>
    <p:sldId id="259" r:id="rId38"/>
    <p:sldId id="1848" r:id="rId39"/>
    <p:sldId id="1849" r:id="rId40"/>
    <p:sldId id="1850" r:id="rId41"/>
    <p:sldId id="1851" r:id="rId42"/>
    <p:sldId id="1749" r:id="rId43"/>
    <p:sldId id="256" r:id="rId44"/>
    <p:sldId id="1839" r:id="rId45"/>
    <p:sldId id="1403" r:id="rId46"/>
    <p:sldId id="1854" r:id="rId47"/>
    <p:sldId id="1559" r:id="rId48"/>
    <p:sldId id="1405" r:id="rId49"/>
    <p:sldId id="1464" r:id="rId50"/>
    <p:sldId id="1467" r:id="rId51"/>
    <p:sldId id="1468" r:id="rId52"/>
    <p:sldId id="1438" r:id="rId53"/>
    <p:sldId id="1407" r:id="rId54"/>
    <p:sldId id="1408" r:id="rId55"/>
    <p:sldId id="1409" r:id="rId56"/>
    <p:sldId id="1410" r:id="rId57"/>
    <p:sldId id="1420" r:id="rId58"/>
    <p:sldId id="1608" r:id="rId59"/>
    <p:sldId id="1424" r:id="rId60"/>
    <p:sldId id="1606" r:id="rId61"/>
    <p:sldId id="1426" r:id="rId62"/>
    <p:sldId id="1472" r:id="rId63"/>
    <p:sldId id="378" r:id="rId64"/>
    <p:sldId id="1476" r:id="rId65"/>
    <p:sldId id="1474" r:id="rId66"/>
    <p:sldId id="1477" r:id="rId67"/>
    <p:sldId id="1478" r:id="rId68"/>
    <p:sldId id="1503" r:id="rId69"/>
    <p:sldId id="1516" r:id="rId70"/>
    <p:sldId id="1507" r:id="rId71"/>
    <p:sldId id="1506" r:id="rId72"/>
    <p:sldId id="1509" r:id="rId73"/>
    <p:sldId id="1508" r:id="rId74"/>
    <p:sldId id="1505" r:id="rId75"/>
    <p:sldId id="1517" r:id="rId76"/>
    <p:sldId id="1518" r:id="rId77"/>
    <p:sldId id="1519" r:id="rId78"/>
    <p:sldId id="1523" r:id="rId79"/>
    <p:sldId id="1525" r:id="rId80"/>
    <p:sldId id="1561" r:id="rId81"/>
    <p:sldId id="1562" r:id="rId82"/>
    <p:sldId id="1563" r:id="rId83"/>
    <p:sldId id="1612" r:id="rId84"/>
    <p:sldId id="1613" r:id="rId85"/>
    <p:sldId id="1526" r:id="rId86"/>
    <p:sldId id="1600" r:id="rId87"/>
    <p:sldId id="1529" r:id="rId88"/>
    <p:sldId id="1545" r:id="rId89"/>
    <p:sldId id="1498" r:id="rId90"/>
    <p:sldId id="1308" r:id="rId91"/>
    <p:sldId id="1309" r:id="rId92"/>
    <p:sldId id="1310" r:id="rId93"/>
    <p:sldId id="1314" r:id="rId94"/>
    <p:sldId id="1317" r:id="rId95"/>
    <p:sldId id="1603" r:id="rId96"/>
    <p:sldId id="1842" r:id="rId97"/>
    <p:sldId id="1843" r:id="rId98"/>
    <p:sldId id="1844" r:id="rId99"/>
    <p:sldId id="1845" r:id="rId100"/>
    <p:sldId id="1727" r:id="rId101"/>
    <p:sldId id="1855" r:id="rId102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55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F578E-A5B0-4B89-8D00-AF8A41DD77B0}" v="1" dt="2023-07-16T22:21:1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tableStyles" Target="tableStyle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notesMaster" Target="notesMasters/notesMaster1.xml"/><Relationship Id="rId108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92ABC-046E-4D8B-BC49-DFFF4F59AF4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0F2576F-6324-4DEC-9D56-58B371D2B5FE}">
      <dgm:prSet/>
      <dgm:spPr/>
      <dgm:t>
        <a:bodyPr/>
        <a:lstStyle/>
        <a:p>
          <a:r>
            <a:rPr lang="es-CO"/>
            <a:t>PRINCIPIOS DE LA OMS SOBRE HIGIENE EN LA VIVIENDA</a:t>
          </a:r>
          <a:endParaRPr lang="en-US"/>
        </a:p>
      </dgm:t>
    </dgm:pt>
    <dgm:pt modelId="{7F52F049-439A-499B-857C-533151D30FB7}" type="parTrans" cxnId="{C5E801C4-29B1-498E-96BD-A6A3B71216E5}">
      <dgm:prSet/>
      <dgm:spPr/>
      <dgm:t>
        <a:bodyPr/>
        <a:lstStyle/>
        <a:p>
          <a:endParaRPr lang="en-US"/>
        </a:p>
      </dgm:t>
    </dgm:pt>
    <dgm:pt modelId="{3D32E756-C229-403A-86B3-A259ABEC25DB}" type="sibTrans" cxnId="{C5E801C4-29B1-498E-96BD-A6A3B71216E5}">
      <dgm:prSet/>
      <dgm:spPr/>
      <dgm:t>
        <a:bodyPr/>
        <a:lstStyle/>
        <a:p>
          <a:endParaRPr lang="en-US"/>
        </a:p>
      </dgm:t>
    </dgm:pt>
    <dgm:pt modelId="{ED49959E-F912-4E41-B3EA-535740C11258}">
      <dgm:prSet/>
      <dgm:spPr/>
      <dgm:t>
        <a:bodyPr/>
        <a:lstStyle/>
        <a:p>
          <a:r>
            <a:rPr lang="es-CO" dirty="0"/>
            <a:t>OBJETIVOS DE DESARROLLO SOSTENIBLE</a:t>
          </a:r>
          <a:endParaRPr lang="en-US" dirty="0"/>
        </a:p>
      </dgm:t>
    </dgm:pt>
    <dgm:pt modelId="{534F3658-994F-4558-A09A-AAA9D29D67BA}" type="parTrans" cxnId="{3770AB06-0DF8-478A-AA52-7023E596DD81}">
      <dgm:prSet/>
      <dgm:spPr/>
      <dgm:t>
        <a:bodyPr/>
        <a:lstStyle/>
        <a:p>
          <a:endParaRPr lang="en-US"/>
        </a:p>
      </dgm:t>
    </dgm:pt>
    <dgm:pt modelId="{C512BE98-395E-4E5D-8EE2-791E1E98CFB4}" type="sibTrans" cxnId="{3770AB06-0DF8-478A-AA52-7023E596DD81}">
      <dgm:prSet/>
      <dgm:spPr/>
      <dgm:t>
        <a:bodyPr/>
        <a:lstStyle/>
        <a:p>
          <a:endParaRPr lang="en-US"/>
        </a:p>
      </dgm:t>
    </dgm:pt>
    <dgm:pt modelId="{C868A8B9-6A66-44AA-8D66-8AE8928A22E1}">
      <dgm:prSet/>
      <dgm:spPr/>
      <dgm:t>
        <a:bodyPr/>
        <a:lstStyle/>
        <a:p>
          <a:r>
            <a:rPr lang="es-CO"/>
            <a:t>LINEAMIENTOS E INDICADORES DE UN-HABITAT</a:t>
          </a:r>
          <a:endParaRPr lang="en-US"/>
        </a:p>
      </dgm:t>
    </dgm:pt>
    <dgm:pt modelId="{CF483738-4219-4C86-A6E0-69D707B9BFAA}" type="parTrans" cxnId="{2009F087-3191-4683-A734-E6AD7BC48F5E}">
      <dgm:prSet/>
      <dgm:spPr/>
      <dgm:t>
        <a:bodyPr/>
        <a:lstStyle/>
        <a:p>
          <a:endParaRPr lang="en-US"/>
        </a:p>
      </dgm:t>
    </dgm:pt>
    <dgm:pt modelId="{0895F206-2F0B-40CA-B5C9-89F96B84347D}" type="sibTrans" cxnId="{2009F087-3191-4683-A734-E6AD7BC48F5E}">
      <dgm:prSet/>
      <dgm:spPr/>
      <dgm:t>
        <a:bodyPr/>
        <a:lstStyle/>
        <a:p>
          <a:endParaRPr lang="en-US"/>
        </a:p>
      </dgm:t>
    </dgm:pt>
    <dgm:pt modelId="{092B6F58-8ABE-486E-BBE0-4948B125C17F}" type="pres">
      <dgm:prSet presAssocID="{CB492ABC-046E-4D8B-BC49-DFFF4F59AF43}" presName="root" presStyleCnt="0">
        <dgm:presLayoutVars>
          <dgm:dir/>
          <dgm:resizeHandles val="exact"/>
        </dgm:presLayoutVars>
      </dgm:prSet>
      <dgm:spPr/>
    </dgm:pt>
    <dgm:pt modelId="{A1E65AB3-2AD9-4D1C-A7B4-5D18922766AF}" type="pres">
      <dgm:prSet presAssocID="{50F2576F-6324-4DEC-9D56-58B371D2B5FE}" presName="compNode" presStyleCnt="0"/>
      <dgm:spPr/>
    </dgm:pt>
    <dgm:pt modelId="{8B0E7806-1ED9-42FF-AEC8-581392FA90EB}" type="pres">
      <dgm:prSet presAssocID="{50F2576F-6324-4DEC-9D56-58B371D2B5FE}" presName="bgRect" presStyleLbl="bgShp" presStyleIdx="0" presStyleCnt="3"/>
      <dgm:spPr/>
    </dgm:pt>
    <dgm:pt modelId="{E1FC7055-3E66-4C77-86F8-71CE01E4DEC3}" type="pres">
      <dgm:prSet presAssocID="{50F2576F-6324-4DEC-9D56-58B371D2B5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vabo"/>
        </a:ext>
      </dgm:extLst>
    </dgm:pt>
    <dgm:pt modelId="{3751DD16-C80C-4A51-BFDE-CF3E264B738B}" type="pres">
      <dgm:prSet presAssocID="{50F2576F-6324-4DEC-9D56-58B371D2B5FE}" presName="spaceRect" presStyleCnt="0"/>
      <dgm:spPr/>
    </dgm:pt>
    <dgm:pt modelId="{535F246C-DD59-4760-B20C-65E591FB53F3}" type="pres">
      <dgm:prSet presAssocID="{50F2576F-6324-4DEC-9D56-58B371D2B5FE}" presName="parTx" presStyleLbl="revTx" presStyleIdx="0" presStyleCnt="3">
        <dgm:presLayoutVars>
          <dgm:chMax val="0"/>
          <dgm:chPref val="0"/>
        </dgm:presLayoutVars>
      </dgm:prSet>
      <dgm:spPr/>
    </dgm:pt>
    <dgm:pt modelId="{6C53AB38-DD19-4C2D-B0B1-36EE28D1C1D6}" type="pres">
      <dgm:prSet presAssocID="{3D32E756-C229-403A-86B3-A259ABEC25DB}" presName="sibTrans" presStyleCnt="0"/>
      <dgm:spPr/>
    </dgm:pt>
    <dgm:pt modelId="{910571F1-39DD-4A0F-B559-EC9E5D96DCD5}" type="pres">
      <dgm:prSet presAssocID="{ED49959E-F912-4E41-B3EA-535740C11258}" presName="compNode" presStyleCnt="0"/>
      <dgm:spPr/>
    </dgm:pt>
    <dgm:pt modelId="{51500150-ADD5-424F-8E06-7FDD99D4D05D}" type="pres">
      <dgm:prSet presAssocID="{ED49959E-F912-4E41-B3EA-535740C11258}" presName="bgRect" presStyleLbl="bgShp" presStyleIdx="1" presStyleCnt="3"/>
      <dgm:spPr/>
    </dgm:pt>
    <dgm:pt modelId="{EA0D6E5A-2436-4B31-BE8F-420D65F596DF}" type="pres">
      <dgm:prSet presAssocID="{ED49959E-F912-4E41-B3EA-535740C1125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C8620595-5C3B-4607-A887-0A1FE8C7C07C}" type="pres">
      <dgm:prSet presAssocID="{ED49959E-F912-4E41-B3EA-535740C11258}" presName="spaceRect" presStyleCnt="0"/>
      <dgm:spPr/>
    </dgm:pt>
    <dgm:pt modelId="{03E7FC6A-BEF0-4622-8334-94566BFF6AC1}" type="pres">
      <dgm:prSet presAssocID="{ED49959E-F912-4E41-B3EA-535740C11258}" presName="parTx" presStyleLbl="revTx" presStyleIdx="1" presStyleCnt="3">
        <dgm:presLayoutVars>
          <dgm:chMax val="0"/>
          <dgm:chPref val="0"/>
        </dgm:presLayoutVars>
      </dgm:prSet>
      <dgm:spPr/>
    </dgm:pt>
    <dgm:pt modelId="{6A2DBEC0-AA4A-49B1-8307-14E0D742EAB8}" type="pres">
      <dgm:prSet presAssocID="{C512BE98-395E-4E5D-8EE2-791E1E98CFB4}" presName="sibTrans" presStyleCnt="0"/>
      <dgm:spPr/>
    </dgm:pt>
    <dgm:pt modelId="{4549DB78-711F-462C-9ABD-C99FE9A5BF9B}" type="pres">
      <dgm:prSet presAssocID="{C868A8B9-6A66-44AA-8D66-8AE8928A22E1}" presName="compNode" presStyleCnt="0"/>
      <dgm:spPr/>
    </dgm:pt>
    <dgm:pt modelId="{1464D988-CAA1-43E2-9D35-C49C47B2A6EC}" type="pres">
      <dgm:prSet presAssocID="{C868A8B9-6A66-44AA-8D66-8AE8928A22E1}" presName="bgRect" presStyleLbl="bgShp" presStyleIdx="2" presStyleCnt="3"/>
      <dgm:spPr/>
    </dgm:pt>
    <dgm:pt modelId="{066B0F41-717C-42D3-8C9A-30B2DA376B04}" type="pres">
      <dgm:prSet presAssocID="{C868A8B9-6A66-44AA-8D66-8AE8928A22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rmómetro"/>
        </a:ext>
      </dgm:extLst>
    </dgm:pt>
    <dgm:pt modelId="{2AC39D6C-AA5D-46A8-B08C-2A0987A8945C}" type="pres">
      <dgm:prSet presAssocID="{C868A8B9-6A66-44AA-8D66-8AE8928A22E1}" presName="spaceRect" presStyleCnt="0"/>
      <dgm:spPr/>
    </dgm:pt>
    <dgm:pt modelId="{1C4A363A-483C-4ABD-A1F6-F470B331B171}" type="pres">
      <dgm:prSet presAssocID="{C868A8B9-6A66-44AA-8D66-8AE8928A22E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770AB06-0DF8-478A-AA52-7023E596DD81}" srcId="{CB492ABC-046E-4D8B-BC49-DFFF4F59AF43}" destId="{ED49959E-F912-4E41-B3EA-535740C11258}" srcOrd="1" destOrd="0" parTransId="{534F3658-994F-4558-A09A-AAA9D29D67BA}" sibTransId="{C512BE98-395E-4E5D-8EE2-791E1E98CFB4}"/>
    <dgm:cxn modelId="{594F5242-8E65-4201-A5C7-40B827D33302}" type="presOf" srcId="{ED49959E-F912-4E41-B3EA-535740C11258}" destId="{03E7FC6A-BEF0-4622-8334-94566BFF6AC1}" srcOrd="0" destOrd="0" presId="urn:microsoft.com/office/officeart/2018/2/layout/IconVerticalSolidList"/>
    <dgm:cxn modelId="{37269352-7DC7-484F-A60A-32FA40973661}" type="presOf" srcId="{50F2576F-6324-4DEC-9D56-58B371D2B5FE}" destId="{535F246C-DD59-4760-B20C-65E591FB53F3}" srcOrd="0" destOrd="0" presId="urn:microsoft.com/office/officeart/2018/2/layout/IconVerticalSolidList"/>
    <dgm:cxn modelId="{BC343D86-B974-4408-A46C-A1630C767581}" type="presOf" srcId="{CB492ABC-046E-4D8B-BC49-DFFF4F59AF43}" destId="{092B6F58-8ABE-486E-BBE0-4948B125C17F}" srcOrd="0" destOrd="0" presId="urn:microsoft.com/office/officeart/2018/2/layout/IconVerticalSolidList"/>
    <dgm:cxn modelId="{2009F087-3191-4683-A734-E6AD7BC48F5E}" srcId="{CB492ABC-046E-4D8B-BC49-DFFF4F59AF43}" destId="{C868A8B9-6A66-44AA-8D66-8AE8928A22E1}" srcOrd="2" destOrd="0" parTransId="{CF483738-4219-4C86-A6E0-69D707B9BFAA}" sibTransId="{0895F206-2F0B-40CA-B5C9-89F96B84347D}"/>
    <dgm:cxn modelId="{09513BB6-FB5B-4C17-B9C0-740A3111B1C0}" type="presOf" srcId="{C868A8B9-6A66-44AA-8D66-8AE8928A22E1}" destId="{1C4A363A-483C-4ABD-A1F6-F470B331B171}" srcOrd="0" destOrd="0" presId="urn:microsoft.com/office/officeart/2018/2/layout/IconVerticalSolidList"/>
    <dgm:cxn modelId="{C5E801C4-29B1-498E-96BD-A6A3B71216E5}" srcId="{CB492ABC-046E-4D8B-BC49-DFFF4F59AF43}" destId="{50F2576F-6324-4DEC-9D56-58B371D2B5FE}" srcOrd="0" destOrd="0" parTransId="{7F52F049-439A-499B-857C-533151D30FB7}" sibTransId="{3D32E756-C229-403A-86B3-A259ABEC25DB}"/>
    <dgm:cxn modelId="{D866065B-DAAD-466E-967A-6EE80F413C3A}" type="presParOf" srcId="{092B6F58-8ABE-486E-BBE0-4948B125C17F}" destId="{A1E65AB3-2AD9-4D1C-A7B4-5D18922766AF}" srcOrd="0" destOrd="0" presId="urn:microsoft.com/office/officeart/2018/2/layout/IconVerticalSolidList"/>
    <dgm:cxn modelId="{2CE6F8B9-EA1A-4CFF-879F-25DD68FED567}" type="presParOf" srcId="{A1E65AB3-2AD9-4D1C-A7B4-5D18922766AF}" destId="{8B0E7806-1ED9-42FF-AEC8-581392FA90EB}" srcOrd="0" destOrd="0" presId="urn:microsoft.com/office/officeart/2018/2/layout/IconVerticalSolidList"/>
    <dgm:cxn modelId="{E20ED331-7E94-431D-9EC9-7CEC38DE7C66}" type="presParOf" srcId="{A1E65AB3-2AD9-4D1C-A7B4-5D18922766AF}" destId="{E1FC7055-3E66-4C77-86F8-71CE01E4DEC3}" srcOrd="1" destOrd="0" presId="urn:microsoft.com/office/officeart/2018/2/layout/IconVerticalSolidList"/>
    <dgm:cxn modelId="{A9536E0F-4D92-47F0-8C8D-6A5D1F20914F}" type="presParOf" srcId="{A1E65AB3-2AD9-4D1C-A7B4-5D18922766AF}" destId="{3751DD16-C80C-4A51-BFDE-CF3E264B738B}" srcOrd="2" destOrd="0" presId="urn:microsoft.com/office/officeart/2018/2/layout/IconVerticalSolidList"/>
    <dgm:cxn modelId="{45F89CA6-D11D-4F72-8BD6-7A7FFE3291D4}" type="presParOf" srcId="{A1E65AB3-2AD9-4D1C-A7B4-5D18922766AF}" destId="{535F246C-DD59-4760-B20C-65E591FB53F3}" srcOrd="3" destOrd="0" presId="urn:microsoft.com/office/officeart/2018/2/layout/IconVerticalSolidList"/>
    <dgm:cxn modelId="{8A34D9AA-2986-408B-8482-3E527771D273}" type="presParOf" srcId="{092B6F58-8ABE-486E-BBE0-4948B125C17F}" destId="{6C53AB38-DD19-4C2D-B0B1-36EE28D1C1D6}" srcOrd="1" destOrd="0" presId="urn:microsoft.com/office/officeart/2018/2/layout/IconVerticalSolidList"/>
    <dgm:cxn modelId="{37A330C7-360C-4C43-88D3-78766F30480C}" type="presParOf" srcId="{092B6F58-8ABE-486E-BBE0-4948B125C17F}" destId="{910571F1-39DD-4A0F-B559-EC9E5D96DCD5}" srcOrd="2" destOrd="0" presId="urn:microsoft.com/office/officeart/2018/2/layout/IconVerticalSolidList"/>
    <dgm:cxn modelId="{6586F30F-6E74-4BD7-902A-D896B57B2C2E}" type="presParOf" srcId="{910571F1-39DD-4A0F-B559-EC9E5D96DCD5}" destId="{51500150-ADD5-424F-8E06-7FDD99D4D05D}" srcOrd="0" destOrd="0" presId="urn:microsoft.com/office/officeart/2018/2/layout/IconVerticalSolidList"/>
    <dgm:cxn modelId="{BCAE82F4-4DE9-4E44-91AD-EE199CD3A00C}" type="presParOf" srcId="{910571F1-39DD-4A0F-B559-EC9E5D96DCD5}" destId="{EA0D6E5A-2436-4B31-BE8F-420D65F596DF}" srcOrd="1" destOrd="0" presId="urn:microsoft.com/office/officeart/2018/2/layout/IconVerticalSolidList"/>
    <dgm:cxn modelId="{08180830-CC46-48FA-94C7-DB545961AF3A}" type="presParOf" srcId="{910571F1-39DD-4A0F-B559-EC9E5D96DCD5}" destId="{C8620595-5C3B-4607-A887-0A1FE8C7C07C}" srcOrd="2" destOrd="0" presId="urn:microsoft.com/office/officeart/2018/2/layout/IconVerticalSolidList"/>
    <dgm:cxn modelId="{89389E1C-42CE-4E2B-AB3D-B418A87D9110}" type="presParOf" srcId="{910571F1-39DD-4A0F-B559-EC9E5D96DCD5}" destId="{03E7FC6A-BEF0-4622-8334-94566BFF6AC1}" srcOrd="3" destOrd="0" presId="urn:microsoft.com/office/officeart/2018/2/layout/IconVerticalSolidList"/>
    <dgm:cxn modelId="{D4BFB947-15B1-4BFA-8909-3112B853D2DB}" type="presParOf" srcId="{092B6F58-8ABE-486E-BBE0-4948B125C17F}" destId="{6A2DBEC0-AA4A-49B1-8307-14E0D742EAB8}" srcOrd="3" destOrd="0" presId="urn:microsoft.com/office/officeart/2018/2/layout/IconVerticalSolidList"/>
    <dgm:cxn modelId="{C893E9B3-2489-494B-8926-8BFDC99E0415}" type="presParOf" srcId="{092B6F58-8ABE-486E-BBE0-4948B125C17F}" destId="{4549DB78-711F-462C-9ABD-C99FE9A5BF9B}" srcOrd="4" destOrd="0" presId="urn:microsoft.com/office/officeart/2018/2/layout/IconVerticalSolidList"/>
    <dgm:cxn modelId="{172B1EAD-C88F-4796-95B7-7BECE589940D}" type="presParOf" srcId="{4549DB78-711F-462C-9ABD-C99FE9A5BF9B}" destId="{1464D988-CAA1-43E2-9D35-C49C47B2A6EC}" srcOrd="0" destOrd="0" presId="urn:microsoft.com/office/officeart/2018/2/layout/IconVerticalSolidList"/>
    <dgm:cxn modelId="{0E8C2890-3DA1-4420-A78E-99F8ECB9A47B}" type="presParOf" srcId="{4549DB78-711F-462C-9ABD-C99FE9A5BF9B}" destId="{066B0F41-717C-42D3-8C9A-30B2DA376B04}" srcOrd="1" destOrd="0" presId="urn:microsoft.com/office/officeart/2018/2/layout/IconVerticalSolidList"/>
    <dgm:cxn modelId="{25BC5F7D-C4B2-4F42-B79A-8DCE9CD01DAC}" type="presParOf" srcId="{4549DB78-711F-462C-9ABD-C99FE9A5BF9B}" destId="{2AC39D6C-AA5D-46A8-B08C-2A0987A8945C}" srcOrd="2" destOrd="0" presId="urn:microsoft.com/office/officeart/2018/2/layout/IconVerticalSolidList"/>
    <dgm:cxn modelId="{E2EDBFC0-820D-4BF1-889B-D8585FF7E372}" type="presParOf" srcId="{4549DB78-711F-462C-9ABD-C99FE9A5BF9B}" destId="{1C4A363A-483C-4ABD-A1F6-F470B331B1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E7806-1ED9-42FF-AEC8-581392FA90EB}">
      <dsp:nvSpPr>
        <dsp:cNvPr id="0" name=""/>
        <dsp:cNvSpPr/>
      </dsp:nvSpPr>
      <dsp:spPr>
        <a:xfrm>
          <a:off x="0" y="688"/>
          <a:ext cx="6494462" cy="1612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C7055-3E66-4C77-86F8-71CE01E4DEC3}">
      <dsp:nvSpPr>
        <dsp:cNvPr id="0" name=""/>
        <dsp:cNvSpPr/>
      </dsp:nvSpPr>
      <dsp:spPr>
        <a:xfrm>
          <a:off x="487651" y="363405"/>
          <a:ext cx="886639" cy="886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F246C-DD59-4760-B20C-65E591FB53F3}">
      <dsp:nvSpPr>
        <dsp:cNvPr id="0" name=""/>
        <dsp:cNvSpPr/>
      </dsp:nvSpPr>
      <dsp:spPr>
        <a:xfrm>
          <a:off x="1861942" y="688"/>
          <a:ext cx="4632519" cy="16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11" tIns="170611" rIns="170611" bIns="170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PRINCIPIOS DE LA OMS SOBRE HIGIENE EN LA VIVIENDA</a:t>
          </a:r>
          <a:endParaRPr lang="en-US" sz="2500" kern="1200"/>
        </a:p>
      </dsp:txBody>
      <dsp:txXfrm>
        <a:off x="1861942" y="688"/>
        <a:ext cx="4632519" cy="1612071"/>
      </dsp:txXfrm>
    </dsp:sp>
    <dsp:sp modelId="{51500150-ADD5-424F-8E06-7FDD99D4D05D}">
      <dsp:nvSpPr>
        <dsp:cNvPr id="0" name=""/>
        <dsp:cNvSpPr/>
      </dsp:nvSpPr>
      <dsp:spPr>
        <a:xfrm>
          <a:off x="0" y="2015778"/>
          <a:ext cx="6494462" cy="1612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D6E5A-2436-4B31-BE8F-420D65F596DF}">
      <dsp:nvSpPr>
        <dsp:cNvPr id="0" name=""/>
        <dsp:cNvSpPr/>
      </dsp:nvSpPr>
      <dsp:spPr>
        <a:xfrm>
          <a:off x="487651" y="2378494"/>
          <a:ext cx="886639" cy="886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7FC6A-BEF0-4622-8334-94566BFF6AC1}">
      <dsp:nvSpPr>
        <dsp:cNvPr id="0" name=""/>
        <dsp:cNvSpPr/>
      </dsp:nvSpPr>
      <dsp:spPr>
        <a:xfrm>
          <a:off x="1861942" y="2015778"/>
          <a:ext cx="4632519" cy="16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11" tIns="170611" rIns="170611" bIns="170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OBJETIVOS DE DESARROLLO SOSTENIBLE</a:t>
          </a:r>
          <a:endParaRPr lang="en-US" sz="2500" kern="1200" dirty="0"/>
        </a:p>
      </dsp:txBody>
      <dsp:txXfrm>
        <a:off x="1861942" y="2015778"/>
        <a:ext cx="4632519" cy="1612071"/>
      </dsp:txXfrm>
    </dsp:sp>
    <dsp:sp modelId="{1464D988-CAA1-43E2-9D35-C49C47B2A6EC}">
      <dsp:nvSpPr>
        <dsp:cNvPr id="0" name=""/>
        <dsp:cNvSpPr/>
      </dsp:nvSpPr>
      <dsp:spPr>
        <a:xfrm>
          <a:off x="0" y="4030867"/>
          <a:ext cx="6494462" cy="1612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B0F41-717C-42D3-8C9A-30B2DA376B04}">
      <dsp:nvSpPr>
        <dsp:cNvPr id="0" name=""/>
        <dsp:cNvSpPr/>
      </dsp:nvSpPr>
      <dsp:spPr>
        <a:xfrm>
          <a:off x="487651" y="4393583"/>
          <a:ext cx="886639" cy="8866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A363A-483C-4ABD-A1F6-F470B331B171}">
      <dsp:nvSpPr>
        <dsp:cNvPr id="0" name=""/>
        <dsp:cNvSpPr/>
      </dsp:nvSpPr>
      <dsp:spPr>
        <a:xfrm>
          <a:off x="1861942" y="4030867"/>
          <a:ext cx="4632519" cy="16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11" tIns="170611" rIns="170611" bIns="170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LINEAMIENTOS E INDICADORES DE UN-HABITAT</a:t>
          </a:r>
          <a:endParaRPr lang="en-US" sz="2500" kern="1200"/>
        </a:p>
      </dsp:txBody>
      <dsp:txXfrm>
        <a:off x="1861942" y="4030867"/>
        <a:ext cx="4632519" cy="1612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DF4E-0FD7-4AAE-AA1B-12081ADF105E}" type="datetimeFigureOut">
              <a:rPr lang="es-GT" smtClean="0"/>
              <a:t>16/07/2023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FC41C-EEFD-4BED-8CC7-4B45DA272E6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0004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2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D89E90-08B6-F76A-4613-B896C530B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F9057-82C9-464E-AAD9-1BF7B6905201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4818" name="Rectangle 2">
            <a:extLst>
              <a:ext uri="{FF2B5EF4-FFF2-40B4-BE49-F238E27FC236}">
                <a16:creationId xmlns:a16="http://schemas.microsoft.com/office/drawing/2014/main" id="{7BEAEC8F-7788-DAA2-554E-2D7BE2B47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1314819" name="Rectangle 3">
            <a:extLst>
              <a:ext uri="{FF2B5EF4-FFF2-40B4-BE49-F238E27FC236}">
                <a16:creationId xmlns:a16="http://schemas.microsoft.com/office/drawing/2014/main" id="{67E6E625-F28D-C426-920B-A1D6D97AC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183063"/>
          </a:xfrm>
        </p:spPr>
        <p:txBody>
          <a:bodyPr/>
          <a:lstStyle/>
          <a:p>
            <a:endParaRPr lang="es-GT" altLang="es-G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AB1A689-BED0-AA0C-34BD-D9D880257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FCD02-AFDD-43AE-989A-E7C72C96C91D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9938" name="Rectangle 2">
            <a:extLst>
              <a:ext uri="{FF2B5EF4-FFF2-40B4-BE49-F238E27FC236}">
                <a16:creationId xmlns:a16="http://schemas.microsoft.com/office/drawing/2014/main" id="{94924419-2A40-5CC1-B671-22B42E3157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1319939" name="Rectangle 3">
            <a:extLst>
              <a:ext uri="{FF2B5EF4-FFF2-40B4-BE49-F238E27FC236}">
                <a16:creationId xmlns:a16="http://schemas.microsoft.com/office/drawing/2014/main" id="{7761FF00-887A-1A14-F256-8DD67C157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s-GT" altLang="es-G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43C26B-8D54-F42F-FF86-69CCDF84CC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A77507-292D-459D-A5B2-13A1000F7FD7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1986" name="Rectangle 2">
            <a:extLst>
              <a:ext uri="{FF2B5EF4-FFF2-40B4-BE49-F238E27FC236}">
                <a16:creationId xmlns:a16="http://schemas.microsoft.com/office/drawing/2014/main" id="{976E1CA5-96A6-217D-193A-395A8C87B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1321987" name="Rectangle 3">
            <a:extLst>
              <a:ext uri="{FF2B5EF4-FFF2-40B4-BE49-F238E27FC236}">
                <a16:creationId xmlns:a16="http://schemas.microsoft.com/office/drawing/2014/main" id="{253B0F2C-1981-CDBA-8831-FBE9DB64A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s-GT" altLang="es-G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>
            <a:extLst>
              <a:ext uri="{FF2B5EF4-FFF2-40B4-BE49-F238E27FC236}">
                <a16:creationId xmlns:a16="http://schemas.microsoft.com/office/drawing/2014/main" id="{70CD0580-EBA2-7A1E-1780-F61E273B97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2 Marcador de notas">
            <a:extLst>
              <a:ext uri="{FF2B5EF4-FFF2-40B4-BE49-F238E27FC236}">
                <a16:creationId xmlns:a16="http://schemas.microsoft.com/office/drawing/2014/main" id="{AD6F1E41-A4D0-B59C-9699-2F78D9045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GT"/>
          </a:p>
        </p:txBody>
      </p:sp>
      <p:sp>
        <p:nvSpPr>
          <p:cNvPr id="25604" name="3 Marcador de número de diapositiva">
            <a:extLst>
              <a:ext uri="{FF2B5EF4-FFF2-40B4-BE49-F238E27FC236}">
                <a16:creationId xmlns:a16="http://schemas.microsoft.com/office/drawing/2014/main" id="{562DE759-61A7-939A-6A66-A47F64577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D25766-7A01-401C-A307-5D67F5771248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>
            <a:extLst>
              <a:ext uri="{FF2B5EF4-FFF2-40B4-BE49-F238E27FC236}">
                <a16:creationId xmlns:a16="http://schemas.microsoft.com/office/drawing/2014/main" id="{6C84E429-004E-5721-3A16-659FDA5621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2 Marcador de notas">
            <a:extLst>
              <a:ext uri="{FF2B5EF4-FFF2-40B4-BE49-F238E27FC236}">
                <a16:creationId xmlns:a16="http://schemas.microsoft.com/office/drawing/2014/main" id="{2F0666D9-08E6-83DD-61F7-67339F101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GT"/>
          </a:p>
        </p:txBody>
      </p:sp>
      <p:sp>
        <p:nvSpPr>
          <p:cNvPr id="51204" name="3 Marcador de número de diapositiva">
            <a:extLst>
              <a:ext uri="{FF2B5EF4-FFF2-40B4-BE49-F238E27FC236}">
                <a16:creationId xmlns:a16="http://schemas.microsoft.com/office/drawing/2014/main" id="{F4052F5A-37BE-793E-D93A-E96171DD598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ACE50-D9A5-4E65-AD2F-317B9590578E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14F4F470-70DD-BC26-120D-BC5E203AB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31A92370-0653-11B8-E272-A9F5499BD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GT" altLang="es-G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04C6C74-9447-D5E1-A228-2B2A4FBC6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5275B30D-8642-7E6E-C69B-C7060229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GT" altLang="es-G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167093AE-1EE2-DCF1-7F19-9D67BD892C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8E6E6CF-17B0-4DC8-9D97-41B66FF5630E}" type="slidenum">
              <a:rPr lang="es-ES" altLang="es-GT" sz="1300"/>
              <a:pPr algn="r" eaLnBrk="1" hangingPunct="1"/>
              <a:t>8</a:t>
            </a:fld>
            <a:endParaRPr lang="es-ES" altLang="es-GT" sz="1300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346F0434-50A8-E45C-BCA6-A2D804330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505057DD-9A77-6668-BDAE-7919B57C7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G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CF928048-8792-C98F-E809-F4D95CA390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2049B23-E8AD-49AD-8AEA-6F9644E4AE31}" type="slidenum">
              <a:rPr lang="es-ES" altLang="es-GT" sz="1300"/>
              <a:pPr algn="r" eaLnBrk="1" hangingPunct="1"/>
              <a:t>9</a:t>
            </a:fld>
            <a:endParaRPr lang="es-ES" altLang="es-GT" sz="1300"/>
          </a:p>
        </p:txBody>
      </p:sp>
      <p:sp>
        <p:nvSpPr>
          <p:cNvPr id="143363" name="Rectangle 7">
            <a:extLst>
              <a:ext uri="{FF2B5EF4-FFF2-40B4-BE49-F238E27FC236}">
                <a16:creationId xmlns:a16="http://schemas.microsoft.com/office/drawing/2014/main" id="{CF728E87-A5BF-FB7D-9D07-166EFB301B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5C5D03B-8024-4E4A-846C-88D5C91B5197}" type="slidenum">
              <a:rPr lang="es-ES" altLang="es-GT" sz="1300"/>
              <a:pPr algn="r" eaLnBrk="1" hangingPunct="1"/>
              <a:t>9</a:t>
            </a:fld>
            <a:endParaRPr lang="es-ES" altLang="es-GT" sz="1300"/>
          </a:p>
        </p:txBody>
      </p:sp>
      <p:sp>
        <p:nvSpPr>
          <p:cNvPr id="143364" name="Rectangle 2">
            <a:extLst>
              <a:ext uri="{FF2B5EF4-FFF2-40B4-BE49-F238E27FC236}">
                <a16:creationId xmlns:a16="http://schemas.microsoft.com/office/drawing/2014/main" id="{6FA5AA3D-8470-0424-4DD7-34E1F62C1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>
            <a:extLst>
              <a:ext uri="{FF2B5EF4-FFF2-40B4-BE49-F238E27FC236}">
                <a16:creationId xmlns:a16="http://schemas.microsoft.com/office/drawing/2014/main" id="{5545FAA5-C2D5-D82F-3F28-735A8C444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G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B90860C9-A3BD-7B48-CD89-A5ADD158C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397B90-81DA-42E7-9650-D745EE9DBF25}" type="slidenum">
              <a:rPr lang="es-ES" altLang="es-GT"/>
              <a:pPr eaLnBrk="1" hangingPunct="1"/>
              <a:t>11</a:t>
            </a:fld>
            <a:endParaRPr lang="es-ES" altLang="es-GT"/>
          </a:p>
        </p:txBody>
      </p:sp>
      <p:sp>
        <p:nvSpPr>
          <p:cNvPr id="34819" name="1 Marcador de imagen de diapositiva">
            <a:extLst>
              <a:ext uri="{FF2B5EF4-FFF2-40B4-BE49-F238E27FC236}">
                <a16:creationId xmlns:a16="http://schemas.microsoft.com/office/drawing/2014/main" id="{FE56179D-D73A-5ABA-A787-69CC258CC8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2 Marcador de notas">
            <a:extLst>
              <a:ext uri="{FF2B5EF4-FFF2-40B4-BE49-F238E27FC236}">
                <a16:creationId xmlns:a16="http://schemas.microsoft.com/office/drawing/2014/main" id="{065FCC6C-9A13-B616-E371-8C087C801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0" rIns="93158" bIns="46580"/>
          <a:lstStyle/>
          <a:p>
            <a:pPr eaLnBrk="1" hangingPunct="1"/>
            <a:endParaRPr lang="es-MX" altLang="es-GT"/>
          </a:p>
        </p:txBody>
      </p:sp>
      <p:sp>
        <p:nvSpPr>
          <p:cNvPr id="34821" name="3 Marcador de número de diapositiva">
            <a:extLst>
              <a:ext uri="{FF2B5EF4-FFF2-40B4-BE49-F238E27FC236}">
                <a16:creationId xmlns:a16="http://schemas.microsoft.com/office/drawing/2014/main" id="{AAADCDB0-1F2E-5B09-058C-81B18B65101D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0" rIns="93158" bIns="46580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5DF36D2-2D3D-4724-ADDD-EFA23274FE03}" type="slidenum">
              <a:rPr lang="es-ES" altLang="es-GT" sz="1300"/>
              <a:pPr algn="r" eaLnBrk="1" hangingPunct="1"/>
              <a:t>11</a:t>
            </a:fld>
            <a:endParaRPr lang="es-ES" altLang="es-GT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7B52B9-C7B5-B6E5-7AFE-8349EF45F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165819-4F24-40FD-838B-2FBBFD44B834}" type="slidenum">
              <a:rPr kumimoji="0" lang="es-ES" altLang="es-G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altLang="es-G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2" name="Rectangle 7">
            <a:extLst>
              <a:ext uri="{FF2B5EF4-FFF2-40B4-BE49-F238E27FC236}">
                <a16:creationId xmlns:a16="http://schemas.microsoft.com/office/drawing/2014/main" id="{B1677C70-2694-098B-243F-25DE4998E6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9349C-674F-4FE1-9936-E829AD8AC97B}" type="slidenum">
              <a:rPr kumimoji="0" lang="es-ES" altLang="es-G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altLang="es-G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4A48068-F647-DB6A-56D5-C016B2418F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0F12358-84E9-BE10-4B29-FC3859ABB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1625"/>
          </a:xfrm>
        </p:spPr>
        <p:txBody>
          <a:bodyPr lIns="93172" tIns="46586" rIns="93172" bIns="46586"/>
          <a:lstStyle/>
          <a:p>
            <a:endParaRPr lang="es-MX" altLang="es-G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6100EAC-F65F-E4C3-0A44-E2C068DA76EE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GT" noProof="0"/>
              <a:t>Haga clic para cambiar el estilo de título	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6B71DDC-A43C-0747-C843-98B29E5C4B96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GT" noProof="0"/>
              <a:t>Haga clic para modificar el estilo de subtítulo del patrón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8846198-5640-7F30-D5A5-B5F51492E6C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EAC0B6DB-0F26-CD9D-5E7B-A67E4E061F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0D3958FF-8247-E9A7-8953-5AB0DBF8EC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05332E8-5D44-40D2-B263-816B94EC779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60154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2AF87-0545-B360-8969-31EBD211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709300-6220-7B03-74A4-9D3ED1270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600323-B30A-F2E0-3918-DFADA2A3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4DE80-19A7-61CC-8002-985C42D2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99B725-A584-DD56-4AC6-59852DAB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F3824-463E-474D-AFB7-6B282DB7EDE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52874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DE0F82-E5C4-1966-5169-577F2F2A7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5913FB-951F-1E08-8941-A39BA0B32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6CBB6-07EE-E339-EE5E-A481FC1D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357002-EBF9-CFE9-EAC7-36B06B0E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C2A544-63CD-CCA4-E527-B67E1EEE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51527-4F6A-4D86-AE98-DD2D3D32B77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24997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BB049-A7CD-3CF7-D4A6-41374834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9D557-E5FC-99A9-6456-B628271C20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9B2F74-D06A-0106-A085-2ACD23958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91035C-A760-FBEB-C327-FE04AD53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8C8EA4-EED6-8851-F64A-6D035568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AD253C-B63A-4585-C8C8-A5D8E284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C58CE10F-A427-4850-A487-A165C51E0E1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0626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F8EAF-9A8F-E29D-E841-0183C566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abla 2">
            <a:extLst>
              <a:ext uri="{FF2B5EF4-FFF2-40B4-BE49-F238E27FC236}">
                <a16:creationId xmlns:a16="http://schemas.microsoft.com/office/drawing/2014/main" id="{256450A8-7A5C-83A8-29A6-1CBE563119E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65F2F6-6FD8-D2F6-F6B9-051196D7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444C9D-0C6F-3497-B7DB-9D58E6FE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7ED9B8-885E-1253-CA3B-6864CE82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EA91F95F-0288-406E-97CA-3DA22C818A7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8972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4F3F6-56B9-08F1-0B35-D4D1322D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imágenes en línea 2">
            <a:extLst>
              <a:ext uri="{FF2B5EF4-FFF2-40B4-BE49-F238E27FC236}">
                <a16:creationId xmlns:a16="http://schemas.microsoft.com/office/drawing/2014/main" id="{E2C4B587-F2EB-FB12-88F7-2D81A468EC0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54A4B3-0E7F-AABF-A5BD-71DEBC1D6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5F2C-78D7-D3DC-7641-68544630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9C0B9C-EE6B-341C-5F75-DF33CB50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EA9904-806B-A08D-DF65-22669CC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EEF180C6-FCFF-405D-9825-857BFFC7AB5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4107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FE395-8F99-EE0B-599B-CD8DA4AE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144D6-DADB-E091-DE1C-82D6C5E04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DE5249-F9DE-75AC-28AA-25EAAA0CD0E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4333A69-CFCB-4C9F-4A9C-09E07F8328D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F994475-F8D7-2BA7-9AFA-218B8CE2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7DB19BD-C8D6-4B6B-E2A5-4F870614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87D2F5-BBFC-EA3D-B01D-958A29A9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62BAEE03-81B7-4350-A232-B984CC86602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427482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BB2E696-3B84-1BB8-688D-36F486C1E33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A629BF-5093-B8F5-3DA6-2805FA6D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D1DFE9-91E9-71B4-3B56-6081C184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A7B3C7-511F-3B3C-BE79-27A49780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A6348950-B97B-47C7-83D6-52207D5FFD3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904707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16B2A-036C-EC8D-1CFD-A8208A85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C32357CF-3845-74FF-E2C1-D928832B5047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1C4E8A-2556-26D8-EB7F-DCEFE69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90A010-BD6E-BCEB-16EC-EF0671A1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2E089-3410-C360-E63E-A35ECCC3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4040705B-AFE8-45E7-82DE-30AD38A610D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17955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1888999-9356-1B44-8BFC-C827CDB680CD}"/>
              </a:ext>
            </a:extLst>
          </p:cNvPr>
          <p:cNvSpPr/>
          <p:nvPr userDrawn="1"/>
        </p:nvSpPr>
        <p:spPr>
          <a:xfrm>
            <a:off x="-989523" y="967153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9D049B5-344E-3946-9D92-0E6D3E9A7908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18473F-A264-B745-B9EF-AED3661C3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A7C0AC-C926-8A41-B335-961DBDD69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30268-5583-6349-81C9-2F2F8DD0F2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0BB99-BE1A-0D43-9492-CDDF9857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3508" y="6356350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02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4387BB0-5E7C-B5BE-53E9-65041F0FDFEF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GT" noProof="0"/>
              <a:t>Haga clic para cambiar el estilo de título	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3769F06-E3D1-DCA0-608A-B5EF5CBA25EB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GT" noProof="0"/>
              <a:t>Haga clic para modificar el estilo de subtítulo del patrón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8FE98755-466C-1581-E9F3-28AF627AA1F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7E58F19-F2EF-18BE-DDEB-ABC7A9EF49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E2E4CD7D-3EC1-3891-1FFC-7C7EE07A5D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DFCFF0F-8465-4501-91A8-3A5C87E11A01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79845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2D991-A85C-AE99-D759-C2575440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756A1-5460-B6D8-076C-3E1060C4B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3D1E03-177B-C797-0E5D-9FFEA1BC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C14D2F-D511-E4CD-EC69-6225487D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8C2731-6E7D-1242-15D1-597F6DE4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95497-83B2-43A1-8866-F224C48D571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9744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E991E-7441-176C-8239-BA7ABB90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C6560-0AA5-7EEA-1D2A-87636B0F4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728F0-D6EE-EF0B-0CE9-D4F576C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A1F4CB-758E-C5D4-C8B6-45F765A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92ED03-DBE9-4914-E560-5715BA6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DDE3-7DDC-4C36-B15C-26432C0EB5E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456742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A7CF8-23C7-91AA-A5CF-BE781958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1AD462-DA38-8F9B-2629-AD8E3D908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BFD61-E10C-5DE3-3E98-081D8929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B17637-442C-F116-1959-020B7902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8D5957-6E6F-D74C-4737-058EDF94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C9F0C-22F5-4A21-B85C-89A2F237D29C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718226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ED837-1E28-8AA0-69AC-7A5DB77C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B3C4C4-23C9-D522-78CD-1416FF4E7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038145-5465-9475-088B-5468022DC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248B58-57A5-83B1-E357-C3F88BC6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6ED04C-7A7A-264D-7700-DD3BC8BE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03363B-D243-5FB5-C86F-CACA809F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E66DC-CF8F-4D5D-9066-390B1B7DE99C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537134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0D795-6018-0AC9-E800-3F1E20C7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FA41EF-BD2D-3971-0108-C9C9226E1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0F968E-F4D0-31BA-B63B-EDDC8B459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2D9C6A-B255-5B4C-F465-7F9F3907A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47F93E-2DD3-CB4A-E99C-1EC7451C4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1BF854-7255-FF7E-1DB1-9F49C4F0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E40D9E-B368-CFDF-908C-1A2D9F65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6ACF94-7D65-FD0F-9C0A-5D822BC9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B05D7-98E0-46CD-8111-906AAC26B5F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647170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65AF0-B9AE-14AA-84AE-DEC18AB6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B858D3-0E41-13FA-41C5-9E19D5C4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B4FB0D-F501-2AF2-E111-238D1207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5F1065-9141-84F1-D6A2-354DCC3B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285CC-F5F7-4182-A0C3-1A0A00820AB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6394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E148B5-5657-B97E-04C5-75169EBD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690865-14A5-7FBD-5433-10AE7059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6124F1-1568-4043-7DE8-C739EB70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E4CE4-2ECE-4E70-8783-A44085E48CC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5453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8E9E3-D55C-BFD3-5065-828C2265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498F7-7189-DA0C-BB0A-31F7CA91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C0676-2C2E-1671-03CF-FD2AF10D1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B09720-7799-96C9-CDED-174458AB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E438E-9E58-C26C-A63F-F1042639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462CA4-F783-740E-4776-86A649C7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48B87-3850-4451-A2FB-751DBAAD088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17318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796AE-EBC9-C060-8F91-6D9AAFA4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502F61-871D-283C-7ABF-2A3326B9A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79F51F-A047-E18C-257F-8B20E7145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92B996-1E30-8F06-B37C-B6418329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636A33-782F-9A21-DF53-EC8DD52A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98B13C-A99E-5CD3-F849-F5DED540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75483-66D8-4C9E-BFAD-9F99E5A216C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46846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44A99-4D57-6114-EB28-C93AC057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4955EF-AF63-E179-A3EC-D002B6A84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322A54-C284-CE64-370A-C3244C15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6146BF-53AD-8491-13B7-94B8E8CD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5BD743-324A-6D2F-9A66-127AFF05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2C622-950D-4456-A59F-0170A102CDD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27261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B5B172-5425-47FD-97B6-740CA9276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1C47AA-C5E2-D896-FEF4-304F033F4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572C6F-BCB2-BDF5-DB5C-25BB91B5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43EBB-0D76-7D2D-6330-F6567178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C5D226-BF9C-E5DC-BE35-9FD737B5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5CBBB-73F8-42D1-972F-03BC40C35941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84291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4FA96-8A6B-FEEF-76D2-7CA44068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DCF6C9-1AEB-CE20-EAEA-4D3B31935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58F8B4-00E5-9EDB-9AD0-1FF118595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250BE2-F9CB-019D-1A09-10E35E60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F731FB-4316-18F7-8788-D3E39111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75EFF-690A-40D3-8418-B113EAA7D21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22871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3DB03-49B2-3069-0863-FE397E7F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7D2E4A-0EEA-B14B-15EF-04B60C3209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A435A9-2219-AB3A-F1D3-553DEB811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BB3B4-8729-CA01-3F6E-8825F892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D2AD5E-E550-8265-CB2D-078DEE09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18FB6-566A-A290-31DF-9CAFEBDC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BECFA51-AAB1-49E5-AE88-5D991C76B77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67716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E33CA-77C1-0A87-D9E5-E6474C0E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E479AE-2FFC-8B87-5875-90B91E796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C9B3B2-C61E-D336-3363-B9BCADFB8D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58BCA4E-0D50-A960-608A-6BF7F25E342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7C9420F-74D7-ACFF-1505-8AC29D80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B9AAF87-4A1C-5BFE-683B-06159D30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2E23B925-BCCA-38A9-6FFD-92476DAA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F869625D-97B5-4B83-A51C-2C6C5822B79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99304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47D54-9DB6-D97A-C0CC-EA15F57C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imágenes en línea 2">
            <a:extLst>
              <a:ext uri="{FF2B5EF4-FFF2-40B4-BE49-F238E27FC236}">
                <a16:creationId xmlns:a16="http://schemas.microsoft.com/office/drawing/2014/main" id="{9CE0113F-21C5-03AA-8B6E-EC33CE80F877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EEDEAB-FF21-90AC-3E6A-EE8BF448F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D5A370-6F1E-487D-7ED9-8AE7C041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79FEDD-A88F-9A70-DC60-56F1BDCE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279EB0-BBB9-E11B-B8E4-463856F5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9EFF9C34-C46E-437C-A964-D1E9BB06E691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938191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7CCA697-92F5-CF08-4B83-D8D50BE6CF8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B8791F-6821-13E6-4114-CE27E391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DDCB58-4A2B-F39E-8C44-C08D2B60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5A2ECD-C0FB-2970-F024-EFBCF09C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5598A2C4-ECE5-4D1E-B30C-6C3211F1825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609545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40AAD-6313-29D6-C4FB-99FE5A4A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88394068-B285-CE61-914D-3C3718338006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E8F508-B461-ED0A-38A2-73535AB5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05F68-C954-2CB8-9C0D-35C71259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14E82B-4725-2716-9B4E-0F7CFEA4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19726FFF-5B25-4D8A-B011-2D6514819B1C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718419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E13D7-76A9-BF6F-56A0-9F40E800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abla 2">
            <a:extLst>
              <a:ext uri="{FF2B5EF4-FFF2-40B4-BE49-F238E27FC236}">
                <a16:creationId xmlns:a16="http://schemas.microsoft.com/office/drawing/2014/main" id="{61D2FB66-145C-9AF0-B74F-F238406DFA24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6AB3D9-AA98-939D-B38A-106F9025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53E2A8-2E81-3CE1-E771-B0F7C235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BA4BE3-A326-0A57-9CBD-0618348A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E92ED495-B905-4EC6-9535-C91564B3598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208442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0358E-8D8C-6EED-D970-2791979491C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A52189-40DA-841C-8468-08CD3D33A8B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816367-C1B3-90CB-1541-CB733720B94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9598626-3A35-0141-095B-ADEB01CBAFE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675F78-1B92-3EFF-D9EC-5D613FB54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DB1D6A-CB8F-C924-9DD6-D1BE3C2E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1FAA04-AD9C-7A93-F576-65CD9F8F7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3328BE-0008-5B2D-662D-A923D1E3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B576BD5C-6A6F-4E19-8FA1-2AAAAEEDC12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653793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EBD3556-1E14-1F67-B724-30DA94065713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GT" noProof="0"/>
              <a:t>Haga clic para cambiar el estilo de título	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DA4B757-D42C-0A9A-3954-4A98141971E5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GT" noProof="0"/>
              <a:t>Haga clic para modificar el estilo de subtítulo del patrón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0F3B043C-5E69-84E5-AE9D-06A963EEE41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25B98F35-97DA-19E1-E501-D113E4C4E3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D6D7C87A-23C4-2DFC-1EF7-E7F4FECACE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E9F1A29-A348-4093-8A51-C4D260A26057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594928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98EC6-24AE-D63A-DF81-3F1D6A58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777882-5E86-D4BD-D2D2-EAFECBDC6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0F125-7CF0-BE4E-AF64-6E4CC963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579F6-EDF8-A1AA-9E30-E5AA9C69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2F4CD0-61C7-F8F2-9848-2FF13D74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56464-4C4F-4220-B2E3-1610234B51EE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660045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474724-4F10-1E78-5EB4-10049C26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12CCC8-094E-679E-0D7B-B9A4B03A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549C18-88A0-157D-ECAB-361C4F9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A50F8E-F168-D208-5597-19836626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529A0-FAC3-CF46-0121-86D89B57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07DCB-6BC0-408D-98AD-93918908CEF6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16901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A884B-5492-3C26-0710-FD298BE1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CE42A-EF6E-485C-E98C-4CFF711F0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2EC0E7-1587-FE0F-B624-25CDF7AC3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3DD6C1-5E58-CF3B-90B0-1E8FE65E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FD0293-AB47-EC65-90D7-2B29B99A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894D2-D6E2-8D85-AFED-780A0DA9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12B90-74BD-422C-B335-07C47B485FA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606829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84981-2F99-1A1E-2FF6-D8421931D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4A47F9-9F02-3986-337F-D8A78C35B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944A67-460F-8F2D-128F-FEE5AF92B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28F680-45F9-79C6-A996-9AE46BAA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2E1BEB-5449-6EDF-8ABD-1035CDD6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9AC88F-EC71-CE2B-9193-03CECFED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4D809-437E-4AE7-8F43-8C653DD4F6D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745262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53E7D-A070-AD9B-5AB8-DF270C77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38926-C387-2F8B-BDE5-3846D4F84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6F1C7B-ABBE-C78F-F760-8F3ED0FB5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DC08BD-09C3-FDD7-6882-3BEA59CAD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1A324F-E812-FA82-79E0-D68BD8EFC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4E31CF-EC84-C251-C252-5C379D1E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F819F2-7DF0-E6B0-D400-AEAB32D4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7EE14C1-BEDC-6B59-3440-40079EED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B23F-273D-41C5-8C04-241DB23F535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79306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78505-E985-483B-99D8-925ABD84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B220BE0-FD45-4B9E-32F0-96023B9BD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1EDE8C-3D38-4D9A-9DEB-5A376FA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7F443-EEEC-33D6-DAE8-2A965173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B0A04-F84A-4718-AB34-EA31A54AB97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419749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86FE8C-775D-7775-9713-C63E8DD8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396E36-B3FA-3872-FE2A-9062D8E2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4E7B87-52E9-BB27-F2BA-80496CDA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87070-91CB-425F-BB7E-A3972D99CDC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544192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236AD-A660-89CC-2CAC-D7B9B1E5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3675A-DC41-DA0C-B754-C417B6449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364261-D505-F587-1BCA-4F095C511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AAA825-7116-CA51-C4AF-5430A415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E987A3-5019-7C49-253E-B8ABCC16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879418-28FE-AB51-A063-4BF0326D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39FB7-B44B-44ED-A346-144EC18A95D7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702219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3AE8E-A5DC-D526-0242-F67E2C5B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BB0DD6B-4D33-350B-C420-4C2D8E6CC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42EE6E-2C20-86E3-687C-20F5C248D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BC1A40-18A7-96A9-2107-033B1860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C1922B-F916-1C52-4ACD-21C2F26C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E7638-BE66-0635-6067-BA3373E1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76046-4239-49BF-A8B0-61D2B514073E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986734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14D31-DBFD-5F9A-A856-02363A17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289EC-5F55-183A-60B2-CB561F006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78DE73-44ED-D9D7-BDC1-7439F968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479EC1-B470-F6F2-A0DD-1FB73EB6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87C5BF-5DE6-144B-5ED1-EA114571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B2429-E76A-43FF-AD41-86C54F36445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760949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BFE123-A724-E502-A050-891C12C62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B049B6-D87B-04EE-ADB8-524223F50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5C6E85-F4C6-D431-A4F6-750351A3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1A6474-B799-E09A-828A-636335F0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A31195-04DF-1EB4-B96D-559A2782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B4AA5-3714-455A-AD94-F9DFE1C1CCC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07382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C5CFB-D553-4A5F-3F1E-C6AF77A9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B0459D-CEC0-32FC-94CD-C8FE287F93C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B87024-2D5F-882B-AF20-A4DF73CEE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1B3350-894A-CCF3-7230-1D92E045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B64445-8497-0B8A-F0A3-C45443F7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B37D9D-7F5C-C16C-E880-A4F4509E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C19111B-9392-43B9-9DFA-19050FD989C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347096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2E5D6E1-513B-F4CD-A9A4-C1F264C7444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12E519-6127-19B2-074A-7C6CCFA4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A853B1-CD1D-6DA4-621B-1676E4CC3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591CDD-BB07-DA5C-4BC0-864E1884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B1CD80E6-2210-40F2-B18C-6E1DC2B1619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03079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67CD3-9516-52E9-3623-42A85D59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F28B1-E9D4-11A0-3E18-7276AAE77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D90E23-8FA6-C01B-428B-DD31BAD48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76864F-6F32-D363-17EA-881B01FF9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5A951E5-7666-5F12-3A0C-963415711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234713-C100-8D8B-A962-3613BB2D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5BC7D6-2D02-095E-179C-B60AD8D0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1A439A2-10A0-07D6-5AAA-C0565044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C5A77-C392-41BC-823A-7C1DCFBEE6D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21771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D6142-406F-6DA9-CDD9-3E23E57D29E5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5704CE-E12B-D7D1-4AAB-7AC3FF45246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4649B2-AA58-2F7C-B7B6-F07B276ECCB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85C83B-93F1-139D-51E4-8B5FBB82C22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667085-1366-415C-B732-4766E1A7F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B4D1BC-6C0A-989D-9B1F-96E20F62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65BA7A-648D-865C-B367-1DD42DAA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A58D75-9826-9013-DB55-AD656376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667DB32B-9152-494E-891F-BB34CDA804A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801809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2AC81-B39E-C936-1EBF-1322E70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3D1EA-66DD-F175-680F-44B77DE25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8785BF-B343-332B-ADE8-2B81344DBF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7DC3F5-113F-B4A9-EC41-C858785E818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24F2A768-A116-361E-9140-0A57C46E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37E85643-8B8E-2847-3825-E7F6E9B3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A8634B6-7AD8-976A-40A9-5E370E0F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BCAE55F8-5360-4D82-A010-B57C339045D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05917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05494-624A-1862-82CE-2F8B542AF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E57F63-D349-A058-6376-21198B273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7CDF0-86E3-9AA8-25FB-96A0CEA0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B3AAD-0BEB-687F-EAC1-9F9B3BBA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A32533-A74F-93DD-5E38-3E7D86C2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41F72-A9C5-46FE-A06A-55BFEF3ADC5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932438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14099-83B1-B02A-E476-26BB22D1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5513D-5E61-05C7-203E-984F95ECA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1D8B58-1B87-F651-E1AF-19026C01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D082F4-B143-F52A-E1FE-EC6A6DF1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87BDD-94D7-819E-14B0-EE46CD4E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164EC-B62A-4216-8D94-F366D9A123A6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808835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8ABCD-C5C8-8EEE-6012-637D7711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4EB25D-069D-A989-ACCC-69742F74D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AC2127-151E-A0E2-AA5F-51579FE9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BDB051-A6F3-9898-A1C2-DFA3E337C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030C0E-7DF1-1FA7-F9BF-80F59368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34BAC-5476-4C73-ACC5-34B4D546456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38634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2C14B-1558-621B-81AD-23567C66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4644D-17E6-5923-6E95-7B35DBC6C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4CBA74-6663-5876-8BE2-624B8058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F2582-27A4-9C50-7639-D56D7229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33AAE-F2E5-6A33-1F1D-3951560D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D21361-6713-EF9C-7CBE-6DE8771B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B96FE-4298-49D1-A57C-B1FC36CD4B7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743785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8F0A4-1377-7A2A-A1AB-9F267FE0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6BF08F-47F1-7C63-E8A5-CDA21D9F4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127DD5-3F37-F57D-34FD-F56E5FAA9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37FF0C-4BED-F255-5D45-0B1B7AEDC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A026A7-3F64-E11C-E5F6-16180266B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616E3-49D5-A7A6-7527-86E7DC1C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A711024-F09D-8F24-F9E5-8FC765AB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45598-12CA-F1ED-05AD-BAABEAE4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16E25-84B7-4D87-A16D-45D178330A3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558545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0983E-8B12-FB63-7A39-65C7418A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077BD-8492-7A76-AD20-EF524168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BE348F-9E1A-A09D-F8DF-13E06CA3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EDF7F8-FD1F-53B4-C107-305A9C6A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4734F-2385-4C5A-925F-32FC3E898B0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525912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9CC26D-A9ED-261F-BB8F-2E5BC840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1D2BA8-E204-240E-ADF7-94D19679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262637-9619-BD71-D6D7-A04C8980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2C65D-F2E1-43C9-84DE-DA4E15BAE5FE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317070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D16F2-CAED-B71A-0463-7BFE870D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218F40-C12D-8D1B-FC77-5E5E9B6F4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ED14E6-F9E5-3E28-6BB7-4CCB73886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9EA61D-9552-EDF2-1226-2C72E82E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04E581-A7B8-B033-031D-C7229216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48712E-D3E0-4538-9C81-D7F6AED2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DC4DA-9657-4B39-A71E-E1CB597A1147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03865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80E7C-D685-30B7-DBBA-0BA48490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4E1C50-5FE8-8C1E-2178-F4EC76A8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842EBA-B450-B0C8-692B-FDDB86A1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364C7E-CFBD-2A44-6A73-AC7BEB2D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DDC25-C924-4CE9-812C-4FD275AE02D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399891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79FA4-4991-1FFE-7983-6AC53DA5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944627-EB7D-9A0D-EF0E-1929E9202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DE8E91-29B9-868A-73ED-C10B4FFEC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17B8FD-BF00-4DDF-F4B6-1C387E63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F41983-437B-2CA4-F15E-69818BC5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A18E75-4253-7714-5BF7-6E7CFD4B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84398-D182-43A2-91BC-E5EB24E3DB1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710985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6895F-12B6-335D-7079-30259EFD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DF73A0-72A3-1CEA-265F-E8EC93492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697EB3-BE64-30EB-8B73-57744CE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8E9B9B-8CF8-7D47-F718-CE5CF986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6FE471-C655-59AD-83F2-FF1AA986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91029-119A-4AA7-9127-433ED544122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714124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03B2F3-1EC8-BCFB-BE4E-4FEBDCA1A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C168A8-CC31-153C-6451-D1C234A4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C2EC57-8355-8B50-9181-A7E4967D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8AB76-9C16-5956-6CCC-54B44B2D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F4716C-4C57-241B-635C-9795FDB0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AF858-D7A3-4C52-B791-DFD08E905DC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58480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645AD-814C-50E5-8CC2-C0959065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C2FFE4-B577-5E72-C6BC-1E407456CE9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4CA5A0-1AA3-1FFC-9890-2ACE7E202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9D5291-CE3A-2F10-C0C4-33CD09FE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D2978C-2EAF-B8A1-3C8D-E22A4661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D2CB28-00C2-7519-974A-494BA37A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4DBA506-3275-40BC-B4C0-1A5112259B8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64913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78" name="Group 2">
            <a:extLst>
              <a:ext uri="{FF2B5EF4-FFF2-40B4-BE49-F238E27FC236}">
                <a16:creationId xmlns:a16="http://schemas.microsoft.com/office/drawing/2014/main" id="{0AD340F2-2DB7-9CA1-0265-DD6AA240BA6D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52579" name="Freeform 3">
              <a:extLst>
                <a:ext uri="{FF2B5EF4-FFF2-40B4-BE49-F238E27FC236}">
                  <a16:creationId xmlns:a16="http://schemas.microsoft.com/office/drawing/2014/main" id="{4C65D05D-0A59-3F1F-009A-8ED5C443D8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0" name="Freeform 4">
              <a:extLst>
                <a:ext uri="{FF2B5EF4-FFF2-40B4-BE49-F238E27FC236}">
                  <a16:creationId xmlns:a16="http://schemas.microsoft.com/office/drawing/2014/main" id="{27777FBE-43EC-1DE5-D700-7116E206DC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1" name="Freeform 5">
              <a:extLst>
                <a:ext uri="{FF2B5EF4-FFF2-40B4-BE49-F238E27FC236}">
                  <a16:creationId xmlns:a16="http://schemas.microsoft.com/office/drawing/2014/main" id="{71CC6062-D299-1ECD-3D60-EF86FA948C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2" name="Freeform 6">
              <a:extLst>
                <a:ext uri="{FF2B5EF4-FFF2-40B4-BE49-F238E27FC236}">
                  <a16:creationId xmlns:a16="http://schemas.microsoft.com/office/drawing/2014/main" id="{0DF1D9DD-0755-96B3-2C07-24DE637D43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3" name="Freeform 7">
              <a:extLst>
                <a:ext uri="{FF2B5EF4-FFF2-40B4-BE49-F238E27FC236}">
                  <a16:creationId xmlns:a16="http://schemas.microsoft.com/office/drawing/2014/main" id="{940B1C44-DC15-F147-B7AD-715A6C6011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4" name="Freeform 8">
              <a:extLst>
                <a:ext uri="{FF2B5EF4-FFF2-40B4-BE49-F238E27FC236}">
                  <a16:creationId xmlns:a16="http://schemas.microsoft.com/office/drawing/2014/main" id="{FA1F9108-806B-31F5-9500-4D8856D394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5" name="Freeform 9">
              <a:extLst>
                <a:ext uri="{FF2B5EF4-FFF2-40B4-BE49-F238E27FC236}">
                  <a16:creationId xmlns:a16="http://schemas.microsoft.com/office/drawing/2014/main" id="{0B666C9D-0E0B-7A36-FD0C-870D526D89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6" name="Freeform 10">
              <a:extLst>
                <a:ext uri="{FF2B5EF4-FFF2-40B4-BE49-F238E27FC236}">
                  <a16:creationId xmlns:a16="http://schemas.microsoft.com/office/drawing/2014/main" id="{0A04AB35-3FD2-2FF0-1B25-ABBE720914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7" name="Freeform 11">
              <a:extLst>
                <a:ext uri="{FF2B5EF4-FFF2-40B4-BE49-F238E27FC236}">
                  <a16:creationId xmlns:a16="http://schemas.microsoft.com/office/drawing/2014/main" id="{2C49F6D2-53EC-42B4-1C74-F81B59D707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8" name="Freeform 12">
              <a:extLst>
                <a:ext uri="{FF2B5EF4-FFF2-40B4-BE49-F238E27FC236}">
                  <a16:creationId xmlns:a16="http://schemas.microsoft.com/office/drawing/2014/main" id="{FF74D297-0F37-876C-15E2-AA09AC7B19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89" name="Freeform 13">
              <a:extLst>
                <a:ext uri="{FF2B5EF4-FFF2-40B4-BE49-F238E27FC236}">
                  <a16:creationId xmlns:a16="http://schemas.microsoft.com/office/drawing/2014/main" id="{25403406-EC4A-CDD4-D598-751AAF800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0" name="Freeform 14">
              <a:extLst>
                <a:ext uri="{FF2B5EF4-FFF2-40B4-BE49-F238E27FC236}">
                  <a16:creationId xmlns:a16="http://schemas.microsoft.com/office/drawing/2014/main" id="{350F4481-48FC-849B-C842-2BB523E163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1" name="Freeform 15">
              <a:extLst>
                <a:ext uri="{FF2B5EF4-FFF2-40B4-BE49-F238E27FC236}">
                  <a16:creationId xmlns:a16="http://schemas.microsoft.com/office/drawing/2014/main" id="{CAED4D20-193D-5051-8CA1-62E2A63D07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2" name="Freeform 16">
              <a:extLst>
                <a:ext uri="{FF2B5EF4-FFF2-40B4-BE49-F238E27FC236}">
                  <a16:creationId xmlns:a16="http://schemas.microsoft.com/office/drawing/2014/main" id="{1C03D508-8C0D-8261-3525-CC1710E2D5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3" name="Freeform 17">
              <a:extLst>
                <a:ext uri="{FF2B5EF4-FFF2-40B4-BE49-F238E27FC236}">
                  <a16:creationId xmlns:a16="http://schemas.microsoft.com/office/drawing/2014/main" id="{8557A8C7-DA19-AFAD-8B18-2971370E25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4" name="Freeform 18">
              <a:extLst>
                <a:ext uri="{FF2B5EF4-FFF2-40B4-BE49-F238E27FC236}">
                  <a16:creationId xmlns:a16="http://schemas.microsoft.com/office/drawing/2014/main" id="{60B7A499-1AB9-BC60-F116-06A44A90CF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5" name="Freeform 19">
              <a:extLst>
                <a:ext uri="{FF2B5EF4-FFF2-40B4-BE49-F238E27FC236}">
                  <a16:creationId xmlns:a16="http://schemas.microsoft.com/office/drawing/2014/main" id="{7F80B571-FED9-1D92-D71A-14B1D33F9B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6" name="Freeform 20">
              <a:extLst>
                <a:ext uri="{FF2B5EF4-FFF2-40B4-BE49-F238E27FC236}">
                  <a16:creationId xmlns:a16="http://schemas.microsoft.com/office/drawing/2014/main" id="{8F721C21-E48A-533D-24D1-FD6EA56D30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7" name="Freeform 21">
              <a:extLst>
                <a:ext uri="{FF2B5EF4-FFF2-40B4-BE49-F238E27FC236}">
                  <a16:creationId xmlns:a16="http://schemas.microsoft.com/office/drawing/2014/main" id="{2EF0B512-E894-0C67-5875-808775F234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8" name="Freeform 22">
              <a:extLst>
                <a:ext uri="{FF2B5EF4-FFF2-40B4-BE49-F238E27FC236}">
                  <a16:creationId xmlns:a16="http://schemas.microsoft.com/office/drawing/2014/main" id="{DE9DC127-11C1-12F9-775B-4EEE414F73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599" name="Freeform 23">
              <a:extLst>
                <a:ext uri="{FF2B5EF4-FFF2-40B4-BE49-F238E27FC236}">
                  <a16:creationId xmlns:a16="http://schemas.microsoft.com/office/drawing/2014/main" id="{7FA08939-4CD7-9396-475F-F5B503DBCA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0" name="Freeform 24">
              <a:extLst>
                <a:ext uri="{FF2B5EF4-FFF2-40B4-BE49-F238E27FC236}">
                  <a16:creationId xmlns:a16="http://schemas.microsoft.com/office/drawing/2014/main" id="{1B17A98E-32C4-6570-8995-C606557BBD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1" name="Freeform 25">
              <a:extLst>
                <a:ext uri="{FF2B5EF4-FFF2-40B4-BE49-F238E27FC236}">
                  <a16:creationId xmlns:a16="http://schemas.microsoft.com/office/drawing/2014/main" id="{9DB14803-BC90-F193-C6DD-993A4B80D4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2" name="Freeform 26">
              <a:extLst>
                <a:ext uri="{FF2B5EF4-FFF2-40B4-BE49-F238E27FC236}">
                  <a16:creationId xmlns:a16="http://schemas.microsoft.com/office/drawing/2014/main" id="{6F444282-E572-AED0-D279-F9239D27D5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3" name="Freeform 27">
              <a:extLst>
                <a:ext uri="{FF2B5EF4-FFF2-40B4-BE49-F238E27FC236}">
                  <a16:creationId xmlns:a16="http://schemas.microsoft.com/office/drawing/2014/main" id="{5A08D3BD-8928-BE3A-F392-17A6D69AE2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4" name="Freeform 28">
              <a:extLst>
                <a:ext uri="{FF2B5EF4-FFF2-40B4-BE49-F238E27FC236}">
                  <a16:creationId xmlns:a16="http://schemas.microsoft.com/office/drawing/2014/main" id="{315CD085-4125-7F09-6E04-B2B3AD08E0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5" name="Freeform 29">
              <a:extLst>
                <a:ext uri="{FF2B5EF4-FFF2-40B4-BE49-F238E27FC236}">
                  <a16:creationId xmlns:a16="http://schemas.microsoft.com/office/drawing/2014/main" id="{29B97E90-3EA5-4155-C355-D39E80BAC5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6" name="Freeform 30">
              <a:extLst>
                <a:ext uri="{FF2B5EF4-FFF2-40B4-BE49-F238E27FC236}">
                  <a16:creationId xmlns:a16="http://schemas.microsoft.com/office/drawing/2014/main" id="{FD8F9B7D-696E-DFC9-37A4-52774B597C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7" name="Freeform 31">
              <a:extLst>
                <a:ext uri="{FF2B5EF4-FFF2-40B4-BE49-F238E27FC236}">
                  <a16:creationId xmlns:a16="http://schemas.microsoft.com/office/drawing/2014/main" id="{E174172F-33E1-8172-BC61-3124774062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8" name="Freeform 32">
              <a:extLst>
                <a:ext uri="{FF2B5EF4-FFF2-40B4-BE49-F238E27FC236}">
                  <a16:creationId xmlns:a16="http://schemas.microsoft.com/office/drawing/2014/main" id="{01814981-69EF-3426-2F64-FA8853DB22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09" name="Freeform 33">
              <a:extLst>
                <a:ext uri="{FF2B5EF4-FFF2-40B4-BE49-F238E27FC236}">
                  <a16:creationId xmlns:a16="http://schemas.microsoft.com/office/drawing/2014/main" id="{ADD5DA91-FE37-C94F-9E35-DEF8B02843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10" name="Freeform 34">
              <a:extLst>
                <a:ext uri="{FF2B5EF4-FFF2-40B4-BE49-F238E27FC236}">
                  <a16:creationId xmlns:a16="http://schemas.microsoft.com/office/drawing/2014/main" id="{EB7A13BC-BAA6-C76F-8D1B-B39768A71B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11" name="Freeform 35">
              <a:extLst>
                <a:ext uri="{FF2B5EF4-FFF2-40B4-BE49-F238E27FC236}">
                  <a16:creationId xmlns:a16="http://schemas.microsoft.com/office/drawing/2014/main" id="{0E217181-659D-936D-8F18-A83F9A2213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12" name="Freeform 36">
              <a:extLst>
                <a:ext uri="{FF2B5EF4-FFF2-40B4-BE49-F238E27FC236}">
                  <a16:creationId xmlns:a16="http://schemas.microsoft.com/office/drawing/2014/main" id="{A5E593ED-5FBA-2303-2C2C-16672FEC6B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13" name="Freeform 37">
              <a:extLst>
                <a:ext uri="{FF2B5EF4-FFF2-40B4-BE49-F238E27FC236}">
                  <a16:creationId xmlns:a16="http://schemas.microsoft.com/office/drawing/2014/main" id="{29B21900-9B92-F81F-CFAE-F5CE6EB16F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2614" name="Freeform 38">
              <a:extLst>
                <a:ext uri="{FF2B5EF4-FFF2-40B4-BE49-F238E27FC236}">
                  <a16:creationId xmlns:a16="http://schemas.microsoft.com/office/drawing/2014/main" id="{E94AA2B3-CDF7-C650-4363-2760FAF401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grpSp>
          <p:nvGrpSpPr>
            <p:cNvPr id="152615" name="Group 39">
              <a:extLst>
                <a:ext uri="{FF2B5EF4-FFF2-40B4-BE49-F238E27FC236}">
                  <a16:creationId xmlns:a16="http://schemas.microsoft.com/office/drawing/2014/main" id="{1DD75C73-357F-BA24-D57E-5589D11D450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52616" name="Freeform 40">
                <a:extLst>
                  <a:ext uri="{FF2B5EF4-FFF2-40B4-BE49-F238E27FC236}">
                    <a16:creationId xmlns:a16="http://schemas.microsoft.com/office/drawing/2014/main" id="{A4AF1EE2-19A9-116F-ECD3-E2A8EE03023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 sz="1800"/>
              </a:p>
            </p:txBody>
          </p:sp>
          <p:sp>
            <p:nvSpPr>
              <p:cNvPr id="152617" name="Freeform 41">
                <a:extLst>
                  <a:ext uri="{FF2B5EF4-FFF2-40B4-BE49-F238E27FC236}">
                    <a16:creationId xmlns:a16="http://schemas.microsoft.com/office/drawing/2014/main" id="{5FF16D1D-3C35-4BFB-45D5-3DD353D4AFA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 sz="1800"/>
              </a:p>
            </p:txBody>
          </p:sp>
        </p:grpSp>
      </p:grpSp>
      <p:sp>
        <p:nvSpPr>
          <p:cNvPr id="152618" name="Rectangle 42">
            <a:extLst>
              <a:ext uri="{FF2B5EF4-FFF2-40B4-BE49-F238E27FC236}">
                <a16:creationId xmlns:a16="http://schemas.microsoft.com/office/drawing/2014/main" id="{18E8FCF6-AC8F-4A60-E479-D7ADD8658E4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altLang="es-GT" noProof="0"/>
              <a:t>Haga clic para cambiar el estilo de título	</a:t>
            </a:r>
          </a:p>
        </p:txBody>
      </p:sp>
      <p:sp>
        <p:nvSpPr>
          <p:cNvPr id="152619" name="Rectangle 43">
            <a:extLst>
              <a:ext uri="{FF2B5EF4-FFF2-40B4-BE49-F238E27FC236}">
                <a16:creationId xmlns:a16="http://schemas.microsoft.com/office/drawing/2014/main" id="{9386B43C-298C-8B83-A5EF-D445EFE96D22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s-ES" altLang="es-GT" noProof="0"/>
              <a:t>Haga clic para modificar el estilo de subtítulo del patrón</a:t>
            </a:r>
          </a:p>
        </p:txBody>
      </p:sp>
      <p:sp>
        <p:nvSpPr>
          <p:cNvPr id="152620" name="Rectangle 44">
            <a:extLst>
              <a:ext uri="{FF2B5EF4-FFF2-40B4-BE49-F238E27FC236}">
                <a16:creationId xmlns:a16="http://schemas.microsoft.com/office/drawing/2014/main" id="{5050B263-CF98-D0A9-6BC7-BDCCC18166C6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2A546DEB-0773-4B2F-B35E-2778D45EC14A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152621" name="Rectangle 45">
            <a:extLst>
              <a:ext uri="{FF2B5EF4-FFF2-40B4-BE49-F238E27FC236}">
                <a16:creationId xmlns:a16="http://schemas.microsoft.com/office/drawing/2014/main" id="{2028825C-ABC7-845C-CE7F-0D63A26701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152622" name="Rectangle 46">
            <a:extLst>
              <a:ext uri="{FF2B5EF4-FFF2-40B4-BE49-F238E27FC236}">
                <a16:creationId xmlns:a16="http://schemas.microsoft.com/office/drawing/2014/main" id="{EA207C00-FEB7-40F5-1FA8-F77816C846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09D9A6-E724-48DB-B360-66E33C9D29B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777764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D727B-270C-A48C-EDD5-F5FC20A5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AEB77B-DA1F-F804-2FE5-65294721F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8105E5-CAE2-28AA-CB29-AC21AEB8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15591-CD45-4EB8-A294-F68A1570871A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523B0-66EF-88AB-FE03-3D7E1C8F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D981B9-326E-2290-6C40-04FA896C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5B501-8226-4F3D-B62C-9040ACDB8EB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07160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7F773-9746-8306-5E76-16EE9813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42DE9-B81F-7C7B-5621-6C0AA681C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F634B-3BB3-D2FF-C424-AF9E4C8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4FDFF-524E-41D2-ADF9-32E9E3F6A6C3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68F5A6-5CAF-DA8F-A9F2-2BE0F504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9B7F88-42E9-D0A8-4176-188AEDCC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96C67-DCB1-4205-8211-7FE2DA8C895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642000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58BBE-0D47-5957-B593-49CF45F5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4847AF-8E76-A449-7A29-E0506FC39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A0772C-C180-80E2-8BD4-223879CD3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57A2AE-EC64-19FA-79F7-65A6D99D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A9298E-6D9A-4EC0-B88C-52988C1FEC55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4E6C1D-07C8-F474-77CD-1FB4921B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696763-4780-7908-5021-2AFCB73A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2661D-2F68-410E-8FC2-DA2536A897F7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381955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7645-1C39-63EA-EB41-5BAAAE3C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196DD0-CFD7-2D44-45DA-8CD09D0B4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D8B3AE-5D93-F223-AF7E-F0372B20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9C554F-E992-3D4B-0540-16C9A4194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8F8843-23FE-8387-F44F-B9FB40739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43F50B-42E8-B8F3-A391-DE18DDB7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2B3BC-3D74-4504-A21E-BC0CF75D9759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5BFC0B-939B-DE22-0B2D-B88F9969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077B3A-A51B-1D84-2217-2CB24A9F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A05E1-F20F-4814-B46A-A8A10E2ACB8C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848063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1CE9F-636A-E5B5-B7AE-E9F8D1450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B4C1CB-5B46-CE61-71A4-0A772B0C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57284-D6CA-4887-998F-F687E53D64FC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2E5D16F-A2D8-91A7-6C5E-CF355456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EC90DE-DA5F-3412-0FF7-F1A75769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99767-E66C-4FBB-95B6-47442DF9B8A5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83367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BAAEFC3-580A-4ADA-96C2-E00F6BAC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03E999-5481-31D6-28FC-4B130D198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88786C-4F44-9B30-DF47-4A444AAC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209A5-4C63-4432-A4F9-72707595582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270741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4202B7-27A9-0456-9085-98B5ADAA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36377-3BB0-40E7-B9EE-DE99201634B6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3B6D52-6382-52AC-79DB-A0068E8F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AD24D8D-BF08-7991-EA85-A0C863E8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D3881-18A5-4430-9DBF-4D1B5DBCB177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819558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CDB80-483C-3F33-9690-04637487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338532-65DD-1C91-B378-7E2EC51D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8BCBD9-8D2D-22E7-F466-010BA699B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EBCE5C-71D4-4199-0A9F-877C5D7C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AB233-CFF2-453F-AB4C-74E8C145993C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5509F6-4B40-4B05-AC9E-36FA266A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AF85D9-E97D-E9B7-DAEA-AD16752E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77F5D-EF18-4AEA-9E3B-3BE0FD26AC3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17922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B340D-68EE-D94B-D2CB-E5EE8A3E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89387F0-A3F5-36ED-042B-61673E55B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507690-D886-3ECA-2121-C31B15BC5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D6F4E-3EBA-BB1C-B142-8A29E732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6E2EA5-9B5D-4335-9792-68285ADF0AF4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E9277B-8D70-B471-24A3-F093CCDB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36971-5A06-4B0A-982F-45780E95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7582F-A02F-484C-943C-97D57D7C319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18982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57831-BD2D-28CD-71DF-A92ADBBD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C9B260-47C8-DA7C-7178-5D377782C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BA2086-ED7E-4216-03C0-D965036C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708DF-549C-493B-97E0-265C6265A6F3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35C6C-E92F-9B9B-3336-1D277C96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3A7DB2-651D-5EBB-1C36-E71FFB3E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BA0D0-9096-48C2-961A-29224704E49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504060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AE0821-A793-D1FB-DD8E-95AF39BA4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0F8C12-38F7-C073-2C6C-299504E63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46F20-478E-7B4F-64CC-54C22CB80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E4966-33A6-4665-B82A-3E88F32138B8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C03A89-AE26-4AA8-4451-53B2D4A0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D870B7-CE50-D4A2-5B6B-E917AFF4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5F8C3-942F-4346-977F-7F1A21C610A1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119644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560BBCA-8D09-2EB4-AFC0-044F940B51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50A43A-7EEE-6E19-B4D8-7EF8B074C4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B76532-246A-BBF7-829C-A3FE172DE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21E51-C816-4BA9-820F-F52F6B3ACAD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6256905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65670-B6D6-9248-621F-B745FC82D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EEF1ED-DA71-51AC-9A73-99113F802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CC77C-3E3D-E97C-E93D-438F0478C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AF1F1-3D0B-4B2F-B4B9-A0441FC3F50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5369263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01DB0F-AEAE-9FD3-4C1B-D8947E64F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F1C0E8-1D22-A18C-68D9-EDCFD2FA6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E93478-5FEA-00D2-3C5E-60264FBE4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D02E9-B3A0-4051-917D-6E151AF1892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878069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8BDBB-4A75-E67C-0F83-F3E5BD7AD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8A040-7415-B63D-E07C-A68895588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0A829-3A85-34BD-FA4C-645F9EE23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2E5C4-FEF9-4F04-80F5-D8D477716C0A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30862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023DD5-DC11-ED67-1057-DADD2D67A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468AF6-5825-83EB-5C21-12B573371F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849347-8E48-6129-955D-04E15A7B0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CAA62-412C-46AD-86C8-A3CB2DE7F9C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12524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E7167-924F-AFA4-36E4-3289061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F435FD-EE43-C661-2A87-A4ED9B26A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DF94EE-7DC9-305E-C79E-A3D9C0156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04C77B-A4B2-4159-E25A-C2A0A4CF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94C2F0-5095-F449-DD27-0882CCDD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FFC3A9-395A-1A62-F85B-1B64A0F9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D8623-DC06-420B-BEBD-BF2A56B2FF63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2836910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FAF972-EF84-1A72-80B6-25B1879CD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168DF5-C6C3-FB96-E662-D58CF05B6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91AEC1-566B-9C90-2289-53FA8A2F4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12374-4A3F-4106-B1BC-3AED80517FB1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72275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49F0A8-9384-62E5-1253-5570D55F7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3632A4-2BE3-684E-D45D-919B5830A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11A8DF-0785-9C02-6D27-D6EC33961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DB055-5F8A-4FC9-A14D-10A913C208C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925915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81E16-62D7-7200-265D-D6196A508E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7E6FE-527E-CB61-F1B4-2A2C460C9A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FAD59-DD67-B9E2-37EC-97549F0D7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C91D9-7ECC-411A-9A25-8FB23525512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36660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2A511E-F5C0-E015-9EF7-D58803311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3D4BF-415C-5FAD-C1C3-71B374453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1914B-07A2-D401-775B-9CF778434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B2C91-770A-4C7C-93D1-C87DCB5DC82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5461418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6C3FB6-4B19-75E0-A4CE-839FC8F37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10C02-6C23-889E-A64F-DA8B485BC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045F79-A00D-16C4-C645-B5B514164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D9E3-8137-437E-9737-5C295B310B4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124287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56B87-755E-7F6B-A756-0EE36C94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C0D61-94D5-269F-D0A7-312E81AED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4552F9-3A30-9E63-58BB-BB2D601A7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2859A-5262-4C61-B7DB-B5C62222EEAD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415494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CA0E6-B9A6-17BB-530D-5C15107F7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9B81E-05AC-FDB5-10E2-945132C5A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F9A74-1CBF-8DA0-F148-2EADBEF8E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D01E2-CA91-4E07-B855-D760DBD3864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593492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49618-40CE-6167-9252-68535A521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3ECE49-7BE6-2251-9442-09B29C63A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0FF82-1F67-FBBD-E329-E5DE99B3F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92052-E229-4D2E-B7A8-14AB861CF6B9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025922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4DA7DD-FA9E-57FC-6A7E-45044B4731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12E0D6-6167-D8BE-76D0-D404C9284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5CEF97-CF21-E47F-4FA2-78B5EF1D3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4C75A-E3FE-4685-81A6-85AD8490D42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13924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3AA6D-F0B5-20E1-E644-9DF6BB14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84EDE5C-4E37-AB47-3B27-B01589FE6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0C99AD-0E10-4617-890B-D25BAA9D1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70EBFF-07B8-ED83-EBED-058E9E02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0B39BF-4080-9A97-2164-AB4225F5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5BB3A-D396-BA84-CA7C-4512631B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70D8D-66C1-4E93-8701-735AAA4AB828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30011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DE239A6-EDF7-78E7-9EF7-188EB7F0F5A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cambiar el estilo de título	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FA0316F-FA8D-0D51-4A36-E852C1F8F11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BB57E71-1D8A-F0D4-8CAC-E4E8208417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7C2F914-3E91-E797-0683-93E76BC300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29BE43F-6DA4-2F4E-3269-25D030B2E9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A6B49A2-028F-4C2E-B92B-A0A2327B0F1B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2939566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70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3962FE1-572F-B30D-24DF-B94182619EC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cambiar el estilo de título	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578EFC4-2CFF-7222-E2CA-5BD1E973868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3DABAE5-9C7A-791D-26BE-9C4485FF7D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484369B-C72D-36CA-19D5-73C47E995D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BCA6782-13ED-88FA-7CBC-FEC1106AD6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2D71756-4EB9-4082-8682-04A9C760714F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3464503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A52B1E4-F2D0-4A2D-F40D-9B8EF211A20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cambiar el estilo de título	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AE815B8-BFD9-E183-57DC-58916804022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D77DFE78-51F6-7C10-F667-B870A93C6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8652175-B22A-7539-4803-05F3DDEDF1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GT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98472D6-2574-DAD3-4F44-CA653D74FF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FE0F9B9-2781-48F8-BA34-7C088ADB4E70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3886555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6" name="Rectangle 2">
            <a:extLst>
              <a:ext uri="{FF2B5EF4-FFF2-40B4-BE49-F238E27FC236}">
                <a16:creationId xmlns:a16="http://schemas.microsoft.com/office/drawing/2014/main" id="{6F25C625-365A-BBD4-8DE8-22467D058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cambiar el estilo de título	</a:t>
            </a:r>
          </a:p>
        </p:txBody>
      </p:sp>
      <p:sp>
        <p:nvSpPr>
          <p:cNvPr id="1240067" name="Rectangle 3">
            <a:extLst>
              <a:ext uri="{FF2B5EF4-FFF2-40B4-BE49-F238E27FC236}">
                <a16:creationId xmlns:a16="http://schemas.microsoft.com/office/drawing/2014/main" id="{CB145777-E761-D18E-E5AC-CA90FAF74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</a:p>
        </p:txBody>
      </p:sp>
      <p:sp>
        <p:nvSpPr>
          <p:cNvPr id="1240068" name="Rectangle 4">
            <a:extLst>
              <a:ext uri="{FF2B5EF4-FFF2-40B4-BE49-F238E27FC236}">
                <a16:creationId xmlns:a16="http://schemas.microsoft.com/office/drawing/2014/main" id="{D7BE72A8-BC41-4288-8C61-EDC7489354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s-ES" altLang="es-GT"/>
          </a:p>
        </p:txBody>
      </p:sp>
      <p:sp>
        <p:nvSpPr>
          <p:cNvPr id="1240069" name="Rectangle 5">
            <a:extLst>
              <a:ext uri="{FF2B5EF4-FFF2-40B4-BE49-F238E27FC236}">
                <a16:creationId xmlns:a16="http://schemas.microsoft.com/office/drawing/2014/main" id="{85920F2E-459A-4E54-6493-1CF3111A1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GT"/>
          </a:p>
        </p:txBody>
      </p:sp>
      <p:sp>
        <p:nvSpPr>
          <p:cNvPr id="1240070" name="Rectangle 6">
            <a:extLst>
              <a:ext uri="{FF2B5EF4-FFF2-40B4-BE49-F238E27FC236}">
                <a16:creationId xmlns:a16="http://schemas.microsoft.com/office/drawing/2014/main" id="{BEC8A6F8-01B4-BCDC-4895-D41E3E3C23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3C7B0D-DE61-42EF-BA8B-2C6344BB7BE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19566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2">
            <a:extLst>
              <a:ext uri="{FF2B5EF4-FFF2-40B4-BE49-F238E27FC236}">
                <a16:creationId xmlns:a16="http://schemas.microsoft.com/office/drawing/2014/main" id="{DC10A2A5-6EA8-38DB-52ED-BD581C407904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51555" name="Freeform 3">
              <a:extLst>
                <a:ext uri="{FF2B5EF4-FFF2-40B4-BE49-F238E27FC236}">
                  <a16:creationId xmlns:a16="http://schemas.microsoft.com/office/drawing/2014/main" id="{0310EE13-48C5-655A-B362-E082AC6496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56" name="Freeform 4">
              <a:extLst>
                <a:ext uri="{FF2B5EF4-FFF2-40B4-BE49-F238E27FC236}">
                  <a16:creationId xmlns:a16="http://schemas.microsoft.com/office/drawing/2014/main" id="{A92DE9F5-5D9C-5615-9AE8-255E113D5D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57" name="Freeform 5">
              <a:extLst>
                <a:ext uri="{FF2B5EF4-FFF2-40B4-BE49-F238E27FC236}">
                  <a16:creationId xmlns:a16="http://schemas.microsoft.com/office/drawing/2014/main" id="{594FFCB4-BA96-1089-3B79-2AAC6CA407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58" name="Freeform 6">
              <a:extLst>
                <a:ext uri="{FF2B5EF4-FFF2-40B4-BE49-F238E27FC236}">
                  <a16:creationId xmlns:a16="http://schemas.microsoft.com/office/drawing/2014/main" id="{12CCC84B-C0B8-BE54-32C3-C272C57007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59" name="Freeform 7">
              <a:extLst>
                <a:ext uri="{FF2B5EF4-FFF2-40B4-BE49-F238E27FC236}">
                  <a16:creationId xmlns:a16="http://schemas.microsoft.com/office/drawing/2014/main" id="{2CCE3941-532A-A633-F0AC-5094ADE6C0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0" name="Freeform 8">
              <a:extLst>
                <a:ext uri="{FF2B5EF4-FFF2-40B4-BE49-F238E27FC236}">
                  <a16:creationId xmlns:a16="http://schemas.microsoft.com/office/drawing/2014/main" id="{27C9CCA0-CF86-CF01-3909-7DD94820BF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1" name="Freeform 9">
              <a:extLst>
                <a:ext uri="{FF2B5EF4-FFF2-40B4-BE49-F238E27FC236}">
                  <a16:creationId xmlns:a16="http://schemas.microsoft.com/office/drawing/2014/main" id="{D94B68C0-C357-488E-371F-76BF635260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2" name="Freeform 10">
              <a:extLst>
                <a:ext uri="{FF2B5EF4-FFF2-40B4-BE49-F238E27FC236}">
                  <a16:creationId xmlns:a16="http://schemas.microsoft.com/office/drawing/2014/main" id="{D746FDE5-D357-3485-CF37-8F52E2856E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3" name="Freeform 11">
              <a:extLst>
                <a:ext uri="{FF2B5EF4-FFF2-40B4-BE49-F238E27FC236}">
                  <a16:creationId xmlns:a16="http://schemas.microsoft.com/office/drawing/2014/main" id="{E3C22B14-FBAC-5BDC-334F-ACBE131F90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4" name="Freeform 12">
              <a:extLst>
                <a:ext uri="{FF2B5EF4-FFF2-40B4-BE49-F238E27FC236}">
                  <a16:creationId xmlns:a16="http://schemas.microsoft.com/office/drawing/2014/main" id="{2FA8DEA4-6900-8651-1F53-749616CC7F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5" name="Freeform 13">
              <a:extLst>
                <a:ext uri="{FF2B5EF4-FFF2-40B4-BE49-F238E27FC236}">
                  <a16:creationId xmlns:a16="http://schemas.microsoft.com/office/drawing/2014/main" id="{4B4A7711-638A-F4F9-8CEB-6B4084D80A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6" name="Freeform 14">
              <a:extLst>
                <a:ext uri="{FF2B5EF4-FFF2-40B4-BE49-F238E27FC236}">
                  <a16:creationId xmlns:a16="http://schemas.microsoft.com/office/drawing/2014/main" id="{BDD2BB22-F1A4-8B44-D49F-6D51C2DBD2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7" name="Freeform 15">
              <a:extLst>
                <a:ext uri="{FF2B5EF4-FFF2-40B4-BE49-F238E27FC236}">
                  <a16:creationId xmlns:a16="http://schemas.microsoft.com/office/drawing/2014/main" id="{40EC8DC6-640B-7B3A-46DB-7A19B8363A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8" name="Freeform 16">
              <a:extLst>
                <a:ext uri="{FF2B5EF4-FFF2-40B4-BE49-F238E27FC236}">
                  <a16:creationId xmlns:a16="http://schemas.microsoft.com/office/drawing/2014/main" id="{9EF87314-E093-D42D-5B80-0EC1B1493D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69" name="Freeform 17">
              <a:extLst>
                <a:ext uri="{FF2B5EF4-FFF2-40B4-BE49-F238E27FC236}">
                  <a16:creationId xmlns:a16="http://schemas.microsoft.com/office/drawing/2014/main" id="{8ECB5E8D-4FBC-B21E-F4B9-277162A8B79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0" name="Freeform 18">
              <a:extLst>
                <a:ext uri="{FF2B5EF4-FFF2-40B4-BE49-F238E27FC236}">
                  <a16:creationId xmlns:a16="http://schemas.microsoft.com/office/drawing/2014/main" id="{262500D1-1576-9D04-9DCC-04C38A6F21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1" name="Freeform 19">
              <a:extLst>
                <a:ext uri="{FF2B5EF4-FFF2-40B4-BE49-F238E27FC236}">
                  <a16:creationId xmlns:a16="http://schemas.microsoft.com/office/drawing/2014/main" id="{09663304-CDC9-DDFA-5978-7250025988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2" name="Freeform 20">
              <a:extLst>
                <a:ext uri="{FF2B5EF4-FFF2-40B4-BE49-F238E27FC236}">
                  <a16:creationId xmlns:a16="http://schemas.microsoft.com/office/drawing/2014/main" id="{5DD73276-6581-6729-A109-73BB1BC4AE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3" name="Freeform 21">
              <a:extLst>
                <a:ext uri="{FF2B5EF4-FFF2-40B4-BE49-F238E27FC236}">
                  <a16:creationId xmlns:a16="http://schemas.microsoft.com/office/drawing/2014/main" id="{54D32731-B579-A8E6-CAB9-B4E0552BC7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4" name="Freeform 22">
              <a:extLst>
                <a:ext uri="{FF2B5EF4-FFF2-40B4-BE49-F238E27FC236}">
                  <a16:creationId xmlns:a16="http://schemas.microsoft.com/office/drawing/2014/main" id="{7BA001BF-4D14-A2E3-890B-67EA10E15B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5" name="Freeform 23">
              <a:extLst>
                <a:ext uri="{FF2B5EF4-FFF2-40B4-BE49-F238E27FC236}">
                  <a16:creationId xmlns:a16="http://schemas.microsoft.com/office/drawing/2014/main" id="{C54745E3-FFFD-023F-CA7E-2EB031738B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6" name="Freeform 24">
              <a:extLst>
                <a:ext uri="{FF2B5EF4-FFF2-40B4-BE49-F238E27FC236}">
                  <a16:creationId xmlns:a16="http://schemas.microsoft.com/office/drawing/2014/main" id="{CFEA820B-D5B7-BA56-FF38-4F2F886FF3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7" name="Freeform 25">
              <a:extLst>
                <a:ext uri="{FF2B5EF4-FFF2-40B4-BE49-F238E27FC236}">
                  <a16:creationId xmlns:a16="http://schemas.microsoft.com/office/drawing/2014/main" id="{37B9B773-1AAD-6C77-BF94-E64421BB83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8" name="Freeform 26">
              <a:extLst>
                <a:ext uri="{FF2B5EF4-FFF2-40B4-BE49-F238E27FC236}">
                  <a16:creationId xmlns:a16="http://schemas.microsoft.com/office/drawing/2014/main" id="{155A16C0-D913-A2C4-EB6D-F3007639C5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79" name="Freeform 27">
              <a:extLst>
                <a:ext uri="{FF2B5EF4-FFF2-40B4-BE49-F238E27FC236}">
                  <a16:creationId xmlns:a16="http://schemas.microsoft.com/office/drawing/2014/main" id="{DF48E67A-6059-38EF-1FB6-838526AB98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0" name="Freeform 28">
              <a:extLst>
                <a:ext uri="{FF2B5EF4-FFF2-40B4-BE49-F238E27FC236}">
                  <a16:creationId xmlns:a16="http://schemas.microsoft.com/office/drawing/2014/main" id="{91A10CF0-5627-E142-3062-54252089DC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1" name="Freeform 29">
              <a:extLst>
                <a:ext uri="{FF2B5EF4-FFF2-40B4-BE49-F238E27FC236}">
                  <a16:creationId xmlns:a16="http://schemas.microsoft.com/office/drawing/2014/main" id="{9F17942C-042D-8C55-3374-96B63279D5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2" name="Freeform 30">
              <a:extLst>
                <a:ext uri="{FF2B5EF4-FFF2-40B4-BE49-F238E27FC236}">
                  <a16:creationId xmlns:a16="http://schemas.microsoft.com/office/drawing/2014/main" id="{4FB281B4-23F6-7C9B-1CC8-622367F242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3" name="Freeform 31">
              <a:extLst>
                <a:ext uri="{FF2B5EF4-FFF2-40B4-BE49-F238E27FC236}">
                  <a16:creationId xmlns:a16="http://schemas.microsoft.com/office/drawing/2014/main" id="{6AF7C801-F9D0-AA62-7CB3-586C09D3BF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4" name="Freeform 32">
              <a:extLst>
                <a:ext uri="{FF2B5EF4-FFF2-40B4-BE49-F238E27FC236}">
                  <a16:creationId xmlns:a16="http://schemas.microsoft.com/office/drawing/2014/main" id="{26F57158-2040-91E7-1FEE-E7DA7451D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5" name="Freeform 33">
              <a:extLst>
                <a:ext uri="{FF2B5EF4-FFF2-40B4-BE49-F238E27FC236}">
                  <a16:creationId xmlns:a16="http://schemas.microsoft.com/office/drawing/2014/main" id="{C8456330-A671-8682-A638-A82F41E126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6" name="Freeform 34">
              <a:extLst>
                <a:ext uri="{FF2B5EF4-FFF2-40B4-BE49-F238E27FC236}">
                  <a16:creationId xmlns:a16="http://schemas.microsoft.com/office/drawing/2014/main" id="{D067EE75-32EA-7CF9-A712-8B84CC1069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7" name="Freeform 35">
              <a:extLst>
                <a:ext uri="{FF2B5EF4-FFF2-40B4-BE49-F238E27FC236}">
                  <a16:creationId xmlns:a16="http://schemas.microsoft.com/office/drawing/2014/main" id="{1C4AF90C-F2FC-5A24-6FF2-F31EC39605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8" name="Freeform 36">
              <a:extLst>
                <a:ext uri="{FF2B5EF4-FFF2-40B4-BE49-F238E27FC236}">
                  <a16:creationId xmlns:a16="http://schemas.microsoft.com/office/drawing/2014/main" id="{E85EB57B-AF82-E0CB-C3A3-6B00BA5512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89" name="Freeform 37">
              <a:extLst>
                <a:ext uri="{FF2B5EF4-FFF2-40B4-BE49-F238E27FC236}">
                  <a16:creationId xmlns:a16="http://schemas.microsoft.com/office/drawing/2014/main" id="{1B6BE524-A7EC-8BB2-3693-F0DA5EC1B9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sp>
          <p:nvSpPr>
            <p:cNvPr id="151590" name="Freeform 38">
              <a:extLst>
                <a:ext uri="{FF2B5EF4-FFF2-40B4-BE49-F238E27FC236}">
                  <a16:creationId xmlns:a16="http://schemas.microsoft.com/office/drawing/2014/main" id="{B5C37FCC-2C3B-ACB5-A12F-09258CD815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 sz="1800"/>
            </a:p>
          </p:txBody>
        </p:sp>
        <p:grpSp>
          <p:nvGrpSpPr>
            <p:cNvPr id="151591" name="Group 39">
              <a:extLst>
                <a:ext uri="{FF2B5EF4-FFF2-40B4-BE49-F238E27FC236}">
                  <a16:creationId xmlns:a16="http://schemas.microsoft.com/office/drawing/2014/main" id="{5FA50E0A-CAC9-E818-1F86-C0F3490559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51592" name="Freeform 40">
                <a:extLst>
                  <a:ext uri="{FF2B5EF4-FFF2-40B4-BE49-F238E27FC236}">
                    <a16:creationId xmlns:a16="http://schemas.microsoft.com/office/drawing/2014/main" id="{31255206-863C-9711-C3B3-4DF2E36061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 sz="1800"/>
              </a:p>
            </p:txBody>
          </p:sp>
          <p:sp>
            <p:nvSpPr>
              <p:cNvPr id="151593" name="Freeform 41">
                <a:extLst>
                  <a:ext uri="{FF2B5EF4-FFF2-40B4-BE49-F238E27FC236}">
                    <a16:creationId xmlns:a16="http://schemas.microsoft.com/office/drawing/2014/main" id="{A5D9F01D-06F9-09B1-30C9-D8F44E5BD5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 sz="1800"/>
              </a:p>
            </p:txBody>
          </p:sp>
        </p:grpSp>
      </p:grpSp>
      <p:sp>
        <p:nvSpPr>
          <p:cNvPr id="151594" name="Rectangle 42">
            <a:extLst>
              <a:ext uri="{FF2B5EF4-FFF2-40B4-BE49-F238E27FC236}">
                <a16:creationId xmlns:a16="http://schemas.microsoft.com/office/drawing/2014/main" id="{E610BAE7-C4CF-978B-75AD-AB395A6BB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cambiar el estilo de título	</a:t>
            </a:r>
          </a:p>
        </p:txBody>
      </p:sp>
      <p:sp>
        <p:nvSpPr>
          <p:cNvPr id="151595" name="Rectangle 43">
            <a:extLst>
              <a:ext uri="{FF2B5EF4-FFF2-40B4-BE49-F238E27FC236}">
                <a16:creationId xmlns:a16="http://schemas.microsoft.com/office/drawing/2014/main" id="{C7B11938-CF4B-6106-0FE4-1264BDD80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</a:p>
        </p:txBody>
      </p:sp>
      <p:sp>
        <p:nvSpPr>
          <p:cNvPr id="151596" name="Rectangle 44">
            <a:extLst>
              <a:ext uri="{FF2B5EF4-FFF2-40B4-BE49-F238E27FC236}">
                <a16:creationId xmlns:a16="http://schemas.microsoft.com/office/drawing/2014/main" id="{59C9271E-EC29-FCE0-E61D-6F68114F5E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D1F01B5-722B-400E-8435-EEE98A305840}" type="datetimeFigureOut">
              <a:rPr lang="es-ES" altLang="es-GT"/>
              <a:pPr/>
              <a:t>16/07/2023</a:t>
            </a:fld>
            <a:endParaRPr lang="es-ES" altLang="es-GT"/>
          </a:p>
        </p:txBody>
      </p:sp>
      <p:sp>
        <p:nvSpPr>
          <p:cNvPr id="151597" name="Rectangle 45">
            <a:extLst>
              <a:ext uri="{FF2B5EF4-FFF2-40B4-BE49-F238E27FC236}">
                <a16:creationId xmlns:a16="http://schemas.microsoft.com/office/drawing/2014/main" id="{ED961DB6-2769-B627-D743-69FF1225E7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s-ES" altLang="es-GT"/>
          </a:p>
        </p:txBody>
      </p:sp>
      <p:sp>
        <p:nvSpPr>
          <p:cNvPr id="151598" name="Rectangle 46">
            <a:extLst>
              <a:ext uri="{FF2B5EF4-FFF2-40B4-BE49-F238E27FC236}">
                <a16:creationId xmlns:a16="http://schemas.microsoft.com/office/drawing/2014/main" id="{0BD69B83-38E1-5D23-33AC-50209073DF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0B97305-471E-4CCC-9FB0-99A9D23BD404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4222921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ADF8042-8269-A28C-48A9-C188C404F5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288E83E-3A30-40FC-BEBC-DA09B6747A7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B6F79CF-5827-74B6-B17B-FFDAEAEA7F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BCB7BF0-C16D-674E-219B-49E6C8ED17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243F17C-005A-0586-CC4E-28C99E7E9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3D1D535-DBE8-4EEA-8AA4-0ED1CA649922}" type="slidenum">
              <a:rPr lang="es-ES" altLang="es-GT"/>
              <a:pPr/>
              <a:t>‹Nº›</a:t>
            </a:fld>
            <a:endParaRPr lang="es-ES" altLang="es-GT"/>
          </a:p>
        </p:txBody>
      </p:sp>
    </p:spTree>
    <p:extLst>
      <p:ext uri="{BB962C8B-B14F-4D97-AF65-F5344CB8AC3E}">
        <p14:creationId xmlns:p14="http://schemas.microsoft.com/office/powerpoint/2010/main" val="11207736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17" Type="http://schemas.openxmlformats.org/officeDocument/2006/relationships/image" Target="../media/image23.jpe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wmf"/><Relationship Id="rId4" Type="http://schemas.openxmlformats.org/officeDocument/2006/relationships/image" Target="../media/image10.png"/><Relationship Id="rId9" Type="http://schemas.openxmlformats.org/officeDocument/2006/relationships/image" Target="../media/image15.wmf"/><Relationship Id="rId1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7" Type="http://schemas.openxmlformats.org/officeDocument/2006/relationships/image" Target="../media/image159.png"/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8.png"/><Relationship Id="rId5" Type="http://schemas.openxmlformats.org/officeDocument/2006/relationships/image" Target="../media/image157.wmf"/><Relationship Id="rId4" Type="http://schemas.openxmlformats.org/officeDocument/2006/relationships/image" Target="../media/image15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8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A77950-C808-994C-9B7C-FDF89B2113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83123"/>
            <a:ext cx="11097676" cy="3210365"/>
          </a:xfrm>
          <a:noFill/>
        </p:spPr>
        <p:txBody>
          <a:bodyPr>
            <a:normAutofit fontScale="92500"/>
          </a:bodyPr>
          <a:lstStyle/>
          <a:p>
            <a:pPr lvl="0"/>
            <a:endParaRPr lang="es-GT" sz="4400" b="1" i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" sz="7800" b="1" i="1" dirty="0">
                <a:solidFill>
                  <a:schemeClr val="tx1"/>
                </a:solidFill>
                <a:latin typeface="Lucida Bright" panose="02040602050505020304" pitchFamily="18" charset="0"/>
              </a:rPr>
              <a:t>ESTRATEGIA DE LA VIVIENDA SALUDABLE </a:t>
            </a:r>
            <a:r>
              <a:rPr lang="es-ES" sz="44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8CEA-885D-5C4E-A5CD-C931F1E95D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17F64E7-5D26-8A4B-9938-A8DFEAC63E21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719990"/>
            <a:ext cx="4072898" cy="468937"/>
            <a:chOff x="2933700" y="4378325"/>
            <a:chExt cx="3681413" cy="423863"/>
          </a:xfrm>
          <a:solidFill>
            <a:schemeClr val="tx1"/>
          </a:solidFill>
        </p:grpSpPr>
        <p:sp>
          <p:nvSpPr>
            <p:cNvPr id="9" name="Freeform 140">
              <a:extLst>
                <a:ext uri="{FF2B5EF4-FFF2-40B4-BE49-F238E27FC236}">
                  <a16:creationId xmlns:a16="http://schemas.microsoft.com/office/drawing/2014/main" id="{5BA460BF-439D-9F43-9F6F-8DE80F2B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1">
              <a:extLst>
                <a:ext uri="{FF2B5EF4-FFF2-40B4-BE49-F238E27FC236}">
                  <a16:creationId xmlns:a16="http://schemas.microsoft.com/office/drawing/2014/main" id="{658DA8B2-0C52-C64E-9A2D-241AFBD60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81C9849F-81FE-F149-A159-7E0A6888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CC5BE919-834C-494B-8615-0E397ECB7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55B6735D-69D0-CF4B-811D-087573E9E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0D76A68A-6F57-7B48-85DD-ED7892609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A5810CB-8665-F647-AEB8-A896BC7E9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E9C0AFC6-2173-AA49-BF23-3BD76D276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27370DFD-33D4-F94E-8A89-89F51DC77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114E5DCD-8DC1-E64A-9854-9AAB27731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E6C08CDD-8CA5-FD47-986F-3778145D1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D6A87D3D-51D8-0745-AA58-8A6901E2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D0E1C3D9-F22C-B945-8653-46C081B5D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0A6ECF28-5561-AC46-8B86-5705A8E64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D61348C4-9D40-5A47-BB28-90C2A2B10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55634FBB-B077-1D4B-B145-01E96F8D9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76110C54-BF0F-6E4C-A78A-CE94B3370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B7E73EBD-6422-8649-B88C-A0FFC4A6E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7522329A-9423-5C49-9399-B8A0D5FC2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D06BD539-0BD5-A644-80EB-5A51D5007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51F6F8B4-BC7A-C14D-B8EE-71EDEC9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FF055FA2-1BDD-114C-8286-0472B8B55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EF023832-7494-8B42-8504-9F8209CE2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4B5838A1-3903-C244-8D73-B1E2C8A7A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76C610EB-51AA-994E-B8F1-198C97322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A5C7B447-F3A1-9245-8DA9-CC2E24060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744E597C-AF54-FA4F-B717-A81A6B2F0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D7B3AEFA-E728-194C-8B7F-9C56215B1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E96959D5-AA56-BD4C-8860-FB733CD26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F0FA61BA-7452-EA45-AF5C-FB61E7D5B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6246A585-2FB0-5445-9315-EA9974CA9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8B2D8F7D-0514-E84D-B3F4-A0F8B9D97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FC460269-983B-3343-9A81-2C2A4DC58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357F66F5-4C5C-FB4E-B3D1-0485D8CB6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3512D160-735A-5E47-933F-C7087CC41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6F5977CF-1CA5-614A-BB7B-F8B9D7DB5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655B9106-DAE2-6E41-BBB4-A31E0E4C9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92E0EB9D-8AEE-784D-9EB5-8AA452982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C9210584-F62E-7742-8D55-4E4E79B2A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C764B093-D4DE-AC46-A0E1-0F7F70F0F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0F335CFE-1643-CE43-BF78-D3C1622F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8471EAC-B75C-3043-8389-F415FB96E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76DEBAD9-9EE9-A148-8E50-9CDDF99F5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2B8EDBC2-2255-EF45-BAFE-D60279BCF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9A7EAE7A-302A-3D4E-8FCF-248D065C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982492C6-5C18-AB4E-9195-356D7EF6E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1C9359BF-97AF-EB4A-8917-4C69F0D31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B8AEC5E9-8E44-7248-9EB6-E09476F24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C04C7BF7-1781-EB41-B76F-1BACED2CB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BB1353C-9FF3-5943-BAA6-8BD3C7984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EC4E4941-9F87-DD43-8155-691CD8B2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A532A0C1-B482-BC4D-8E66-7AFCDF2EB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409332E9-1EBD-EE45-B411-A9DFAAEEE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961609FC-4167-4946-AF4C-EC5C984B3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BFAAA0D3-017E-4645-AFC8-EAD8F4420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0119FC5E-79D5-C94A-8899-FF7B4A5C1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20AADA6D-7FDA-504B-9564-04585F2EB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44641357-F006-6446-BD52-1FE57A5EA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8DB63A61-83F9-BC48-8E95-0F5122805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75A719DF-4CE4-7541-ACE4-FBAABA690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61E7B61-BD52-674B-9882-D39DC7EDC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C8BB7CC0-28EF-174F-B424-EFC477E36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B1B546E-DBD9-8949-BE3D-6D003EB0E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38C85E7A-48D2-374E-9117-473BC3933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F5C86B8F-BA12-A24E-A683-C519EFC5C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3E483537-6207-9944-A2A2-C0CD68F91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67AB732D-018A-DD43-BB02-A74C34C96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DCEA8A10-D430-9C4E-8881-2D5A91660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2737C36-E829-C948-B1ED-C9FD2BB8F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4DE27051-E549-8F47-9426-008D50A9F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CD2ACB02-4084-D24D-B5A6-32B118573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36E23C8C-EF32-7148-937E-5FEF3EA0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8B047FCB-3B12-F242-AE7B-85272C958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2B1D932D-56C0-7842-AE4D-77A1D56F8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845DD5B-ECBD-FC46-9213-A362E31DF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CF43AB1A-CAA1-664A-BE86-6F0545E4C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2215DD60-D858-CF41-84A5-AB0480CBE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8E82AF0-8098-5745-AFB4-C1218CE35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F0A1DC77-25BF-B242-98F3-E5D84E3F2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DEC000D3-D645-514C-96C9-E648965BB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5663D9AA-4C7E-0740-A82A-35355B69B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F49FEE01-6265-4B42-ABFE-46F000399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FAEE200F-BC1E-7A4E-AF95-E20296DB5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2B0BF525-FD61-6D42-B200-9BB246290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FB7E5D64-E8ED-5742-9814-693DA2BFD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23B20C6-D76C-C84E-8B6E-E46663FF2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8F228A3-2152-A94F-86BC-22B51A5E2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3260C9BA-C8CD-4D40-8F44-E81B9EBB9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A16F6450-716B-4E42-926D-4170ABF90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1F5CB686-DE3D-E640-808A-EFE6141A1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5FF7CDB3-2DBD-384A-BE2A-7884183A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D00D9456-9305-2649-9936-D0197E135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F7F99B10-6CD3-E342-B332-A343F80E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D335E79F-F01B-F34F-9744-89429E4F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77D261B4-1EE8-A349-8ACC-BDBEF757B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DF081B46-1036-4A4D-B24E-F004022BE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C7168DBC-447D-7A43-8D92-718D96B5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CED4F060-7A00-B34E-B93E-A19A02EF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A164606C-32AB-4E47-80EC-2B4DC6B3B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E5F91B5F-10C4-8748-80D9-4C7936423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E51FB50B-0EDD-D245-9389-67FF28260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14E47700-EA8A-7C43-B488-186334F7A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45BEDD45-99CC-BA42-AD5E-33CC175B4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BE8100F3-BDA0-BE4A-A806-7D0C58EF5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E4255347-CFCD-C246-9CB3-27935E3B8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E8312490-297D-F74C-BBD4-50320B1CE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77673F9E-87EA-7249-889E-59CB30DD5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836477D9-8178-1A46-AC61-DC36A6B4D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B4288176-6AE3-674A-B60A-4FCD24444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807EE19C-0C11-2049-964D-3C83C4E66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DCD844E4-C9B1-A642-A90B-797858B86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E8D159B6-3321-CC42-BBA5-ADE7B2836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26BFBA76-80C0-7E4C-BC5F-92DC03182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5F409DD2-5FBA-6742-B81B-138082A90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D763692A-4A6A-6948-8685-460905BBC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84D75CE3-782B-0A47-8388-FA01B4251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2C8FB925-F9E3-384D-AF5B-4A964A9CC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53A83FF0-18C3-B143-9320-333DAA349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D4D6FFC0-09B6-4745-9E8B-3C9C24E1A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C2C9E68F-97F8-D24B-9256-85AEAE5B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B74B675C-94E6-0D41-9A16-7357A488C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A7E346A0-0EDB-7A44-887F-63EA110B5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7EA0C17E-1088-A147-85CE-5B29A6E15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78322572-3784-D64D-B1E2-B980F7F01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821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EAD12-E8FB-4C7C-9085-FFC3E463E47A}"/>
              </a:ext>
            </a:extLst>
          </p:cNvPr>
          <p:cNvSpPr txBox="1"/>
          <p:nvPr/>
        </p:nvSpPr>
        <p:spPr>
          <a:xfrm>
            <a:off x="2773680" y="320040"/>
            <a:ext cx="66598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FF0000"/>
                </a:solidFill>
                <a:cs typeface="Arial" panose="020B0604020202020204" pitchFamily="34" charset="0"/>
              </a:rPr>
              <a:t>DETERMINANTES SOCIALES DE LA SALUD</a:t>
            </a:r>
            <a:endParaRPr lang="es-E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B6415-424F-48A3-B333-13EFE0A18E5A}"/>
              </a:ext>
            </a:extLst>
          </p:cNvPr>
          <p:cNvSpPr txBox="1"/>
          <p:nvPr/>
        </p:nvSpPr>
        <p:spPr>
          <a:xfrm>
            <a:off x="777240" y="1031365"/>
            <a:ext cx="1065276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</a:rPr>
              <a:t>La Organización Mundial de la </a:t>
            </a:r>
            <a:r>
              <a:rPr lang="es-ES" b="1" i="0" dirty="0">
                <a:solidFill>
                  <a:srgbClr val="202124"/>
                </a:solidFill>
                <a:effectLst/>
              </a:rPr>
              <a:t>Salud</a:t>
            </a:r>
            <a:r>
              <a:rPr lang="es-ES" b="0" i="0" dirty="0">
                <a:solidFill>
                  <a:srgbClr val="202124"/>
                </a:solidFill>
                <a:effectLst/>
              </a:rPr>
              <a:t> define los </a:t>
            </a:r>
            <a:r>
              <a:rPr lang="es-ES" b="1" i="0" dirty="0">
                <a:solidFill>
                  <a:srgbClr val="202124"/>
                </a:solidFill>
                <a:effectLst/>
              </a:rPr>
              <a:t>determinantes sociales de la salud</a:t>
            </a:r>
            <a:r>
              <a:rPr lang="es-ES" b="0" i="0" dirty="0">
                <a:solidFill>
                  <a:srgbClr val="202124"/>
                </a:solidFill>
                <a:effectLst/>
              </a:rPr>
              <a:t> (DSS) como "las circunstancias en que las personas nacen crecen, trabajan, viven y envejecen, incluido el conjunto más amplio de fuerzas y sistemas que influyen sobre las condiciones de la vida cotidiana".</a:t>
            </a:r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B68B6-52B6-480C-BBC1-0E1020747F3C}"/>
              </a:ext>
            </a:extLst>
          </p:cNvPr>
          <p:cNvSpPr txBox="1"/>
          <p:nvPr/>
        </p:nvSpPr>
        <p:spPr>
          <a:xfrm>
            <a:off x="716279" y="5852136"/>
            <a:ext cx="353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i="1" dirty="0"/>
              <a:t>(</a:t>
            </a:r>
            <a:r>
              <a:rPr lang="es-GT" i="1" dirty="0" err="1"/>
              <a:t>Dahlgren</a:t>
            </a:r>
            <a:r>
              <a:rPr lang="es-GT" i="1" dirty="0"/>
              <a:t> &amp; Whitehead, 1992)</a:t>
            </a:r>
            <a:endParaRPr lang="es-E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33EC3-C2C8-4938-83C9-A5FB97DF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2238892"/>
            <a:ext cx="5267325" cy="35433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061E2C0-1371-4CFB-97A9-448805531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6522720" y="2315092"/>
            <a:ext cx="4696694" cy="40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6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2" name="Rectangle 2">
            <a:extLst>
              <a:ext uri="{FF2B5EF4-FFF2-40B4-BE49-F238E27FC236}">
                <a16:creationId xmlns:a16="http://schemas.microsoft.com/office/drawing/2014/main" id="{4E4BAEB2-7BF2-1FA8-0757-E7E3BA8D1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2397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endParaRPr lang="en-US" sz="2400" b="1" u="sng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Dingbats" charset="2"/>
            </a:endParaRPr>
          </a:p>
        </p:txBody>
      </p:sp>
      <p:sp>
        <p:nvSpPr>
          <p:cNvPr id="1638403" name="Rectangle 3">
            <a:extLst>
              <a:ext uri="{FF2B5EF4-FFF2-40B4-BE49-F238E27FC236}">
                <a16:creationId xmlns:a16="http://schemas.microsoft.com/office/drawing/2014/main" id="{9A8B782F-D526-01E4-A8E3-67387FBC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4" y="327025"/>
            <a:ext cx="4624387" cy="711200"/>
          </a:xfrm>
          <a:prstGeom prst="rect">
            <a:avLst/>
          </a:prstGeom>
          <a:solidFill>
            <a:srgbClr val="0099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s-MX" sz="4000" b="1" u="sng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Cerrando el ciclo?</a:t>
            </a:r>
            <a:endParaRPr lang="en-US" sz="4000" b="1" u="sng">
              <a:solidFill>
                <a:srgbClr val="F4F91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38404" name="Rectangle 4">
            <a:extLst>
              <a:ext uri="{FF2B5EF4-FFF2-40B4-BE49-F238E27FC236}">
                <a16:creationId xmlns:a16="http://schemas.microsoft.com/office/drawing/2014/main" id="{DD43F637-4811-EE50-B4C9-4E433E91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20939"/>
            <a:ext cx="9144000" cy="17113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CO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s-CO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 COMPLETO ESTADO DE BIENESTAR FISICO, SOCIAL Y MENTAL,  Y NO SOLAMENTE LA AUSENCIA DE ENFERMEDAD…”</a:t>
            </a:r>
            <a:endParaRPr lang="en-US" sz="28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99260DC3-F9AD-E6C7-78B3-07E514D6B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412876"/>
            <a:ext cx="8318500" cy="8556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s-CO" altLang="es-GT" sz="2400"/>
              <a:t>La salud es un derecho humano fundamental que se </a:t>
            </a:r>
          </a:p>
          <a:p>
            <a:pPr algn="l"/>
            <a:r>
              <a:rPr lang="es-CO" altLang="es-GT" sz="2400"/>
              <a:t>define como:</a:t>
            </a:r>
            <a:endParaRPr lang="en-US" altLang="es-GT" sz="2400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3E9F8F8-CE40-1577-06C3-ACB1C47F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9" y="418465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s-ES" altLang="es-GT" sz="2400" b="1">
                <a:solidFill>
                  <a:schemeClr val="hlink"/>
                </a:solidFill>
              </a:rPr>
              <a:t>(OMS,1948)</a:t>
            </a:r>
          </a:p>
        </p:txBody>
      </p:sp>
      <p:sp>
        <p:nvSpPr>
          <p:cNvPr id="1638407" name="Rectangle 7">
            <a:extLst>
              <a:ext uri="{FF2B5EF4-FFF2-40B4-BE49-F238E27FC236}">
                <a16:creationId xmlns:a16="http://schemas.microsoft.com/office/drawing/2014/main" id="{84493EFD-4295-2945-E152-B610A446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68863"/>
            <a:ext cx="9144000" cy="121988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CO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“……EN UN ENTORNO CON ARMONÍA EN EL CICLO DE LA NATURALEZA”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BC14CC-2502-72B2-888C-D2E141E97441}"/>
              </a:ext>
            </a:extLst>
          </p:cNvPr>
          <p:cNvSpPr txBox="1"/>
          <p:nvPr/>
        </p:nvSpPr>
        <p:spPr>
          <a:xfrm>
            <a:off x="95250" y="1165721"/>
            <a:ext cx="12001500" cy="5016758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GT" sz="2000" b="1" dirty="0">
                <a:latin typeface="Lucida Bright" panose="02040602050505020304" pitchFamily="18" charset="0"/>
              </a:rPr>
              <a:t>El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mejoramiento de las condiciones socio-ambientales y sanitarias del </a:t>
            </a:r>
            <a:r>
              <a:rPr lang="es-GT" sz="2000" b="1" dirty="0">
                <a:latin typeface="Lucida Bright" panose="02040602050505020304" pitchFamily="18" charset="0"/>
              </a:rPr>
              <a:t>entorno implica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actuar sobre los determinantes </a:t>
            </a:r>
            <a:r>
              <a:rPr lang="es-GT" sz="2000" b="1" dirty="0">
                <a:latin typeface="Lucida Bright" panose="02040602050505020304" pitchFamily="18" charset="0"/>
              </a:rPr>
              <a:t>de la salud y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factores causales de riesgo</a:t>
            </a:r>
            <a:r>
              <a:rPr lang="es-GT" sz="2000" b="1" dirty="0">
                <a:solidFill>
                  <a:srgbClr val="FFC000"/>
                </a:solidFill>
                <a:latin typeface="Lucida Bright" panose="02040602050505020304" pitchFamily="18" charset="0"/>
              </a:rPr>
              <a:t> </a:t>
            </a:r>
            <a:r>
              <a:rPr lang="es-GT" sz="2000" b="1" dirty="0">
                <a:latin typeface="Lucida Bright" panose="02040602050505020304" pitchFamily="18" charset="0"/>
              </a:rPr>
              <a:t>con criterio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epidemiológico</a:t>
            </a:r>
            <a:r>
              <a:rPr lang="es-GT" sz="2000" b="1" dirty="0">
                <a:latin typeface="Lucida Bright" panose="02040602050505020304" pitchFamily="18" charset="0"/>
              </a:rPr>
              <a:t>, a través de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procesos participativos</a:t>
            </a:r>
            <a:r>
              <a:rPr lang="es-GT" sz="2000" b="1" dirty="0">
                <a:solidFill>
                  <a:srgbClr val="FFC000"/>
                </a:solidFill>
                <a:latin typeface="Lucida Bright" panose="02040602050505020304" pitchFamily="18" charset="0"/>
              </a:rPr>
              <a:t> </a:t>
            </a:r>
            <a:r>
              <a:rPr lang="es-GT" sz="2000" b="1" dirty="0">
                <a:latin typeface="Lucida Bright" panose="02040602050505020304" pitchFamily="18" charset="0"/>
              </a:rPr>
              <a:t>de promoción y protección preventiva de la salud,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organizados alrededor de entornos específicos </a:t>
            </a:r>
            <a:r>
              <a:rPr lang="es-GT" sz="2000" b="1" dirty="0">
                <a:latin typeface="Lucida Bright" panose="02040602050505020304" pitchFamily="18" charset="0"/>
              </a:rPr>
              <a:t>como son:</a:t>
            </a:r>
          </a:p>
          <a:p>
            <a:pPr algn="just"/>
            <a:endParaRPr lang="es-GT" sz="2000" b="1" dirty="0">
              <a:latin typeface="Lucida Bright" panose="020406020505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GT" sz="2000" b="1" dirty="0">
                <a:latin typeface="Lucida Bright" panose="02040602050505020304" pitchFamily="18" charset="0"/>
              </a:rPr>
              <a:t> la vivienda,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GT" sz="2000" b="1" dirty="0">
                <a:latin typeface="Lucida Bright" panose="02040602050505020304" pitchFamily="18" charset="0"/>
              </a:rPr>
              <a:t> la escuela,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GT" sz="2000" b="1" dirty="0">
                <a:latin typeface="Lucida Bright" panose="02040602050505020304" pitchFamily="18" charset="0"/>
              </a:rPr>
              <a:t> el lugar de trabajo, y otros</a:t>
            </a:r>
          </a:p>
          <a:p>
            <a:pPr algn="just"/>
            <a:endParaRPr lang="es-GT" sz="2000" b="1" dirty="0">
              <a:latin typeface="Lucida Bright" panose="02040602050505020304" pitchFamily="18" charset="0"/>
            </a:endParaRPr>
          </a:p>
          <a:p>
            <a:pPr algn="just"/>
            <a:r>
              <a:rPr lang="es-GT" sz="2000" b="1" dirty="0">
                <a:latin typeface="Lucida Bright" panose="02040602050505020304" pitchFamily="18" charset="0"/>
              </a:rPr>
              <a:t>Bajo este concepto y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en armonía con los principios de Atención Primaria de Salud</a:t>
            </a:r>
            <a:r>
              <a:rPr lang="es-GT" sz="2000" b="1" dirty="0">
                <a:latin typeface="Lucida Bright" panose="02040602050505020304" pitchFamily="18" charset="0"/>
              </a:rPr>
              <a:t>, los componentes de la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Promoción de la Salud </a:t>
            </a:r>
            <a:r>
              <a:rPr lang="es-GT" sz="2000" b="1" dirty="0">
                <a:latin typeface="Lucida Bright" panose="02040602050505020304" pitchFamily="18" charset="0"/>
              </a:rPr>
              <a:t>y las recomendaciones del informe de la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Comisión sobre Determinantes Sociales de la Salud</a:t>
            </a:r>
            <a:r>
              <a:rPr lang="es-GT" sz="2000" b="1" dirty="0">
                <a:latin typeface="Lucida Bright" panose="02040602050505020304" pitchFamily="18" charset="0"/>
              </a:rPr>
              <a:t>, promueve y reconoce la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importancia</a:t>
            </a:r>
            <a:r>
              <a:rPr lang="es-GT" sz="2000" b="1" dirty="0">
                <a:solidFill>
                  <a:srgbClr val="FFC000"/>
                </a:solidFill>
                <a:latin typeface="Lucida Bright" panose="02040602050505020304" pitchFamily="18" charset="0"/>
              </a:rPr>
              <a:t> </a:t>
            </a:r>
            <a:r>
              <a:rPr lang="es-GT" sz="2000" b="1" dirty="0">
                <a:latin typeface="Lucida Bright" panose="02040602050505020304" pitchFamily="18" charset="0"/>
              </a:rPr>
              <a:t>de las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Estrategias de Entornos Saludables (EES) y Municipios Saludables</a:t>
            </a:r>
            <a:r>
              <a:rPr lang="es-GT" sz="2000" b="1" dirty="0">
                <a:latin typeface="Lucida Bright" panose="02040602050505020304" pitchFamily="18" charset="0"/>
              </a:rPr>
              <a:t>, como mecanismos para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contribuir a la seguridad humana</a:t>
            </a:r>
            <a:r>
              <a:rPr lang="es-GT" sz="2000" b="1" dirty="0">
                <a:latin typeface="Lucida Bright" panose="02040602050505020304" pitchFamily="18" charset="0"/>
              </a:rPr>
              <a:t>, el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desarrollo humano sustentable </a:t>
            </a:r>
            <a:r>
              <a:rPr lang="es-GT" sz="2000" b="1" dirty="0">
                <a:latin typeface="Lucida Bright" panose="02040602050505020304" pitchFamily="18" charset="0"/>
              </a:rPr>
              <a:t>y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la equidad </a:t>
            </a:r>
            <a:r>
              <a:rPr lang="es-GT" sz="2000" b="1" dirty="0">
                <a:latin typeface="Lucida Bright" panose="02040602050505020304" pitchFamily="18" charset="0"/>
              </a:rPr>
              <a:t>en salud, mediante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acciones que influyan sobre los determinantes </a:t>
            </a:r>
            <a:r>
              <a:rPr lang="es-GT" sz="2000" b="1" dirty="0">
                <a:latin typeface="Lucida Bright" panose="02040602050505020304" pitchFamily="18" charset="0"/>
              </a:rPr>
              <a:t>de la salud bajo enfoques que </a:t>
            </a:r>
            <a:r>
              <a:rPr lang="es-GT" sz="2000" b="1" dirty="0">
                <a:solidFill>
                  <a:srgbClr val="FFFF00"/>
                </a:solidFill>
                <a:latin typeface="Lucida Bright" panose="02040602050505020304" pitchFamily="18" charset="0"/>
              </a:rPr>
              <a:t>privilegian a la familia y la comunidad</a:t>
            </a:r>
            <a:r>
              <a:rPr lang="es-GT" sz="2000" b="1" dirty="0">
                <a:latin typeface="Lucida Bright" panose="02040602050505020304" pitchFamily="18" charset="0"/>
              </a:rPr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935153-E4D1-ACDF-28FF-2B56EEDFA57F}"/>
              </a:ext>
            </a:extLst>
          </p:cNvPr>
          <p:cNvSpPr/>
          <p:nvPr/>
        </p:nvSpPr>
        <p:spPr>
          <a:xfrm>
            <a:off x="1449977" y="0"/>
            <a:ext cx="910372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EL ENTORNO SALUDABLE</a:t>
            </a:r>
          </a:p>
        </p:txBody>
      </p:sp>
    </p:spTree>
    <p:extLst>
      <p:ext uri="{BB962C8B-B14F-4D97-AF65-F5344CB8AC3E}">
        <p14:creationId xmlns:p14="http://schemas.microsoft.com/office/powerpoint/2010/main" val="58306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81" name="Rectangle 31028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0274" name="Rectangle 2">
            <a:extLst>
              <a:ext uri="{FF2B5EF4-FFF2-40B4-BE49-F238E27FC236}">
                <a16:creationId xmlns:a16="http://schemas.microsoft.com/office/drawing/2014/main" id="{76BDF0F6-BE87-692F-FE3B-FE82BFE9EA6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6627" y="1347395"/>
            <a:ext cx="3289648" cy="416321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O" altLang="es-GT" sz="2600" b="1" u="sng">
                <a:solidFill>
                  <a:schemeClr val="bg1"/>
                </a:solidFill>
              </a:rPr>
              <a:t>FUNDAMENTOS DE LA EVS</a:t>
            </a:r>
            <a:endParaRPr lang="es-ES" altLang="es-GT" sz="2600" b="1" u="sng">
              <a:solidFill>
                <a:schemeClr val="bg1"/>
              </a:solidFill>
            </a:endParaRPr>
          </a:p>
        </p:txBody>
      </p:sp>
      <p:sp>
        <p:nvSpPr>
          <p:cNvPr id="310283" name="Rectangle 310282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97769"/>
            <a:ext cx="3569951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0277" name="Rectangle 3">
            <a:extLst>
              <a:ext uri="{FF2B5EF4-FFF2-40B4-BE49-F238E27FC236}">
                <a16:creationId xmlns:a16="http://schemas.microsoft.com/office/drawing/2014/main" id="{15515372-1967-0014-6DB2-30D8E8362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30282"/>
              </p:ext>
            </p:extLst>
          </p:nvPr>
        </p:nvGraphicFramePr>
        <p:xfrm>
          <a:off x="4859338" y="576197"/>
          <a:ext cx="6494462" cy="5643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298" name="Group 2">
            <a:extLst>
              <a:ext uri="{FF2B5EF4-FFF2-40B4-BE49-F238E27FC236}">
                <a16:creationId xmlns:a16="http://schemas.microsoft.com/office/drawing/2014/main" id="{1B848F60-F933-0C4E-469E-8AD01B9A0FC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311299" name="Picture 3" descr="This is a preview only. Click Download Now to download the template.">
              <a:extLst>
                <a:ext uri="{FF2B5EF4-FFF2-40B4-BE49-F238E27FC236}">
                  <a16:creationId xmlns:a16="http://schemas.microsoft.com/office/drawing/2014/main" id="{927CBB01-3DCE-2DA0-FB2F-1AC181BDD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1300" name="Group 4">
              <a:extLst>
                <a:ext uri="{FF2B5EF4-FFF2-40B4-BE49-F238E27FC236}">
                  <a16:creationId xmlns:a16="http://schemas.microsoft.com/office/drawing/2014/main" id="{B6D9638A-D733-08A8-2F4A-A6EEEF2A3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488"/>
              <a:ext cx="1632" cy="1536"/>
              <a:chOff x="4128" y="1488"/>
              <a:chExt cx="1632" cy="1536"/>
            </a:xfrm>
          </p:grpSpPr>
          <p:sp>
            <p:nvSpPr>
              <p:cNvPr id="311301" name="AutoShape 5">
                <a:extLst>
                  <a:ext uri="{FF2B5EF4-FFF2-40B4-BE49-F238E27FC236}">
                    <a16:creationId xmlns:a16="http://schemas.microsoft.com/office/drawing/2014/main" id="{F9E7B88A-E85E-A6EF-ECE1-3BDAC8F1B76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2" name="Freeform 6">
                <a:extLst>
                  <a:ext uri="{FF2B5EF4-FFF2-40B4-BE49-F238E27FC236}">
                    <a16:creationId xmlns:a16="http://schemas.microsoft.com/office/drawing/2014/main" id="{C3049C55-6F56-5908-5CA7-4B57368FC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3" name="Freeform 7">
                <a:extLst>
                  <a:ext uri="{FF2B5EF4-FFF2-40B4-BE49-F238E27FC236}">
                    <a16:creationId xmlns:a16="http://schemas.microsoft.com/office/drawing/2014/main" id="{A90952C8-2E51-3144-9B80-4345CAFB5D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4" name="Freeform 8">
                <a:extLst>
                  <a:ext uri="{FF2B5EF4-FFF2-40B4-BE49-F238E27FC236}">
                    <a16:creationId xmlns:a16="http://schemas.microsoft.com/office/drawing/2014/main" id="{5E973EA6-A736-8FAA-5E83-60EBD6E70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5" name="Freeform 9">
                <a:extLst>
                  <a:ext uri="{FF2B5EF4-FFF2-40B4-BE49-F238E27FC236}">
                    <a16:creationId xmlns:a16="http://schemas.microsoft.com/office/drawing/2014/main" id="{DE4F727D-9D1A-E89A-1016-2FA764A0A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6" name="Freeform 10">
                <a:extLst>
                  <a:ext uri="{FF2B5EF4-FFF2-40B4-BE49-F238E27FC236}">
                    <a16:creationId xmlns:a16="http://schemas.microsoft.com/office/drawing/2014/main" id="{2160BDE8-4047-AD7A-3636-C569F2409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7" name="Freeform 11">
                <a:extLst>
                  <a:ext uri="{FF2B5EF4-FFF2-40B4-BE49-F238E27FC236}">
                    <a16:creationId xmlns:a16="http://schemas.microsoft.com/office/drawing/2014/main" id="{8FA2A0A2-123B-A09F-BD60-F51025D5D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8" name="Freeform 12">
                <a:extLst>
                  <a:ext uri="{FF2B5EF4-FFF2-40B4-BE49-F238E27FC236}">
                    <a16:creationId xmlns:a16="http://schemas.microsoft.com/office/drawing/2014/main" id="{131BC390-24FC-8A69-41EB-087AEB10D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09" name="Freeform 13">
                <a:extLst>
                  <a:ext uri="{FF2B5EF4-FFF2-40B4-BE49-F238E27FC236}">
                    <a16:creationId xmlns:a16="http://schemas.microsoft.com/office/drawing/2014/main" id="{0984700C-2818-A9B0-902E-DF0B840F4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10" name="Freeform 14">
                <a:extLst>
                  <a:ext uri="{FF2B5EF4-FFF2-40B4-BE49-F238E27FC236}">
                    <a16:creationId xmlns:a16="http://schemas.microsoft.com/office/drawing/2014/main" id="{CC87F08F-7F9A-CB09-C034-5BEB4CE87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11" name="Freeform 15">
                <a:extLst>
                  <a:ext uri="{FF2B5EF4-FFF2-40B4-BE49-F238E27FC236}">
                    <a16:creationId xmlns:a16="http://schemas.microsoft.com/office/drawing/2014/main" id="{A7A27158-A8FE-94C4-3435-C677B0C9D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  <p:grpSp>
          <p:nvGrpSpPr>
            <p:cNvPr id="311312" name="Group 16">
              <a:extLst>
                <a:ext uri="{FF2B5EF4-FFF2-40B4-BE49-F238E27FC236}">
                  <a16:creationId xmlns:a16="http://schemas.microsoft.com/office/drawing/2014/main" id="{DA89DDF6-037E-5C9D-8308-878DD8DD9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152"/>
              <a:ext cx="5760" cy="168"/>
              <a:chOff x="0" y="0"/>
              <a:chExt cx="5760" cy="168"/>
            </a:xfrm>
          </p:grpSpPr>
          <p:pic>
            <p:nvPicPr>
              <p:cNvPr id="311313" name="Picture 17">
                <a:extLst>
                  <a:ext uri="{FF2B5EF4-FFF2-40B4-BE49-F238E27FC236}">
                    <a16:creationId xmlns:a16="http://schemas.microsoft.com/office/drawing/2014/main" id="{91DC2C70-2CD0-0C63-7284-8788DDC5E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14" name="Picture 18">
                <a:extLst>
                  <a:ext uri="{FF2B5EF4-FFF2-40B4-BE49-F238E27FC236}">
                    <a16:creationId xmlns:a16="http://schemas.microsoft.com/office/drawing/2014/main" id="{964EF308-69D7-A37F-5C2F-FEA487143A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15" name="Picture 19">
                <a:extLst>
                  <a:ext uri="{FF2B5EF4-FFF2-40B4-BE49-F238E27FC236}">
                    <a16:creationId xmlns:a16="http://schemas.microsoft.com/office/drawing/2014/main" id="{715485F3-A599-1475-37A1-FF1CA9185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16" name="Picture 20">
                <a:extLst>
                  <a:ext uri="{FF2B5EF4-FFF2-40B4-BE49-F238E27FC236}">
                    <a16:creationId xmlns:a16="http://schemas.microsoft.com/office/drawing/2014/main" id="{B1F6727E-D796-C9D3-82ED-639DD4DC3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17" name="Picture 21">
                <a:extLst>
                  <a:ext uri="{FF2B5EF4-FFF2-40B4-BE49-F238E27FC236}">
                    <a16:creationId xmlns:a16="http://schemas.microsoft.com/office/drawing/2014/main" id="{A6C5E5BD-BEE6-66EE-17CB-A07EB59F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1318" name="Group 22">
              <a:extLst>
                <a:ext uri="{FF2B5EF4-FFF2-40B4-BE49-F238E27FC236}">
                  <a16:creationId xmlns:a16="http://schemas.microsoft.com/office/drawing/2014/main" id="{BFE8CF0E-5FB6-9F43-F8B0-9C95F7E2021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558" y="2010"/>
              <a:ext cx="4212" cy="192"/>
              <a:chOff x="0" y="0"/>
              <a:chExt cx="5760" cy="168"/>
            </a:xfrm>
          </p:grpSpPr>
          <p:pic>
            <p:nvPicPr>
              <p:cNvPr id="311319" name="Picture 23">
                <a:extLst>
                  <a:ext uri="{FF2B5EF4-FFF2-40B4-BE49-F238E27FC236}">
                    <a16:creationId xmlns:a16="http://schemas.microsoft.com/office/drawing/2014/main" id="{6DB47B8F-35B8-630D-B5D4-5D287EE41F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20" name="Picture 24">
                <a:extLst>
                  <a:ext uri="{FF2B5EF4-FFF2-40B4-BE49-F238E27FC236}">
                    <a16:creationId xmlns:a16="http://schemas.microsoft.com/office/drawing/2014/main" id="{FE50F28A-DE01-3114-FD87-269FF7FF5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21" name="Picture 25">
                <a:extLst>
                  <a:ext uri="{FF2B5EF4-FFF2-40B4-BE49-F238E27FC236}">
                    <a16:creationId xmlns:a16="http://schemas.microsoft.com/office/drawing/2014/main" id="{95F259EE-23E9-00C8-8B23-0DA0182D9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22" name="Picture 26">
                <a:extLst>
                  <a:ext uri="{FF2B5EF4-FFF2-40B4-BE49-F238E27FC236}">
                    <a16:creationId xmlns:a16="http://schemas.microsoft.com/office/drawing/2014/main" id="{F9355E81-EEBA-5FC0-F83A-BE9F3CFBD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323" name="Picture 27">
                <a:extLst>
                  <a:ext uri="{FF2B5EF4-FFF2-40B4-BE49-F238E27FC236}">
                    <a16:creationId xmlns:a16="http://schemas.microsoft.com/office/drawing/2014/main" id="{7BF95C30-59C0-3440-B437-EE5290A20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1324" name="Group 28">
              <a:extLst>
                <a:ext uri="{FF2B5EF4-FFF2-40B4-BE49-F238E27FC236}">
                  <a16:creationId xmlns:a16="http://schemas.microsoft.com/office/drawing/2014/main" id="{1590FC11-BF05-86F8-9340-2976ADF62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072"/>
              <a:ext cx="816" cy="768"/>
              <a:chOff x="4128" y="1488"/>
              <a:chExt cx="1632" cy="1536"/>
            </a:xfrm>
          </p:grpSpPr>
          <p:sp>
            <p:nvSpPr>
              <p:cNvPr id="311325" name="AutoShape 29">
                <a:extLst>
                  <a:ext uri="{FF2B5EF4-FFF2-40B4-BE49-F238E27FC236}">
                    <a16:creationId xmlns:a16="http://schemas.microsoft.com/office/drawing/2014/main" id="{69DA4373-4142-AC08-131E-F689332A4AD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26" name="Freeform 30">
                <a:extLst>
                  <a:ext uri="{FF2B5EF4-FFF2-40B4-BE49-F238E27FC236}">
                    <a16:creationId xmlns:a16="http://schemas.microsoft.com/office/drawing/2014/main" id="{5B10DC1B-1D30-EF6F-B7F1-24EFE214A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27" name="Freeform 31">
                <a:extLst>
                  <a:ext uri="{FF2B5EF4-FFF2-40B4-BE49-F238E27FC236}">
                    <a16:creationId xmlns:a16="http://schemas.microsoft.com/office/drawing/2014/main" id="{9A708CE9-704C-F555-69C4-43399430F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28" name="Freeform 32">
                <a:extLst>
                  <a:ext uri="{FF2B5EF4-FFF2-40B4-BE49-F238E27FC236}">
                    <a16:creationId xmlns:a16="http://schemas.microsoft.com/office/drawing/2014/main" id="{75D179C4-CDB8-CD41-6A33-AA70E2507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29" name="Freeform 33">
                <a:extLst>
                  <a:ext uri="{FF2B5EF4-FFF2-40B4-BE49-F238E27FC236}">
                    <a16:creationId xmlns:a16="http://schemas.microsoft.com/office/drawing/2014/main" id="{9C3DD049-513D-013F-916E-F1D2A7A3A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0" name="Freeform 34">
                <a:extLst>
                  <a:ext uri="{FF2B5EF4-FFF2-40B4-BE49-F238E27FC236}">
                    <a16:creationId xmlns:a16="http://schemas.microsoft.com/office/drawing/2014/main" id="{DDA6B3A2-788A-1F73-14DD-CC84B7222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1" name="Freeform 35">
                <a:extLst>
                  <a:ext uri="{FF2B5EF4-FFF2-40B4-BE49-F238E27FC236}">
                    <a16:creationId xmlns:a16="http://schemas.microsoft.com/office/drawing/2014/main" id="{6422D68E-F2DA-ACAC-9D28-806BC50B1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2" name="Freeform 36">
                <a:extLst>
                  <a:ext uri="{FF2B5EF4-FFF2-40B4-BE49-F238E27FC236}">
                    <a16:creationId xmlns:a16="http://schemas.microsoft.com/office/drawing/2014/main" id="{7F1B1F19-42C5-88D2-C143-EDAF26B2D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3" name="Freeform 37">
                <a:extLst>
                  <a:ext uri="{FF2B5EF4-FFF2-40B4-BE49-F238E27FC236}">
                    <a16:creationId xmlns:a16="http://schemas.microsoft.com/office/drawing/2014/main" id="{465FAB0F-73DB-8133-FC2D-B19AFB7A2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4" name="Freeform 38">
                <a:extLst>
                  <a:ext uri="{FF2B5EF4-FFF2-40B4-BE49-F238E27FC236}">
                    <a16:creationId xmlns:a16="http://schemas.microsoft.com/office/drawing/2014/main" id="{F7B36803-5586-6227-42A5-860D30896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1335" name="Freeform 39">
                <a:extLst>
                  <a:ext uri="{FF2B5EF4-FFF2-40B4-BE49-F238E27FC236}">
                    <a16:creationId xmlns:a16="http://schemas.microsoft.com/office/drawing/2014/main" id="{C52F25CA-30E5-DEEB-1C1F-71CE6CFCD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</p:grpSp>
      <p:sp>
        <p:nvSpPr>
          <p:cNvPr id="311336" name="Text Box 40">
            <a:extLst>
              <a:ext uri="{FF2B5EF4-FFF2-40B4-BE49-F238E27FC236}">
                <a16:creationId xmlns:a16="http://schemas.microsoft.com/office/drawing/2014/main" id="{9407F1A1-135D-1B9C-D5E3-E64A0DBD9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43026"/>
            <a:ext cx="3805238" cy="40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B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  <a:buClr>
                <a:srgbClr val="FFFF66"/>
              </a:buClr>
            </a:pPr>
            <a:endParaRPr lang="es-ES" altLang="es-GT" sz="2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40000"/>
              </a:lnSpc>
              <a:buClr>
                <a:srgbClr val="FFFF66"/>
              </a:buClr>
            </a:pPr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Protección contra las enfermedades transmisibles</a:t>
            </a:r>
          </a:p>
          <a:p>
            <a:pPr>
              <a:lnSpc>
                <a:spcPct val="80000"/>
              </a:lnSpc>
              <a:buClr>
                <a:srgbClr val="FFFF66"/>
              </a:buClr>
            </a:pPr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Clr>
                <a:srgbClr val="FFFF66"/>
              </a:buClr>
            </a:pPr>
            <a:r>
              <a:rPr lang="es-ES" altLang="es-GT" sz="1400">
                <a:solidFill>
                  <a:srgbClr val="FF3300"/>
                </a:solidFill>
              </a:rPr>
              <a:t>La vivienda adecuada protege contra la exposición a los agentes y vectores de enfermedades transmisibles, gracias a:</a:t>
            </a:r>
          </a:p>
          <a:p>
            <a:pPr>
              <a:lnSpc>
                <a:spcPct val="80000"/>
              </a:lnSpc>
              <a:buClr>
                <a:srgbClr val="FFFF66"/>
              </a:buClr>
            </a:pPr>
            <a:endParaRPr lang="es-ES" altLang="es-GT" sz="1400">
              <a:solidFill>
                <a:srgbClr val="FF330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el abastecimiento de agua salubre;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la eliminación higiénica d excretas;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la eliminación de los desechos sólidos;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el desague;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la higiene personal y doméstica;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la preparación higiénica de los alimentos, y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s-ES" altLang="es-GT" sz="1400">
                <a:solidFill>
                  <a:srgbClr val="FF3300"/>
                </a:solidFill>
              </a:rPr>
              <a:t> salvaguardias estructurales contra la      transmisión de   enfermedades</a:t>
            </a:r>
          </a:p>
        </p:txBody>
      </p:sp>
      <p:sp>
        <p:nvSpPr>
          <p:cNvPr id="311337" name="WordArt 41">
            <a:extLst>
              <a:ext uri="{FF2B5EF4-FFF2-40B4-BE49-F238E27FC236}">
                <a16:creationId xmlns:a16="http://schemas.microsoft.com/office/drawing/2014/main" id="{A1711FC8-EC79-B389-1EDF-72D128E5EA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3300" y="942975"/>
            <a:ext cx="2738438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1</a:t>
            </a:r>
          </a:p>
        </p:txBody>
      </p:sp>
      <p:sp>
        <p:nvSpPr>
          <p:cNvPr id="311338" name="WordArt 42">
            <a:extLst>
              <a:ext uri="{FF2B5EF4-FFF2-40B4-BE49-F238E27FC236}">
                <a16:creationId xmlns:a16="http://schemas.microsoft.com/office/drawing/2014/main" id="{E6E62F2A-C13E-7EA2-F752-097CA67FDB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62764" y="909638"/>
            <a:ext cx="2725737" cy="506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2</a:t>
            </a:r>
          </a:p>
        </p:txBody>
      </p:sp>
      <p:sp>
        <p:nvSpPr>
          <p:cNvPr id="311339" name="Rectangle 43">
            <a:extLst>
              <a:ext uri="{FF2B5EF4-FFF2-40B4-BE49-F238E27FC236}">
                <a16:creationId xmlns:a16="http://schemas.microsoft.com/office/drawing/2014/main" id="{6B9147D2-3496-EF54-9452-02C57091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6" y="1985964"/>
            <a:ext cx="456247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Protección contra los traumatismos,</a:t>
            </a:r>
          </a:p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 las intoxicaciones y</a:t>
            </a:r>
          </a:p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 las enfermedades crónicas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La vivienda adecuada protege contra los traumatismos, las intoxicaciones y otros factores que puedan contribuir a la aparición de procesos malignos y enfermedades crónicas; debe prestarse especial atención a:</a:t>
            </a:r>
          </a:p>
          <a:p>
            <a:pPr eaLnBrk="0" hangingPunct="0"/>
            <a:endParaRPr lang="es-ES" altLang="es-GT" sz="1400">
              <a:solidFill>
                <a:srgbClr val="FF3300"/>
              </a:solidFill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las características estructurales y el ajuar doméstico;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contaminación del aire interior;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seguridad química, y;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utilización del hogar como lugar de trabajo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22" name="Group 2">
            <a:extLst>
              <a:ext uri="{FF2B5EF4-FFF2-40B4-BE49-F238E27FC236}">
                <a16:creationId xmlns:a16="http://schemas.microsoft.com/office/drawing/2014/main" id="{F0EB3BC2-8AE6-2C61-1D41-632672156D4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312323" name="Picture 3" descr="This is a preview only. Click Download Now to download the template.">
              <a:extLst>
                <a:ext uri="{FF2B5EF4-FFF2-40B4-BE49-F238E27FC236}">
                  <a16:creationId xmlns:a16="http://schemas.microsoft.com/office/drawing/2014/main" id="{D99A0D39-1A39-E7A0-64E8-66E4D997D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2324" name="Group 4">
              <a:extLst>
                <a:ext uri="{FF2B5EF4-FFF2-40B4-BE49-F238E27FC236}">
                  <a16:creationId xmlns:a16="http://schemas.microsoft.com/office/drawing/2014/main" id="{F9BA0A25-3B13-42E4-3254-897AB8DCE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488"/>
              <a:ext cx="1632" cy="1536"/>
              <a:chOff x="4128" y="1488"/>
              <a:chExt cx="1632" cy="1536"/>
            </a:xfrm>
          </p:grpSpPr>
          <p:sp>
            <p:nvSpPr>
              <p:cNvPr id="312325" name="AutoShape 5">
                <a:extLst>
                  <a:ext uri="{FF2B5EF4-FFF2-40B4-BE49-F238E27FC236}">
                    <a16:creationId xmlns:a16="http://schemas.microsoft.com/office/drawing/2014/main" id="{0D31AA10-3D66-38FA-E289-192818A2B83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26" name="Freeform 6">
                <a:extLst>
                  <a:ext uri="{FF2B5EF4-FFF2-40B4-BE49-F238E27FC236}">
                    <a16:creationId xmlns:a16="http://schemas.microsoft.com/office/drawing/2014/main" id="{2403B7B3-6BD7-2276-C7B3-88EC4E0FC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27" name="Freeform 7">
                <a:extLst>
                  <a:ext uri="{FF2B5EF4-FFF2-40B4-BE49-F238E27FC236}">
                    <a16:creationId xmlns:a16="http://schemas.microsoft.com/office/drawing/2014/main" id="{E083ECE5-DBF0-1106-EA15-6120E0A35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28" name="Freeform 8">
                <a:extLst>
                  <a:ext uri="{FF2B5EF4-FFF2-40B4-BE49-F238E27FC236}">
                    <a16:creationId xmlns:a16="http://schemas.microsoft.com/office/drawing/2014/main" id="{3F23CABD-9018-83F2-A597-3401CA951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29" name="Freeform 9">
                <a:extLst>
                  <a:ext uri="{FF2B5EF4-FFF2-40B4-BE49-F238E27FC236}">
                    <a16:creationId xmlns:a16="http://schemas.microsoft.com/office/drawing/2014/main" id="{BF69C941-5E58-E00F-19E6-2D13B5713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0" name="Freeform 10">
                <a:extLst>
                  <a:ext uri="{FF2B5EF4-FFF2-40B4-BE49-F238E27FC236}">
                    <a16:creationId xmlns:a16="http://schemas.microsoft.com/office/drawing/2014/main" id="{0D1D6747-F6B0-5028-C85A-11CD390C2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1" name="Freeform 11">
                <a:extLst>
                  <a:ext uri="{FF2B5EF4-FFF2-40B4-BE49-F238E27FC236}">
                    <a16:creationId xmlns:a16="http://schemas.microsoft.com/office/drawing/2014/main" id="{E75A127D-93E0-49F1-9FA5-E3B7DEAFE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2" name="Freeform 12">
                <a:extLst>
                  <a:ext uri="{FF2B5EF4-FFF2-40B4-BE49-F238E27FC236}">
                    <a16:creationId xmlns:a16="http://schemas.microsoft.com/office/drawing/2014/main" id="{0944B1A9-4B22-E9A6-F96B-EA249BAE1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3" name="Freeform 13">
                <a:extLst>
                  <a:ext uri="{FF2B5EF4-FFF2-40B4-BE49-F238E27FC236}">
                    <a16:creationId xmlns:a16="http://schemas.microsoft.com/office/drawing/2014/main" id="{6A3CF9D3-F15D-99E8-A74F-6FE465DEB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4" name="Freeform 14">
                <a:extLst>
                  <a:ext uri="{FF2B5EF4-FFF2-40B4-BE49-F238E27FC236}">
                    <a16:creationId xmlns:a16="http://schemas.microsoft.com/office/drawing/2014/main" id="{BDCAD54C-97B7-5105-6011-0CD65656B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35" name="Freeform 15">
                <a:extLst>
                  <a:ext uri="{FF2B5EF4-FFF2-40B4-BE49-F238E27FC236}">
                    <a16:creationId xmlns:a16="http://schemas.microsoft.com/office/drawing/2014/main" id="{446B2F33-99A0-431C-6790-B307B733C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  <p:grpSp>
          <p:nvGrpSpPr>
            <p:cNvPr id="312336" name="Group 16">
              <a:extLst>
                <a:ext uri="{FF2B5EF4-FFF2-40B4-BE49-F238E27FC236}">
                  <a16:creationId xmlns:a16="http://schemas.microsoft.com/office/drawing/2014/main" id="{43625B27-4F19-654B-096E-C398C20ADA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152"/>
              <a:ext cx="5760" cy="168"/>
              <a:chOff x="0" y="0"/>
              <a:chExt cx="5760" cy="168"/>
            </a:xfrm>
          </p:grpSpPr>
          <p:pic>
            <p:nvPicPr>
              <p:cNvPr id="312337" name="Picture 17">
                <a:extLst>
                  <a:ext uri="{FF2B5EF4-FFF2-40B4-BE49-F238E27FC236}">
                    <a16:creationId xmlns:a16="http://schemas.microsoft.com/office/drawing/2014/main" id="{D9531E60-3743-49DA-4547-4165D385E7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38" name="Picture 18">
                <a:extLst>
                  <a:ext uri="{FF2B5EF4-FFF2-40B4-BE49-F238E27FC236}">
                    <a16:creationId xmlns:a16="http://schemas.microsoft.com/office/drawing/2014/main" id="{9AECF607-7FD6-83F8-D58D-8206392F6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39" name="Picture 19">
                <a:extLst>
                  <a:ext uri="{FF2B5EF4-FFF2-40B4-BE49-F238E27FC236}">
                    <a16:creationId xmlns:a16="http://schemas.microsoft.com/office/drawing/2014/main" id="{73BC230F-BDC5-894B-473B-DDA83251E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0" name="Picture 20">
                <a:extLst>
                  <a:ext uri="{FF2B5EF4-FFF2-40B4-BE49-F238E27FC236}">
                    <a16:creationId xmlns:a16="http://schemas.microsoft.com/office/drawing/2014/main" id="{FF602684-DF35-0817-B169-A5639506D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1" name="Picture 21">
                <a:extLst>
                  <a:ext uri="{FF2B5EF4-FFF2-40B4-BE49-F238E27FC236}">
                    <a16:creationId xmlns:a16="http://schemas.microsoft.com/office/drawing/2014/main" id="{D5C778C2-D0D6-0276-2FB4-4224155BA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2342" name="Group 22">
              <a:extLst>
                <a:ext uri="{FF2B5EF4-FFF2-40B4-BE49-F238E27FC236}">
                  <a16:creationId xmlns:a16="http://schemas.microsoft.com/office/drawing/2014/main" id="{70731D9D-2836-F50A-2B8D-FA0F1203C92D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558" y="2010"/>
              <a:ext cx="4212" cy="192"/>
              <a:chOff x="0" y="0"/>
              <a:chExt cx="5760" cy="168"/>
            </a:xfrm>
          </p:grpSpPr>
          <p:pic>
            <p:nvPicPr>
              <p:cNvPr id="312343" name="Picture 23">
                <a:extLst>
                  <a:ext uri="{FF2B5EF4-FFF2-40B4-BE49-F238E27FC236}">
                    <a16:creationId xmlns:a16="http://schemas.microsoft.com/office/drawing/2014/main" id="{FA97FBC3-538B-BBB6-9CD1-EBBA717E4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4" name="Picture 24">
                <a:extLst>
                  <a:ext uri="{FF2B5EF4-FFF2-40B4-BE49-F238E27FC236}">
                    <a16:creationId xmlns:a16="http://schemas.microsoft.com/office/drawing/2014/main" id="{4F2E070C-B6BB-D9C8-C2D5-155B3B428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5" name="Picture 25">
                <a:extLst>
                  <a:ext uri="{FF2B5EF4-FFF2-40B4-BE49-F238E27FC236}">
                    <a16:creationId xmlns:a16="http://schemas.microsoft.com/office/drawing/2014/main" id="{438ED36D-0224-F7CE-CF71-395AE6D56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6" name="Picture 26">
                <a:extLst>
                  <a:ext uri="{FF2B5EF4-FFF2-40B4-BE49-F238E27FC236}">
                    <a16:creationId xmlns:a16="http://schemas.microsoft.com/office/drawing/2014/main" id="{D65854F0-CA79-42E9-784D-1B74F0E70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347" name="Picture 27">
                <a:extLst>
                  <a:ext uri="{FF2B5EF4-FFF2-40B4-BE49-F238E27FC236}">
                    <a16:creationId xmlns:a16="http://schemas.microsoft.com/office/drawing/2014/main" id="{F5C4ADEB-45BC-117A-146B-31931B6331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2348" name="Group 28">
              <a:extLst>
                <a:ext uri="{FF2B5EF4-FFF2-40B4-BE49-F238E27FC236}">
                  <a16:creationId xmlns:a16="http://schemas.microsoft.com/office/drawing/2014/main" id="{1CDB4CAF-CB51-3110-62C0-93F83B819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072"/>
              <a:ext cx="816" cy="768"/>
              <a:chOff x="4128" y="1488"/>
              <a:chExt cx="1632" cy="1536"/>
            </a:xfrm>
          </p:grpSpPr>
          <p:sp>
            <p:nvSpPr>
              <p:cNvPr id="312349" name="AutoShape 29">
                <a:extLst>
                  <a:ext uri="{FF2B5EF4-FFF2-40B4-BE49-F238E27FC236}">
                    <a16:creationId xmlns:a16="http://schemas.microsoft.com/office/drawing/2014/main" id="{F16F6EB4-4174-FE00-CAA2-90ACD9FEB14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0" name="Freeform 30">
                <a:extLst>
                  <a:ext uri="{FF2B5EF4-FFF2-40B4-BE49-F238E27FC236}">
                    <a16:creationId xmlns:a16="http://schemas.microsoft.com/office/drawing/2014/main" id="{B39CCAE9-883D-3986-6B73-CDC12054D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1" name="Freeform 31">
                <a:extLst>
                  <a:ext uri="{FF2B5EF4-FFF2-40B4-BE49-F238E27FC236}">
                    <a16:creationId xmlns:a16="http://schemas.microsoft.com/office/drawing/2014/main" id="{4607C030-EA8D-EF8D-4309-0E7A3E6749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2" name="Freeform 32">
                <a:extLst>
                  <a:ext uri="{FF2B5EF4-FFF2-40B4-BE49-F238E27FC236}">
                    <a16:creationId xmlns:a16="http://schemas.microsoft.com/office/drawing/2014/main" id="{A3486276-513D-D587-78DF-FF56B34E0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3" name="Freeform 33">
                <a:extLst>
                  <a:ext uri="{FF2B5EF4-FFF2-40B4-BE49-F238E27FC236}">
                    <a16:creationId xmlns:a16="http://schemas.microsoft.com/office/drawing/2014/main" id="{4007B673-B972-8699-0C65-2DA58BAD4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4" name="Freeform 34">
                <a:extLst>
                  <a:ext uri="{FF2B5EF4-FFF2-40B4-BE49-F238E27FC236}">
                    <a16:creationId xmlns:a16="http://schemas.microsoft.com/office/drawing/2014/main" id="{C661E8BF-52CE-27B0-89C8-02EC1064B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5" name="Freeform 35">
                <a:extLst>
                  <a:ext uri="{FF2B5EF4-FFF2-40B4-BE49-F238E27FC236}">
                    <a16:creationId xmlns:a16="http://schemas.microsoft.com/office/drawing/2014/main" id="{C5202FE9-AE0C-9791-A71D-916E923AC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6" name="Freeform 36">
                <a:extLst>
                  <a:ext uri="{FF2B5EF4-FFF2-40B4-BE49-F238E27FC236}">
                    <a16:creationId xmlns:a16="http://schemas.microsoft.com/office/drawing/2014/main" id="{AD392333-9D94-5B2C-7CD5-79BBD2C5D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7" name="Freeform 37">
                <a:extLst>
                  <a:ext uri="{FF2B5EF4-FFF2-40B4-BE49-F238E27FC236}">
                    <a16:creationId xmlns:a16="http://schemas.microsoft.com/office/drawing/2014/main" id="{90D000B9-F8F7-0B09-B324-BF02930FA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8" name="Freeform 38">
                <a:extLst>
                  <a:ext uri="{FF2B5EF4-FFF2-40B4-BE49-F238E27FC236}">
                    <a16:creationId xmlns:a16="http://schemas.microsoft.com/office/drawing/2014/main" id="{A52D7EEC-1708-96CB-18B9-40B5172B6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2359" name="Freeform 39">
                <a:extLst>
                  <a:ext uri="{FF2B5EF4-FFF2-40B4-BE49-F238E27FC236}">
                    <a16:creationId xmlns:a16="http://schemas.microsoft.com/office/drawing/2014/main" id="{6042C94D-1003-8577-A43E-2DF0F58CC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</p:grpSp>
      <p:sp>
        <p:nvSpPr>
          <p:cNvPr id="312360" name="Text Box 40">
            <a:extLst>
              <a:ext uri="{FF2B5EF4-FFF2-40B4-BE49-F238E27FC236}">
                <a16:creationId xmlns:a16="http://schemas.microsoft.com/office/drawing/2014/main" id="{8A6AD991-33D0-EE5D-56A9-BC3BB709D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9" y="1"/>
            <a:ext cx="3508375" cy="321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B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FF66"/>
              </a:buClr>
              <a:buFontTx/>
              <a:buChar char="•"/>
            </a:pPr>
            <a:endParaRPr lang="es-ES" altLang="es-GT"/>
          </a:p>
          <a:p>
            <a:pPr algn="ctr"/>
            <a:endParaRPr lang="es-ES" altLang="es-GT" sz="3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s-ES" altLang="es-GT" sz="3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Reducción al mínimo de los factores de estrés psicológicos y sociales</a:t>
            </a:r>
          </a:p>
          <a:p>
            <a:pPr>
              <a:lnSpc>
                <a:spcPct val="60000"/>
              </a:lnSpc>
            </a:pPr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altLang="es-GT" sz="1400">
                <a:solidFill>
                  <a:srgbClr val="FF3300"/>
                </a:solidFill>
              </a:rPr>
              <a:t>La vivienda adecuada contribuye al desarrollo social y psicológico de sus moradores y reduce al mínimo los factores de estrés psicológicos y sociales relacionados con el entorno residencial.</a:t>
            </a:r>
          </a:p>
          <a:p>
            <a:endParaRPr lang="es-ES" altLang="es-GT" sz="1400">
              <a:solidFill>
                <a:srgbClr val="FF3300"/>
              </a:solidFill>
            </a:endParaRPr>
          </a:p>
        </p:txBody>
      </p:sp>
      <p:sp>
        <p:nvSpPr>
          <p:cNvPr id="312361" name="WordArt 41">
            <a:extLst>
              <a:ext uri="{FF2B5EF4-FFF2-40B4-BE49-F238E27FC236}">
                <a16:creationId xmlns:a16="http://schemas.microsoft.com/office/drawing/2014/main" id="{896DAC95-5323-3C21-9A16-A810884477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6150" y="187325"/>
            <a:ext cx="2971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3</a:t>
            </a:r>
          </a:p>
        </p:txBody>
      </p:sp>
      <p:sp>
        <p:nvSpPr>
          <p:cNvPr id="312362" name="WordArt 42">
            <a:extLst>
              <a:ext uri="{FF2B5EF4-FFF2-40B4-BE49-F238E27FC236}">
                <a16:creationId xmlns:a16="http://schemas.microsoft.com/office/drawing/2014/main" id="{1D1CF8F3-420B-9BDF-393B-EC3C2E1DCC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187325"/>
            <a:ext cx="2971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4</a:t>
            </a:r>
          </a:p>
        </p:txBody>
      </p:sp>
      <p:sp>
        <p:nvSpPr>
          <p:cNvPr id="312363" name="Rectangle 43">
            <a:extLst>
              <a:ext uri="{FF2B5EF4-FFF2-40B4-BE49-F238E27FC236}">
                <a16:creationId xmlns:a16="http://schemas.microsoft.com/office/drawing/2014/main" id="{6E307D8F-3C98-C79F-3651-7AF97916E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6" y="1106488"/>
            <a:ext cx="45624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Mejora del entorno habitacional</a:t>
            </a:r>
          </a:p>
          <a:p>
            <a:pPr eaLnBrk="0" hangingPunct="0"/>
            <a:endParaRPr lang="es-ES" altLang="es-GT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>
                <a:solidFill>
                  <a:srgbClr val="FF3300"/>
                </a:solidFill>
                <a:latin typeface="Arial Narrow Bold" charset="0"/>
              </a:rPr>
              <a:t>El entorno habitacional adecuado da acceso a los lugares de trabajo y a los servicios esenciales de otro género que promueven la buena salud</a:t>
            </a:r>
          </a:p>
        </p:txBody>
      </p:sp>
      <p:sp>
        <p:nvSpPr>
          <p:cNvPr id="312364" name="WordArt 44">
            <a:extLst>
              <a:ext uri="{FF2B5EF4-FFF2-40B4-BE49-F238E27FC236}">
                <a16:creationId xmlns:a16="http://schemas.microsoft.com/office/drawing/2014/main" id="{E4F00BBA-57B3-0AF1-8037-ADE570B07C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413" y="3138488"/>
            <a:ext cx="2971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5</a:t>
            </a:r>
          </a:p>
        </p:txBody>
      </p:sp>
      <p:sp>
        <p:nvSpPr>
          <p:cNvPr id="312365" name="Rectangle 45">
            <a:extLst>
              <a:ext uri="{FF2B5EF4-FFF2-40B4-BE49-F238E27FC236}">
                <a16:creationId xmlns:a16="http://schemas.microsoft.com/office/drawing/2014/main" id="{25D3C1A7-7467-B12B-3B9A-B91B96B21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827464"/>
            <a:ext cx="4562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Uso adecuado de la vivienda</a:t>
            </a:r>
          </a:p>
          <a:p>
            <a:pPr eaLnBrk="0" hangingPunct="0"/>
            <a:endParaRPr lang="es-ES" altLang="es-GT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>
                <a:solidFill>
                  <a:srgbClr val="FF3300"/>
                </a:solidFill>
                <a:latin typeface="Arial Narrow Bold" charset="0"/>
              </a:rPr>
              <a:t>Las posibilidades sanitarias de la vivienda solo se harán realidad si sus moradores la utilizan bien.</a:t>
            </a:r>
          </a:p>
        </p:txBody>
      </p:sp>
      <p:sp>
        <p:nvSpPr>
          <p:cNvPr id="312366" name="WordArt 46">
            <a:extLst>
              <a:ext uri="{FF2B5EF4-FFF2-40B4-BE49-F238E27FC236}">
                <a16:creationId xmlns:a16="http://schemas.microsoft.com/office/drawing/2014/main" id="{4C9C5E94-E3F8-FD83-2942-53F89589B5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3138488"/>
            <a:ext cx="2971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6</a:t>
            </a:r>
          </a:p>
        </p:txBody>
      </p:sp>
      <p:sp>
        <p:nvSpPr>
          <p:cNvPr id="312367" name="Rectangle 47">
            <a:extLst>
              <a:ext uri="{FF2B5EF4-FFF2-40B4-BE49-F238E27FC236}">
                <a16:creationId xmlns:a16="http://schemas.microsoft.com/office/drawing/2014/main" id="{D964547E-901F-4008-23C8-C00246D3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6" y="3743326"/>
            <a:ext cx="4562475" cy="269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PRINCIPIO Protección de poblaciones especialmente expuestas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La vivienda debe reducir al mínimo los riesgos sanitarios en los grupos especialmente expuestos  a las condiciones de alojamiento:</a:t>
            </a:r>
          </a:p>
          <a:p>
            <a:pPr eaLnBrk="0" hangingPunct="0"/>
            <a:endParaRPr lang="es-ES" altLang="es-GT" sz="1400">
              <a:solidFill>
                <a:srgbClr val="FF3300"/>
              </a:solidFill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las mujeres y los niños: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las personas en malas condiciones de alojamiento;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las poblaciones desplazadas o migrantes, y;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los ancianos, los enfermos crónicos y los  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 discapacitados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endParaRPr lang="es-ES" altLang="es-GT" sz="140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46" name="Group 2">
            <a:extLst>
              <a:ext uri="{FF2B5EF4-FFF2-40B4-BE49-F238E27FC236}">
                <a16:creationId xmlns:a16="http://schemas.microsoft.com/office/drawing/2014/main" id="{3395F31C-B429-8826-DE5D-BBCFD7F3622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313347" name="Picture 3" descr="This is a preview only. Click Download Now to download the template.">
              <a:extLst>
                <a:ext uri="{FF2B5EF4-FFF2-40B4-BE49-F238E27FC236}">
                  <a16:creationId xmlns:a16="http://schemas.microsoft.com/office/drawing/2014/main" id="{A00F6918-FDA0-84D6-37BA-7CE681CFF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3348" name="Group 4">
              <a:extLst>
                <a:ext uri="{FF2B5EF4-FFF2-40B4-BE49-F238E27FC236}">
                  <a16:creationId xmlns:a16="http://schemas.microsoft.com/office/drawing/2014/main" id="{9E2562EC-336A-FBB4-A490-CA7B15DB4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488"/>
              <a:ext cx="1632" cy="1536"/>
              <a:chOff x="4128" y="1488"/>
              <a:chExt cx="1632" cy="1536"/>
            </a:xfrm>
          </p:grpSpPr>
          <p:sp>
            <p:nvSpPr>
              <p:cNvPr id="313349" name="AutoShape 5">
                <a:extLst>
                  <a:ext uri="{FF2B5EF4-FFF2-40B4-BE49-F238E27FC236}">
                    <a16:creationId xmlns:a16="http://schemas.microsoft.com/office/drawing/2014/main" id="{1DF6A887-D473-4D88-12F4-E1E0B1D3568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0" name="Freeform 6">
                <a:extLst>
                  <a:ext uri="{FF2B5EF4-FFF2-40B4-BE49-F238E27FC236}">
                    <a16:creationId xmlns:a16="http://schemas.microsoft.com/office/drawing/2014/main" id="{B3DEBAFA-E71F-7815-CBEB-17D8F91F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1" name="Freeform 7">
                <a:extLst>
                  <a:ext uri="{FF2B5EF4-FFF2-40B4-BE49-F238E27FC236}">
                    <a16:creationId xmlns:a16="http://schemas.microsoft.com/office/drawing/2014/main" id="{A79D09EE-712C-78C2-0121-16C1A79BDC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2" name="Freeform 8">
                <a:extLst>
                  <a:ext uri="{FF2B5EF4-FFF2-40B4-BE49-F238E27FC236}">
                    <a16:creationId xmlns:a16="http://schemas.microsoft.com/office/drawing/2014/main" id="{0A7F093A-C89E-9968-6E30-023E0C16B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3" name="Freeform 9">
                <a:extLst>
                  <a:ext uri="{FF2B5EF4-FFF2-40B4-BE49-F238E27FC236}">
                    <a16:creationId xmlns:a16="http://schemas.microsoft.com/office/drawing/2014/main" id="{C81B00F0-96DF-1F02-35C6-C7879500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4" name="Freeform 10">
                <a:extLst>
                  <a:ext uri="{FF2B5EF4-FFF2-40B4-BE49-F238E27FC236}">
                    <a16:creationId xmlns:a16="http://schemas.microsoft.com/office/drawing/2014/main" id="{D9E828A2-E7A7-6AA8-6DF0-FE16A4451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5" name="Freeform 11">
                <a:extLst>
                  <a:ext uri="{FF2B5EF4-FFF2-40B4-BE49-F238E27FC236}">
                    <a16:creationId xmlns:a16="http://schemas.microsoft.com/office/drawing/2014/main" id="{46374FA2-52C8-2110-AF51-98917BF50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6" name="Freeform 12">
                <a:extLst>
                  <a:ext uri="{FF2B5EF4-FFF2-40B4-BE49-F238E27FC236}">
                    <a16:creationId xmlns:a16="http://schemas.microsoft.com/office/drawing/2014/main" id="{325DAF5E-5BD3-ECB3-01D4-B974C6CF1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7" name="Freeform 13">
                <a:extLst>
                  <a:ext uri="{FF2B5EF4-FFF2-40B4-BE49-F238E27FC236}">
                    <a16:creationId xmlns:a16="http://schemas.microsoft.com/office/drawing/2014/main" id="{4B64E963-DA9C-44B7-11F9-38811BCE8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8" name="Freeform 14">
                <a:extLst>
                  <a:ext uri="{FF2B5EF4-FFF2-40B4-BE49-F238E27FC236}">
                    <a16:creationId xmlns:a16="http://schemas.microsoft.com/office/drawing/2014/main" id="{FCD65A8B-DF1B-C498-DAFD-18671D34F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59" name="Freeform 15">
                <a:extLst>
                  <a:ext uri="{FF2B5EF4-FFF2-40B4-BE49-F238E27FC236}">
                    <a16:creationId xmlns:a16="http://schemas.microsoft.com/office/drawing/2014/main" id="{E5ADAE03-1267-D569-5DFC-6539A64FB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  <p:grpSp>
          <p:nvGrpSpPr>
            <p:cNvPr id="313360" name="Group 16">
              <a:extLst>
                <a:ext uri="{FF2B5EF4-FFF2-40B4-BE49-F238E27FC236}">
                  <a16:creationId xmlns:a16="http://schemas.microsoft.com/office/drawing/2014/main" id="{79DAAB12-246A-78BD-C703-04E90FF0F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152"/>
              <a:ext cx="5760" cy="168"/>
              <a:chOff x="0" y="0"/>
              <a:chExt cx="5760" cy="168"/>
            </a:xfrm>
          </p:grpSpPr>
          <p:pic>
            <p:nvPicPr>
              <p:cNvPr id="313361" name="Picture 17">
                <a:extLst>
                  <a:ext uri="{FF2B5EF4-FFF2-40B4-BE49-F238E27FC236}">
                    <a16:creationId xmlns:a16="http://schemas.microsoft.com/office/drawing/2014/main" id="{8B3C5270-9F64-47DB-CA54-693828998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2" name="Picture 18">
                <a:extLst>
                  <a:ext uri="{FF2B5EF4-FFF2-40B4-BE49-F238E27FC236}">
                    <a16:creationId xmlns:a16="http://schemas.microsoft.com/office/drawing/2014/main" id="{08D352F3-2F81-031A-6FF7-241254494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3" name="Picture 19">
                <a:extLst>
                  <a:ext uri="{FF2B5EF4-FFF2-40B4-BE49-F238E27FC236}">
                    <a16:creationId xmlns:a16="http://schemas.microsoft.com/office/drawing/2014/main" id="{1252F39F-9F29-8957-ED45-B7E21EBE4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4" name="Picture 20">
                <a:extLst>
                  <a:ext uri="{FF2B5EF4-FFF2-40B4-BE49-F238E27FC236}">
                    <a16:creationId xmlns:a16="http://schemas.microsoft.com/office/drawing/2014/main" id="{4A4D159D-487E-BFA0-BEAD-DD45B8A2D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5" name="Picture 21">
                <a:extLst>
                  <a:ext uri="{FF2B5EF4-FFF2-40B4-BE49-F238E27FC236}">
                    <a16:creationId xmlns:a16="http://schemas.microsoft.com/office/drawing/2014/main" id="{352B9C9D-B647-021E-22D2-1C620F8186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3366" name="Group 22">
              <a:extLst>
                <a:ext uri="{FF2B5EF4-FFF2-40B4-BE49-F238E27FC236}">
                  <a16:creationId xmlns:a16="http://schemas.microsoft.com/office/drawing/2014/main" id="{BE61616E-D2F9-4A98-EB64-E53E5154FE0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558" y="2010"/>
              <a:ext cx="4212" cy="192"/>
              <a:chOff x="0" y="0"/>
              <a:chExt cx="5760" cy="168"/>
            </a:xfrm>
          </p:grpSpPr>
          <p:pic>
            <p:nvPicPr>
              <p:cNvPr id="313367" name="Picture 23">
                <a:extLst>
                  <a:ext uri="{FF2B5EF4-FFF2-40B4-BE49-F238E27FC236}">
                    <a16:creationId xmlns:a16="http://schemas.microsoft.com/office/drawing/2014/main" id="{480E5F84-2E83-5FA5-14E1-E629F9482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8" name="Picture 24">
                <a:extLst>
                  <a:ext uri="{FF2B5EF4-FFF2-40B4-BE49-F238E27FC236}">
                    <a16:creationId xmlns:a16="http://schemas.microsoft.com/office/drawing/2014/main" id="{843187E8-3522-19DF-118D-3734538EA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69" name="Picture 25">
                <a:extLst>
                  <a:ext uri="{FF2B5EF4-FFF2-40B4-BE49-F238E27FC236}">
                    <a16:creationId xmlns:a16="http://schemas.microsoft.com/office/drawing/2014/main" id="{404AD569-B520-729C-E4EA-49EE9C6350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70" name="Picture 26">
                <a:extLst>
                  <a:ext uri="{FF2B5EF4-FFF2-40B4-BE49-F238E27FC236}">
                    <a16:creationId xmlns:a16="http://schemas.microsoft.com/office/drawing/2014/main" id="{B9713C1C-FED0-FE48-3322-ABA084E54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1153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371" name="Picture 27">
                <a:extLst>
                  <a:ext uri="{FF2B5EF4-FFF2-40B4-BE49-F238E27FC236}">
                    <a16:creationId xmlns:a16="http://schemas.microsoft.com/office/drawing/2014/main" id="{9CAF4311-A8AA-041E-6285-07218563C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1344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3372" name="Group 28">
              <a:extLst>
                <a:ext uri="{FF2B5EF4-FFF2-40B4-BE49-F238E27FC236}">
                  <a16:creationId xmlns:a16="http://schemas.microsoft.com/office/drawing/2014/main" id="{78F472A3-2DC3-7ECB-6779-C18C4FF641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072"/>
              <a:ext cx="816" cy="768"/>
              <a:chOff x="4128" y="1488"/>
              <a:chExt cx="1632" cy="1536"/>
            </a:xfrm>
          </p:grpSpPr>
          <p:sp>
            <p:nvSpPr>
              <p:cNvPr id="313373" name="AutoShape 29">
                <a:extLst>
                  <a:ext uri="{FF2B5EF4-FFF2-40B4-BE49-F238E27FC236}">
                    <a16:creationId xmlns:a16="http://schemas.microsoft.com/office/drawing/2014/main" id="{3E54137C-44FF-37D2-0A44-B8EFD77F643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128" y="1488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4" name="Freeform 30">
                <a:extLst>
                  <a:ext uri="{FF2B5EF4-FFF2-40B4-BE49-F238E27FC236}">
                    <a16:creationId xmlns:a16="http://schemas.microsoft.com/office/drawing/2014/main" id="{A1BF2A5A-0458-E34D-B492-87CCB6439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1489"/>
                <a:ext cx="1630" cy="1529"/>
              </a:xfrm>
              <a:custGeom>
                <a:avLst/>
                <a:gdLst>
                  <a:gd name="T0" fmla="*/ 4400 w 4411"/>
                  <a:gd name="T1" fmla="*/ 2330 h 4219"/>
                  <a:gd name="T2" fmla="*/ 4341 w 4411"/>
                  <a:gd name="T3" fmla="*/ 2640 h 4219"/>
                  <a:gd name="T4" fmla="*/ 4237 w 4411"/>
                  <a:gd name="T5" fmla="*/ 2933 h 4219"/>
                  <a:gd name="T6" fmla="*/ 4090 w 4411"/>
                  <a:gd name="T7" fmla="*/ 3207 h 4219"/>
                  <a:gd name="T8" fmla="*/ 3907 w 4411"/>
                  <a:gd name="T9" fmla="*/ 3453 h 4219"/>
                  <a:gd name="T10" fmla="*/ 3688 w 4411"/>
                  <a:gd name="T11" fmla="*/ 3672 h 4219"/>
                  <a:gd name="T12" fmla="*/ 3437 w 4411"/>
                  <a:gd name="T13" fmla="*/ 3860 h 4219"/>
                  <a:gd name="T14" fmla="*/ 3160 w 4411"/>
                  <a:gd name="T15" fmla="*/ 4011 h 4219"/>
                  <a:gd name="T16" fmla="*/ 2859 w 4411"/>
                  <a:gd name="T17" fmla="*/ 4124 h 4219"/>
                  <a:gd name="T18" fmla="*/ 2541 w 4411"/>
                  <a:gd name="T19" fmla="*/ 4194 h 4219"/>
                  <a:gd name="T20" fmla="*/ 2204 w 4411"/>
                  <a:gd name="T21" fmla="*/ 4219 h 4219"/>
                  <a:gd name="T22" fmla="*/ 1870 w 4411"/>
                  <a:gd name="T23" fmla="*/ 4194 h 4219"/>
                  <a:gd name="T24" fmla="*/ 1551 w 4411"/>
                  <a:gd name="T25" fmla="*/ 4124 h 4219"/>
                  <a:gd name="T26" fmla="*/ 1251 w 4411"/>
                  <a:gd name="T27" fmla="*/ 4011 h 4219"/>
                  <a:gd name="T28" fmla="*/ 973 w 4411"/>
                  <a:gd name="T29" fmla="*/ 3860 h 4219"/>
                  <a:gd name="T30" fmla="*/ 722 w 4411"/>
                  <a:gd name="T31" fmla="*/ 3672 h 4219"/>
                  <a:gd name="T32" fmla="*/ 503 w 4411"/>
                  <a:gd name="T33" fmla="*/ 3453 h 4219"/>
                  <a:gd name="T34" fmla="*/ 320 w 4411"/>
                  <a:gd name="T35" fmla="*/ 3207 h 4219"/>
                  <a:gd name="T36" fmla="*/ 173 w 4411"/>
                  <a:gd name="T37" fmla="*/ 2933 h 4219"/>
                  <a:gd name="T38" fmla="*/ 70 w 4411"/>
                  <a:gd name="T39" fmla="*/ 2640 h 4219"/>
                  <a:gd name="T40" fmla="*/ 11 w 4411"/>
                  <a:gd name="T41" fmla="*/ 2330 h 4219"/>
                  <a:gd name="T42" fmla="*/ 2 w 4411"/>
                  <a:gd name="T43" fmla="*/ 2005 h 4219"/>
                  <a:gd name="T44" fmla="*/ 45 w 4411"/>
                  <a:gd name="T45" fmla="*/ 1686 h 4219"/>
                  <a:gd name="T46" fmla="*/ 133 w 4411"/>
                  <a:gd name="T47" fmla="*/ 1385 h 4219"/>
                  <a:gd name="T48" fmla="*/ 266 w 4411"/>
                  <a:gd name="T49" fmla="*/ 1105 h 4219"/>
                  <a:gd name="T50" fmla="*/ 438 w 4411"/>
                  <a:gd name="T51" fmla="*/ 848 h 4219"/>
                  <a:gd name="T52" fmla="*/ 646 w 4411"/>
                  <a:gd name="T53" fmla="*/ 619 h 4219"/>
                  <a:gd name="T54" fmla="*/ 887 w 4411"/>
                  <a:gd name="T55" fmla="*/ 421 h 4219"/>
                  <a:gd name="T56" fmla="*/ 1156 w 4411"/>
                  <a:gd name="T57" fmla="*/ 256 h 4219"/>
                  <a:gd name="T58" fmla="*/ 1447 w 4411"/>
                  <a:gd name="T59" fmla="*/ 129 h 4219"/>
                  <a:gd name="T60" fmla="*/ 1761 w 4411"/>
                  <a:gd name="T61" fmla="*/ 43 h 4219"/>
                  <a:gd name="T62" fmla="*/ 2091 w 4411"/>
                  <a:gd name="T63" fmla="*/ 3 h 4219"/>
                  <a:gd name="T64" fmla="*/ 2430 w 4411"/>
                  <a:gd name="T65" fmla="*/ 12 h 4219"/>
                  <a:gd name="T66" fmla="*/ 2755 w 4411"/>
                  <a:gd name="T67" fmla="*/ 66 h 4219"/>
                  <a:gd name="T68" fmla="*/ 3062 w 4411"/>
                  <a:gd name="T69" fmla="*/ 165 h 4219"/>
                  <a:gd name="T70" fmla="*/ 3347 w 4411"/>
                  <a:gd name="T71" fmla="*/ 305 h 4219"/>
                  <a:gd name="T72" fmla="*/ 3607 w 4411"/>
                  <a:gd name="T73" fmla="*/ 482 h 4219"/>
                  <a:gd name="T74" fmla="*/ 3837 w 4411"/>
                  <a:gd name="T75" fmla="*/ 692 h 4219"/>
                  <a:gd name="T76" fmla="*/ 4034 w 4411"/>
                  <a:gd name="T77" fmla="*/ 931 h 4219"/>
                  <a:gd name="T78" fmla="*/ 4194 w 4411"/>
                  <a:gd name="T79" fmla="*/ 1196 h 4219"/>
                  <a:gd name="T80" fmla="*/ 4312 w 4411"/>
                  <a:gd name="T81" fmla="*/ 1485 h 4219"/>
                  <a:gd name="T82" fmla="*/ 4386 w 4411"/>
                  <a:gd name="T83" fmla="*/ 1790 h 4219"/>
                  <a:gd name="T84" fmla="*/ 4411 w 4411"/>
                  <a:gd name="T85" fmla="*/ 2113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11" h="4219">
                    <a:moveTo>
                      <a:pt x="4411" y="2113"/>
                    </a:moveTo>
                    <a:lnTo>
                      <a:pt x="4409" y="2222"/>
                    </a:lnTo>
                    <a:lnTo>
                      <a:pt x="4400" y="2330"/>
                    </a:lnTo>
                    <a:lnTo>
                      <a:pt x="4386" y="2434"/>
                    </a:lnTo>
                    <a:lnTo>
                      <a:pt x="4366" y="2538"/>
                    </a:lnTo>
                    <a:lnTo>
                      <a:pt x="4341" y="2640"/>
                    </a:lnTo>
                    <a:lnTo>
                      <a:pt x="4312" y="2741"/>
                    </a:lnTo>
                    <a:lnTo>
                      <a:pt x="4278" y="2838"/>
                    </a:lnTo>
                    <a:lnTo>
                      <a:pt x="4237" y="2933"/>
                    </a:lnTo>
                    <a:lnTo>
                      <a:pt x="4194" y="3028"/>
                    </a:lnTo>
                    <a:lnTo>
                      <a:pt x="4144" y="3119"/>
                    </a:lnTo>
                    <a:lnTo>
                      <a:pt x="4090" y="3207"/>
                    </a:lnTo>
                    <a:lnTo>
                      <a:pt x="4034" y="3293"/>
                    </a:lnTo>
                    <a:lnTo>
                      <a:pt x="3973" y="3374"/>
                    </a:lnTo>
                    <a:lnTo>
                      <a:pt x="3907" y="3453"/>
                    </a:lnTo>
                    <a:lnTo>
                      <a:pt x="3837" y="3530"/>
                    </a:lnTo>
                    <a:lnTo>
                      <a:pt x="3765" y="3602"/>
                    </a:lnTo>
                    <a:lnTo>
                      <a:pt x="3688" y="3672"/>
                    </a:lnTo>
                    <a:lnTo>
                      <a:pt x="3607" y="3738"/>
                    </a:lnTo>
                    <a:lnTo>
                      <a:pt x="3523" y="3801"/>
                    </a:lnTo>
                    <a:lnTo>
                      <a:pt x="3437" y="3860"/>
                    </a:lnTo>
                    <a:lnTo>
                      <a:pt x="3347" y="3914"/>
                    </a:lnTo>
                    <a:lnTo>
                      <a:pt x="3254" y="3966"/>
                    </a:lnTo>
                    <a:lnTo>
                      <a:pt x="3160" y="4011"/>
                    </a:lnTo>
                    <a:lnTo>
                      <a:pt x="3062" y="4054"/>
                    </a:lnTo>
                    <a:lnTo>
                      <a:pt x="2963" y="4090"/>
                    </a:lnTo>
                    <a:lnTo>
                      <a:pt x="2859" y="4124"/>
                    </a:lnTo>
                    <a:lnTo>
                      <a:pt x="2755" y="4154"/>
                    </a:lnTo>
                    <a:lnTo>
                      <a:pt x="2649" y="4176"/>
                    </a:lnTo>
                    <a:lnTo>
                      <a:pt x="2541" y="4194"/>
                    </a:lnTo>
                    <a:lnTo>
                      <a:pt x="2430" y="4208"/>
                    </a:lnTo>
                    <a:lnTo>
                      <a:pt x="2317" y="4217"/>
                    </a:lnTo>
                    <a:lnTo>
                      <a:pt x="2204" y="4219"/>
                    </a:lnTo>
                    <a:lnTo>
                      <a:pt x="2091" y="4217"/>
                    </a:lnTo>
                    <a:lnTo>
                      <a:pt x="1978" y="4208"/>
                    </a:lnTo>
                    <a:lnTo>
                      <a:pt x="1870" y="4194"/>
                    </a:lnTo>
                    <a:lnTo>
                      <a:pt x="1761" y="4176"/>
                    </a:lnTo>
                    <a:lnTo>
                      <a:pt x="1655" y="4154"/>
                    </a:lnTo>
                    <a:lnTo>
                      <a:pt x="1551" y="4124"/>
                    </a:lnTo>
                    <a:lnTo>
                      <a:pt x="1447" y="4090"/>
                    </a:lnTo>
                    <a:lnTo>
                      <a:pt x="1348" y="4054"/>
                    </a:lnTo>
                    <a:lnTo>
                      <a:pt x="1251" y="4011"/>
                    </a:lnTo>
                    <a:lnTo>
                      <a:pt x="1156" y="3966"/>
                    </a:lnTo>
                    <a:lnTo>
                      <a:pt x="1063" y="3914"/>
                    </a:lnTo>
                    <a:lnTo>
                      <a:pt x="973" y="3860"/>
                    </a:lnTo>
                    <a:lnTo>
                      <a:pt x="887" y="3801"/>
                    </a:lnTo>
                    <a:lnTo>
                      <a:pt x="804" y="3738"/>
                    </a:lnTo>
                    <a:lnTo>
                      <a:pt x="722" y="3672"/>
                    </a:lnTo>
                    <a:lnTo>
                      <a:pt x="646" y="3602"/>
                    </a:lnTo>
                    <a:lnTo>
                      <a:pt x="573" y="3530"/>
                    </a:lnTo>
                    <a:lnTo>
                      <a:pt x="503" y="3453"/>
                    </a:lnTo>
                    <a:lnTo>
                      <a:pt x="438" y="3374"/>
                    </a:lnTo>
                    <a:lnTo>
                      <a:pt x="377" y="3293"/>
                    </a:lnTo>
                    <a:lnTo>
                      <a:pt x="320" y="3207"/>
                    </a:lnTo>
                    <a:lnTo>
                      <a:pt x="266" y="3119"/>
                    </a:lnTo>
                    <a:lnTo>
                      <a:pt x="216" y="3028"/>
                    </a:lnTo>
                    <a:lnTo>
                      <a:pt x="173" y="2933"/>
                    </a:lnTo>
                    <a:lnTo>
                      <a:pt x="133" y="2838"/>
                    </a:lnTo>
                    <a:lnTo>
                      <a:pt x="99" y="2741"/>
                    </a:lnTo>
                    <a:lnTo>
                      <a:pt x="70" y="2640"/>
                    </a:lnTo>
                    <a:lnTo>
                      <a:pt x="45" y="2538"/>
                    </a:lnTo>
                    <a:lnTo>
                      <a:pt x="24" y="2434"/>
                    </a:lnTo>
                    <a:lnTo>
                      <a:pt x="11" y="2330"/>
                    </a:lnTo>
                    <a:lnTo>
                      <a:pt x="2" y="2222"/>
                    </a:lnTo>
                    <a:lnTo>
                      <a:pt x="0" y="2113"/>
                    </a:lnTo>
                    <a:lnTo>
                      <a:pt x="2" y="2005"/>
                    </a:lnTo>
                    <a:lnTo>
                      <a:pt x="11" y="1896"/>
                    </a:lnTo>
                    <a:lnTo>
                      <a:pt x="24" y="1790"/>
                    </a:lnTo>
                    <a:lnTo>
                      <a:pt x="45" y="1686"/>
                    </a:lnTo>
                    <a:lnTo>
                      <a:pt x="70" y="1584"/>
                    </a:lnTo>
                    <a:lnTo>
                      <a:pt x="99" y="1485"/>
                    </a:lnTo>
                    <a:lnTo>
                      <a:pt x="133" y="1385"/>
                    </a:lnTo>
                    <a:lnTo>
                      <a:pt x="173" y="1291"/>
                    </a:lnTo>
                    <a:lnTo>
                      <a:pt x="216" y="1196"/>
                    </a:lnTo>
                    <a:lnTo>
                      <a:pt x="266" y="1105"/>
                    </a:lnTo>
                    <a:lnTo>
                      <a:pt x="320" y="1017"/>
                    </a:lnTo>
                    <a:lnTo>
                      <a:pt x="377" y="931"/>
                    </a:lnTo>
                    <a:lnTo>
                      <a:pt x="438" y="848"/>
                    </a:lnTo>
                    <a:lnTo>
                      <a:pt x="503" y="769"/>
                    </a:lnTo>
                    <a:lnTo>
                      <a:pt x="573" y="692"/>
                    </a:lnTo>
                    <a:lnTo>
                      <a:pt x="646" y="619"/>
                    </a:lnTo>
                    <a:lnTo>
                      <a:pt x="722" y="549"/>
                    </a:lnTo>
                    <a:lnTo>
                      <a:pt x="804" y="482"/>
                    </a:lnTo>
                    <a:lnTo>
                      <a:pt x="887" y="421"/>
                    </a:lnTo>
                    <a:lnTo>
                      <a:pt x="973" y="362"/>
                    </a:lnTo>
                    <a:lnTo>
                      <a:pt x="1063" y="305"/>
                    </a:lnTo>
                    <a:lnTo>
                      <a:pt x="1156" y="256"/>
                    </a:lnTo>
                    <a:lnTo>
                      <a:pt x="1251" y="208"/>
                    </a:lnTo>
                    <a:lnTo>
                      <a:pt x="1348" y="165"/>
                    </a:lnTo>
                    <a:lnTo>
                      <a:pt x="1447" y="129"/>
                    </a:lnTo>
                    <a:lnTo>
                      <a:pt x="1551" y="95"/>
                    </a:lnTo>
                    <a:lnTo>
                      <a:pt x="1655" y="66"/>
                    </a:lnTo>
                    <a:lnTo>
                      <a:pt x="1761" y="43"/>
                    </a:lnTo>
                    <a:lnTo>
                      <a:pt x="1870" y="25"/>
                    </a:lnTo>
                    <a:lnTo>
                      <a:pt x="1978" y="12"/>
                    </a:lnTo>
                    <a:lnTo>
                      <a:pt x="2091" y="3"/>
                    </a:lnTo>
                    <a:lnTo>
                      <a:pt x="2204" y="0"/>
                    </a:lnTo>
                    <a:lnTo>
                      <a:pt x="2317" y="3"/>
                    </a:lnTo>
                    <a:lnTo>
                      <a:pt x="2430" y="12"/>
                    </a:lnTo>
                    <a:lnTo>
                      <a:pt x="2541" y="25"/>
                    </a:lnTo>
                    <a:lnTo>
                      <a:pt x="2649" y="43"/>
                    </a:lnTo>
                    <a:lnTo>
                      <a:pt x="2755" y="66"/>
                    </a:lnTo>
                    <a:lnTo>
                      <a:pt x="2859" y="95"/>
                    </a:lnTo>
                    <a:lnTo>
                      <a:pt x="2963" y="129"/>
                    </a:lnTo>
                    <a:lnTo>
                      <a:pt x="3062" y="165"/>
                    </a:lnTo>
                    <a:lnTo>
                      <a:pt x="3160" y="208"/>
                    </a:lnTo>
                    <a:lnTo>
                      <a:pt x="3254" y="256"/>
                    </a:lnTo>
                    <a:lnTo>
                      <a:pt x="3347" y="305"/>
                    </a:lnTo>
                    <a:lnTo>
                      <a:pt x="3437" y="362"/>
                    </a:lnTo>
                    <a:lnTo>
                      <a:pt x="3523" y="421"/>
                    </a:lnTo>
                    <a:lnTo>
                      <a:pt x="3607" y="482"/>
                    </a:lnTo>
                    <a:lnTo>
                      <a:pt x="3688" y="549"/>
                    </a:lnTo>
                    <a:lnTo>
                      <a:pt x="3765" y="619"/>
                    </a:lnTo>
                    <a:lnTo>
                      <a:pt x="3837" y="692"/>
                    </a:lnTo>
                    <a:lnTo>
                      <a:pt x="3907" y="769"/>
                    </a:lnTo>
                    <a:lnTo>
                      <a:pt x="3973" y="848"/>
                    </a:lnTo>
                    <a:lnTo>
                      <a:pt x="4034" y="931"/>
                    </a:lnTo>
                    <a:lnTo>
                      <a:pt x="4090" y="1017"/>
                    </a:lnTo>
                    <a:lnTo>
                      <a:pt x="4144" y="1105"/>
                    </a:lnTo>
                    <a:lnTo>
                      <a:pt x="4194" y="1196"/>
                    </a:lnTo>
                    <a:lnTo>
                      <a:pt x="4237" y="1291"/>
                    </a:lnTo>
                    <a:lnTo>
                      <a:pt x="4278" y="1385"/>
                    </a:lnTo>
                    <a:lnTo>
                      <a:pt x="4312" y="1485"/>
                    </a:lnTo>
                    <a:lnTo>
                      <a:pt x="4341" y="1584"/>
                    </a:lnTo>
                    <a:lnTo>
                      <a:pt x="4366" y="1686"/>
                    </a:lnTo>
                    <a:lnTo>
                      <a:pt x="4386" y="1790"/>
                    </a:lnTo>
                    <a:lnTo>
                      <a:pt x="4400" y="1896"/>
                    </a:lnTo>
                    <a:lnTo>
                      <a:pt x="4409" y="2005"/>
                    </a:lnTo>
                    <a:lnTo>
                      <a:pt x="4411" y="2113"/>
                    </a:lnTo>
                    <a:lnTo>
                      <a:pt x="4411" y="2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5" name="Freeform 31">
                <a:extLst>
                  <a:ext uri="{FF2B5EF4-FFF2-40B4-BE49-F238E27FC236}">
                    <a16:creationId xmlns:a16="http://schemas.microsoft.com/office/drawing/2014/main" id="{D79C25D0-ABD3-19FA-FA4D-509D8FB34B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8" y="1488"/>
                <a:ext cx="1632" cy="1536"/>
              </a:xfrm>
              <a:custGeom>
                <a:avLst/>
                <a:gdLst>
                  <a:gd name="T0" fmla="*/ 4348 w 4416"/>
                  <a:gd name="T1" fmla="*/ 1595 h 4237"/>
                  <a:gd name="T2" fmla="*/ 4147 w 4416"/>
                  <a:gd name="T3" fmla="*/ 1116 h 4237"/>
                  <a:gd name="T4" fmla="*/ 3842 w 4416"/>
                  <a:gd name="T5" fmla="*/ 698 h 4237"/>
                  <a:gd name="T6" fmla="*/ 3698 w 4416"/>
                  <a:gd name="T7" fmla="*/ 719 h 4237"/>
                  <a:gd name="T8" fmla="*/ 3537 w 4416"/>
                  <a:gd name="T9" fmla="*/ 780 h 4237"/>
                  <a:gd name="T10" fmla="*/ 3372 w 4416"/>
                  <a:gd name="T11" fmla="*/ 775 h 4237"/>
                  <a:gd name="T12" fmla="*/ 3070 w 4416"/>
                  <a:gd name="T13" fmla="*/ 565 h 4237"/>
                  <a:gd name="T14" fmla="*/ 3110 w 4416"/>
                  <a:gd name="T15" fmla="*/ 233 h 4237"/>
                  <a:gd name="T16" fmla="*/ 2925 w 4416"/>
                  <a:gd name="T17" fmla="*/ 115 h 4237"/>
                  <a:gd name="T18" fmla="*/ 2600 w 4416"/>
                  <a:gd name="T19" fmla="*/ 36 h 4237"/>
                  <a:gd name="T20" fmla="*/ 2367 w 4416"/>
                  <a:gd name="T21" fmla="*/ 2 h 4237"/>
                  <a:gd name="T22" fmla="*/ 2205 w 4416"/>
                  <a:gd name="T23" fmla="*/ 0 h 4237"/>
                  <a:gd name="T24" fmla="*/ 2085 w 4416"/>
                  <a:gd name="T25" fmla="*/ 2 h 4237"/>
                  <a:gd name="T26" fmla="*/ 1877 w 4416"/>
                  <a:gd name="T27" fmla="*/ 18 h 4237"/>
                  <a:gd name="T28" fmla="*/ 1534 w 4416"/>
                  <a:gd name="T29" fmla="*/ 99 h 4237"/>
                  <a:gd name="T30" fmla="*/ 1218 w 4416"/>
                  <a:gd name="T31" fmla="*/ 228 h 4237"/>
                  <a:gd name="T32" fmla="*/ 951 w 4416"/>
                  <a:gd name="T33" fmla="*/ 382 h 4237"/>
                  <a:gd name="T34" fmla="*/ 802 w 4416"/>
                  <a:gd name="T35" fmla="*/ 490 h 4237"/>
                  <a:gd name="T36" fmla="*/ 510 w 4416"/>
                  <a:gd name="T37" fmla="*/ 771 h 4237"/>
                  <a:gd name="T38" fmla="*/ 199 w 4416"/>
                  <a:gd name="T39" fmla="*/ 1238 h 4237"/>
                  <a:gd name="T40" fmla="*/ 27 w 4416"/>
                  <a:gd name="T41" fmla="*/ 1776 h 4237"/>
                  <a:gd name="T42" fmla="*/ 11 w 4416"/>
                  <a:gd name="T43" fmla="*/ 2357 h 4237"/>
                  <a:gd name="T44" fmla="*/ 156 w 4416"/>
                  <a:gd name="T45" fmla="*/ 2904 h 4237"/>
                  <a:gd name="T46" fmla="*/ 438 w 4416"/>
                  <a:gd name="T47" fmla="*/ 3376 h 4237"/>
                  <a:gd name="T48" fmla="*/ 779 w 4416"/>
                  <a:gd name="T49" fmla="*/ 3726 h 4237"/>
                  <a:gd name="T50" fmla="*/ 919 w 4416"/>
                  <a:gd name="T51" fmla="*/ 3835 h 4237"/>
                  <a:gd name="T52" fmla="*/ 1157 w 4416"/>
                  <a:gd name="T53" fmla="*/ 3979 h 4237"/>
                  <a:gd name="T54" fmla="*/ 1470 w 4416"/>
                  <a:gd name="T55" fmla="*/ 4113 h 4237"/>
                  <a:gd name="T56" fmla="*/ 1805 w 4416"/>
                  <a:gd name="T57" fmla="*/ 4201 h 4237"/>
                  <a:gd name="T58" fmla="*/ 2060 w 4416"/>
                  <a:gd name="T59" fmla="*/ 4235 h 4237"/>
                  <a:gd name="T60" fmla="*/ 2182 w 4416"/>
                  <a:gd name="T61" fmla="*/ 4237 h 4237"/>
                  <a:gd name="T62" fmla="*/ 2333 w 4416"/>
                  <a:gd name="T63" fmla="*/ 4235 h 4237"/>
                  <a:gd name="T64" fmla="*/ 2532 w 4416"/>
                  <a:gd name="T65" fmla="*/ 4217 h 4237"/>
                  <a:gd name="T66" fmla="*/ 2862 w 4416"/>
                  <a:gd name="T67" fmla="*/ 4142 h 4237"/>
                  <a:gd name="T68" fmla="*/ 3171 w 4416"/>
                  <a:gd name="T69" fmla="*/ 4025 h 4237"/>
                  <a:gd name="T70" fmla="*/ 3456 w 4416"/>
                  <a:gd name="T71" fmla="*/ 3864 h 4237"/>
                  <a:gd name="T72" fmla="*/ 3569 w 4416"/>
                  <a:gd name="T73" fmla="*/ 3783 h 4237"/>
                  <a:gd name="T74" fmla="*/ 3714 w 4416"/>
                  <a:gd name="T75" fmla="*/ 3663 h 4237"/>
                  <a:gd name="T76" fmla="*/ 3978 w 4416"/>
                  <a:gd name="T77" fmla="*/ 3381 h 4237"/>
                  <a:gd name="T78" fmla="*/ 4244 w 4416"/>
                  <a:gd name="T79" fmla="*/ 2942 h 4237"/>
                  <a:gd name="T80" fmla="*/ 4393 w 4416"/>
                  <a:gd name="T81" fmla="*/ 2445 h 4237"/>
                  <a:gd name="T82" fmla="*/ 4414 w 4416"/>
                  <a:gd name="T83" fmla="*/ 2013 h 4237"/>
                  <a:gd name="T84" fmla="*/ 750 w 4416"/>
                  <a:gd name="T85" fmla="*/ 3060 h 4237"/>
                  <a:gd name="T86" fmla="*/ 750 w 4416"/>
                  <a:gd name="T87" fmla="*/ 2904 h 4237"/>
                  <a:gd name="T88" fmla="*/ 800 w 4416"/>
                  <a:gd name="T89" fmla="*/ 2904 h 4237"/>
                  <a:gd name="T90" fmla="*/ 928 w 4416"/>
                  <a:gd name="T91" fmla="*/ 3060 h 4237"/>
                  <a:gd name="T92" fmla="*/ 1032 w 4416"/>
                  <a:gd name="T93" fmla="*/ 2904 h 4237"/>
                  <a:gd name="T94" fmla="*/ 1032 w 4416"/>
                  <a:gd name="T95" fmla="*/ 2565 h 4237"/>
                  <a:gd name="T96" fmla="*/ 3485 w 4416"/>
                  <a:gd name="T97" fmla="*/ 2883 h 4237"/>
                  <a:gd name="T98" fmla="*/ 3537 w 4416"/>
                  <a:gd name="T99" fmla="*/ 3437 h 4237"/>
                  <a:gd name="T100" fmla="*/ 3223 w 4416"/>
                  <a:gd name="T101" fmla="*/ 3453 h 4237"/>
                  <a:gd name="T102" fmla="*/ 1254 w 4416"/>
                  <a:gd name="T103" fmla="*/ 3060 h 4237"/>
                  <a:gd name="T104" fmla="*/ 888 w 4416"/>
                  <a:gd name="T105" fmla="*/ 1914 h 4237"/>
                  <a:gd name="T106" fmla="*/ 2878 w 4416"/>
                  <a:gd name="T107" fmla="*/ 847 h 4237"/>
                  <a:gd name="T108" fmla="*/ 3456 w 4416"/>
                  <a:gd name="T109" fmla="*/ 1914 h 4237"/>
                  <a:gd name="T110" fmla="*/ 3485 w 4416"/>
                  <a:gd name="T111" fmla="*/ 2538 h 4237"/>
                  <a:gd name="T112" fmla="*/ 3826 w 4416"/>
                  <a:gd name="T113" fmla="*/ 3442 h 4237"/>
                  <a:gd name="T114" fmla="*/ 3826 w 4416"/>
                  <a:gd name="T115" fmla="*/ 3044 h 4237"/>
                  <a:gd name="T116" fmla="*/ 3718 w 4416"/>
                  <a:gd name="T117" fmla="*/ 2883 h 4237"/>
                  <a:gd name="T118" fmla="*/ 3826 w 4416"/>
                  <a:gd name="T119" fmla="*/ 2883 h 4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6" h="4237">
                    <a:moveTo>
                      <a:pt x="4414" y="2013"/>
                    </a:moveTo>
                    <a:lnTo>
                      <a:pt x="4405" y="1905"/>
                    </a:lnTo>
                    <a:lnTo>
                      <a:pt x="4393" y="1801"/>
                    </a:lnTo>
                    <a:lnTo>
                      <a:pt x="4373" y="1697"/>
                    </a:lnTo>
                    <a:lnTo>
                      <a:pt x="4348" y="1595"/>
                    </a:lnTo>
                    <a:lnTo>
                      <a:pt x="4317" y="1496"/>
                    </a:lnTo>
                    <a:lnTo>
                      <a:pt x="4280" y="1394"/>
                    </a:lnTo>
                    <a:lnTo>
                      <a:pt x="4244" y="1302"/>
                    </a:lnTo>
                    <a:lnTo>
                      <a:pt x="4199" y="1204"/>
                    </a:lnTo>
                    <a:lnTo>
                      <a:pt x="4147" y="1116"/>
                    </a:lnTo>
                    <a:lnTo>
                      <a:pt x="4095" y="1028"/>
                    </a:lnTo>
                    <a:lnTo>
                      <a:pt x="4039" y="940"/>
                    </a:lnTo>
                    <a:lnTo>
                      <a:pt x="3978" y="859"/>
                    </a:lnTo>
                    <a:lnTo>
                      <a:pt x="3910" y="780"/>
                    </a:lnTo>
                    <a:lnTo>
                      <a:pt x="3842" y="698"/>
                    </a:lnTo>
                    <a:lnTo>
                      <a:pt x="3786" y="644"/>
                    </a:lnTo>
                    <a:lnTo>
                      <a:pt x="3770" y="662"/>
                    </a:lnTo>
                    <a:lnTo>
                      <a:pt x="3745" y="682"/>
                    </a:lnTo>
                    <a:lnTo>
                      <a:pt x="3723" y="703"/>
                    </a:lnTo>
                    <a:lnTo>
                      <a:pt x="3698" y="719"/>
                    </a:lnTo>
                    <a:lnTo>
                      <a:pt x="3666" y="734"/>
                    </a:lnTo>
                    <a:lnTo>
                      <a:pt x="3637" y="750"/>
                    </a:lnTo>
                    <a:lnTo>
                      <a:pt x="3605" y="764"/>
                    </a:lnTo>
                    <a:lnTo>
                      <a:pt x="3573" y="771"/>
                    </a:lnTo>
                    <a:lnTo>
                      <a:pt x="3537" y="780"/>
                    </a:lnTo>
                    <a:lnTo>
                      <a:pt x="3517" y="784"/>
                    </a:lnTo>
                    <a:lnTo>
                      <a:pt x="3497" y="784"/>
                    </a:lnTo>
                    <a:lnTo>
                      <a:pt x="3476" y="784"/>
                    </a:lnTo>
                    <a:lnTo>
                      <a:pt x="3456" y="784"/>
                    </a:lnTo>
                    <a:lnTo>
                      <a:pt x="3372" y="775"/>
                    </a:lnTo>
                    <a:lnTo>
                      <a:pt x="3296" y="755"/>
                    </a:lnTo>
                    <a:lnTo>
                      <a:pt x="3223" y="723"/>
                    </a:lnTo>
                    <a:lnTo>
                      <a:pt x="3162" y="678"/>
                    </a:lnTo>
                    <a:lnTo>
                      <a:pt x="3110" y="626"/>
                    </a:lnTo>
                    <a:lnTo>
                      <a:pt x="3070" y="565"/>
                    </a:lnTo>
                    <a:lnTo>
                      <a:pt x="3047" y="497"/>
                    </a:lnTo>
                    <a:lnTo>
                      <a:pt x="3038" y="425"/>
                    </a:lnTo>
                    <a:lnTo>
                      <a:pt x="3047" y="357"/>
                    </a:lnTo>
                    <a:lnTo>
                      <a:pt x="3070" y="292"/>
                    </a:lnTo>
                    <a:lnTo>
                      <a:pt x="3110" y="233"/>
                    </a:lnTo>
                    <a:lnTo>
                      <a:pt x="3142" y="203"/>
                    </a:lnTo>
                    <a:lnTo>
                      <a:pt x="3110" y="188"/>
                    </a:lnTo>
                    <a:lnTo>
                      <a:pt x="3049" y="163"/>
                    </a:lnTo>
                    <a:lnTo>
                      <a:pt x="2991" y="140"/>
                    </a:lnTo>
                    <a:lnTo>
                      <a:pt x="2925" y="115"/>
                    </a:lnTo>
                    <a:lnTo>
                      <a:pt x="2862" y="95"/>
                    </a:lnTo>
                    <a:lnTo>
                      <a:pt x="2796" y="79"/>
                    </a:lnTo>
                    <a:lnTo>
                      <a:pt x="2733" y="63"/>
                    </a:lnTo>
                    <a:lnTo>
                      <a:pt x="2663" y="47"/>
                    </a:lnTo>
                    <a:lnTo>
                      <a:pt x="2600" y="36"/>
                    </a:lnTo>
                    <a:lnTo>
                      <a:pt x="2532" y="23"/>
                    </a:lnTo>
                    <a:lnTo>
                      <a:pt x="2462" y="16"/>
                    </a:lnTo>
                    <a:lnTo>
                      <a:pt x="2430" y="11"/>
                    </a:lnTo>
                    <a:lnTo>
                      <a:pt x="2399" y="7"/>
                    </a:lnTo>
                    <a:lnTo>
                      <a:pt x="2367" y="2"/>
                    </a:lnTo>
                    <a:lnTo>
                      <a:pt x="2333" y="2"/>
                    </a:lnTo>
                    <a:lnTo>
                      <a:pt x="2302" y="0"/>
                    </a:lnTo>
                    <a:lnTo>
                      <a:pt x="2270" y="0"/>
                    </a:lnTo>
                    <a:lnTo>
                      <a:pt x="2238" y="0"/>
                    </a:lnTo>
                    <a:lnTo>
                      <a:pt x="2205" y="0"/>
                    </a:lnTo>
                    <a:lnTo>
                      <a:pt x="2182" y="0"/>
                    </a:lnTo>
                    <a:lnTo>
                      <a:pt x="2157" y="0"/>
                    </a:lnTo>
                    <a:lnTo>
                      <a:pt x="2132" y="0"/>
                    </a:lnTo>
                    <a:lnTo>
                      <a:pt x="2110" y="0"/>
                    </a:lnTo>
                    <a:lnTo>
                      <a:pt x="2085" y="2"/>
                    </a:lnTo>
                    <a:lnTo>
                      <a:pt x="2060" y="2"/>
                    </a:lnTo>
                    <a:lnTo>
                      <a:pt x="2037" y="2"/>
                    </a:lnTo>
                    <a:lnTo>
                      <a:pt x="2013" y="2"/>
                    </a:lnTo>
                    <a:lnTo>
                      <a:pt x="1945" y="11"/>
                    </a:lnTo>
                    <a:lnTo>
                      <a:pt x="1877" y="18"/>
                    </a:lnTo>
                    <a:lnTo>
                      <a:pt x="1805" y="32"/>
                    </a:lnTo>
                    <a:lnTo>
                      <a:pt x="1735" y="47"/>
                    </a:lnTo>
                    <a:lnTo>
                      <a:pt x="1667" y="63"/>
                    </a:lnTo>
                    <a:lnTo>
                      <a:pt x="1599" y="79"/>
                    </a:lnTo>
                    <a:lnTo>
                      <a:pt x="1534" y="99"/>
                    </a:lnTo>
                    <a:lnTo>
                      <a:pt x="1470" y="120"/>
                    </a:lnTo>
                    <a:lnTo>
                      <a:pt x="1403" y="145"/>
                    </a:lnTo>
                    <a:lnTo>
                      <a:pt x="1342" y="172"/>
                    </a:lnTo>
                    <a:lnTo>
                      <a:pt x="1278" y="197"/>
                    </a:lnTo>
                    <a:lnTo>
                      <a:pt x="1218" y="228"/>
                    </a:lnTo>
                    <a:lnTo>
                      <a:pt x="1157" y="255"/>
                    </a:lnTo>
                    <a:lnTo>
                      <a:pt x="1096" y="289"/>
                    </a:lnTo>
                    <a:lnTo>
                      <a:pt x="1037" y="325"/>
                    </a:lnTo>
                    <a:lnTo>
                      <a:pt x="980" y="362"/>
                    </a:lnTo>
                    <a:lnTo>
                      <a:pt x="951" y="382"/>
                    </a:lnTo>
                    <a:lnTo>
                      <a:pt x="919" y="400"/>
                    </a:lnTo>
                    <a:lnTo>
                      <a:pt x="892" y="420"/>
                    </a:lnTo>
                    <a:lnTo>
                      <a:pt x="858" y="445"/>
                    </a:lnTo>
                    <a:lnTo>
                      <a:pt x="831" y="466"/>
                    </a:lnTo>
                    <a:lnTo>
                      <a:pt x="802" y="490"/>
                    </a:lnTo>
                    <a:lnTo>
                      <a:pt x="779" y="511"/>
                    </a:lnTo>
                    <a:lnTo>
                      <a:pt x="750" y="533"/>
                    </a:lnTo>
                    <a:lnTo>
                      <a:pt x="666" y="610"/>
                    </a:lnTo>
                    <a:lnTo>
                      <a:pt x="585" y="687"/>
                    </a:lnTo>
                    <a:lnTo>
                      <a:pt x="510" y="771"/>
                    </a:lnTo>
                    <a:lnTo>
                      <a:pt x="438" y="859"/>
                    </a:lnTo>
                    <a:lnTo>
                      <a:pt x="373" y="949"/>
                    </a:lnTo>
                    <a:lnTo>
                      <a:pt x="309" y="1042"/>
                    </a:lnTo>
                    <a:lnTo>
                      <a:pt x="253" y="1137"/>
                    </a:lnTo>
                    <a:lnTo>
                      <a:pt x="199" y="1238"/>
                    </a:lnTo>
                    <a:lnTo>
                      <a:pt x="156" y="1338"/>
                    </a:lnTo>
                    <a:lnTo>
                      <a:pt x="115" y="1446"/>
                    </a:lnTo>
                    <a:lnTo>
                      <a:pt x="79" y="1552"/>
                    </a:lnTo>
                    <a:lnTo>
                      <a:pt x="52" y="1663"/>
                    </a:lnTo>
                    <a:lnTo>
                      <a:pt x="27" y="1776"/>
                    </a:lnTo>
                    <a:lnTo>
                      <a:pt x="11" y="1889"/>
                    </a:lnTo>
                    <a:lnTo>
                      <a:pt x="2" y="2007"/>
                    </a:lnTo>
                    <a:lnTo>
                      <a:pt x="0" y="2122"/>
                    </a:lnTo>
                    <a:lnTo>
                      <a:pt x="2" y="2239"/>
                    </a:lnTo>
                    <a:lnTo>
                      <a:pt x="11" y="2357"/>
                    </a:lnTo>
                    <a:lnTo>
                      <a:pt x="27" y="2468"/>
                    </a:lnTo>
                    <a:lnTo>
                      <a:pt x="52" y="2581"/>
                    </a:lnTo>
                    <a:lnTo>
                      <a:pt x="79" y="2689"/>
                    </a:lnTo>
                    <a:lnTo>
                      <a:pt x="115" y="2798"/>
                    </a:lnTo>
                    <a:lnTo>
                      <a:pt x="156" y="2904"/>
                    </a:lnTo>
                    <a:lnTo>
                      <a:pt x="199" y="3003"/>
                    </a:lnTo>
                    <a:lnTo>
                      <a:pt x="253" y="3105"/>
                    </a:lnTo>
                    <a:lnTo>
                      <a:pt x="309" y="3200"/>
                    </a:lnTo>
                    <a:lnTo>
                      <a:pt x="373" y="3292"/>
                    </a:lnTo>
                    <a:lnTo>
                      <a:pt x="438" y="3376"/>
                    </a:lnTo>
                    <a:lnTo>
                      <a:pt x="510" y="3466"/>
                    </a:lnTo>
                    <a:lnTo>
                      <a:pt x="585" y="3550"/>
                    </a:lnTo>
                    <a:lnTo>
                      <a:pt x="666" y="3627"/>
                    </a:lnTo>
                    <a:lnTo>
                      <a:pt x="750" y="3704"/>
                    </a:lnTo>
                    <a:lnTo>
                      <a:pt x="779" y="3726"/>
                    </a:lnTo>
                    <a:lnTo>
                      <a:pt x="802" y="3751"/>
                    </a:lnTo>
                    <a:lnTo>
                      <a:pt x="831" y="3771"/>
                    </a:lnTo>
                    <a:lnTo>
                      <a:pt x="858" y="3796"/>
                    </a:lnTo>
                    <a:lnTo>
                      <a:pt x="892" y="3814"/>
                    </a:lnTo>
                    <a:lnTo>
                      <a:pt x="919" y="3835"/>
                    </a:lnTo>
                    <a:lnTo>
                      <a:pt x="951" y="3855"/>
                    </a:lnTo>
                    <a:lnTo>
                      <a:pt x="980" y="3875"/>
                    </a:lnTo>
                    <a:lnTo>
                      <a:pt x="1037" y="3912"/>
                    </a:lnTo>
                    <a:lnTo>
                      <a:pt x="1096" y="3948"/>
                    </a:lnTo>
                    <a:lnTo>
                      <a:pt x="1157" y="3979"/>
                    </a:lnTo>
                    <a:lnTo>
                      <a:pt x="1218" y="4009"/>
                    </a:lnTo>
                    <a:lnTo>
                      <a:pt x="1278" y="4040"/>
                    </a:lnTo>
                    <a:lnTo>
                      <a:pt x="1342" y="4065"/>
                    </a:lnTo>
                    <a:lnTo>
                      <a:pt x="1403" y="4092"/>
                    </a:lnTo>
                    <a:lnTo>
                      <a:pt x="1470" y="4113"/>
                    </a:lnTo>
                    <a:lnTo>
                      <a:pt x="1534" y="4138"/>
                    </a:lnTo>
                    <a:lnTo>
                      <a:pt x="1599" y="4158"/>
                    </a:lnTo>
                    <a:lnTo>
                      <a:pt x="1667" y="4174"/>
                    </a:lnTo>
                    <a:lnTo>
                      <a:pt x="1735" y="4190"/>
                    </a:lnTo>
                    <a:lnTo>
                      <a:pt x="1805" y="4201"/>
                    </a:lnTo>
                    <a:lnTo>
                      <a:pt x="1877" y="4214"/>
                    </a:lnTo>
                    <a:lnTo>
                      <a:pt x="1945" y="4221"/>
                    </a:lnTo>
                    <a:lnTo>
                      <a:pt x="2013" y="4230"/>
                    </a:lnTo>
                    <a:lnTo>
                      <a:pt x="2037" y="4230"/>
                    </a:lnTo>
                    <a:lnTo>
                      <a:pt x="2060" y="4235"/>
                    </a:lnTo>
                    <a:lnTo>
                      <a:pt x="2085" y="4235"/>
                    </a:lnTo>
                    <a:lnTo>
                      <a:pt x="2110" y="4235"/>
                    </a:lnTo>
                    <a:lnTo>
                      <a:pt x="2132" y="4237"/>
                    </a:lnTo>
                    <a:lnTo>
                      <a:pt x="2157" y="4237"/>
                    </a:lnTo>
                    <a:lnTo>
                      <a:pt x="2182" y="4237"/>
                    </a:lnTo>
                    <a:lnTo>
                      <a:pt x="2205" y="4237"/>
                    </a:lnTo>
                    <a:lnTo>
                      <a:pt x="2238" y="4237"/>
                    </a:lnTo>
                    <a:lnTo>
                      <a:pt x="2270" y="4237"/>
                    </a:lnTo>
                    <a:lnTo>
                      <a:pt x="2302" y="4237"/>
                    </a:lnTo>
                    <a:lnTo>
                      <a:pt x="2333" y="4235"/>
                    </a:lnTo>
                    <a:lnTo>
                      <a:pt x="2367" y="4235"/>
                    </a:lnTo>
                    <a:lnTo>
                      <a:pt x="2399" y="4230"/>
                    </a:lnTo>
                    <a:lnTo>
                      <a:pt x="2430" y="4230"/>
                    </a:lnTo>
                    <a:lnTo>
                      <a:pt x="2462" y="4226"/>
                    </a:lnTo>
                    <a:lnTo>
                      <a:pt x="2532" y="4217"/>
                    </a:lnTo>
                    <a:lnTo>
                      <a:pt x="2600" y="4205"/>
                    </a:lnTo>
                    <a:lnTo>
                      <a:pt x="2663" y="4194"/>
                    </a:lnTo>
                    <a:lnTo>
                      <a:pt x="2733" y="4178"/>
                    </a:lnTo>
                    <a:lnTo>
                      <a:pt x="2796" y="4162"/>
                    </a:lnTo>
                    <a:lnTo>
                      <a:pt x="2862" y="4142"/>
                    </a:lnTo>
                    <a:lnTo>
                      <a:pt x="2925" y="4122"/>
                    </a:lnTo>
                    <a:lnTo>
                      <a:pt x="2991" y="4101"/>
                    </a:lnTo>
                    <a:lnTo>
                      <a:pt x="3049" y="4077"/>
                    </a:lnTo>
                    <a:lnTo>
                      <a:pt x="3110" y="4054"/>
                    </a:lnTo>
                    <a:lnTo>
                      <a:pt x="3171" y="4025"/>
                    </a:lnTo>
                    <a:lnTo>
                      <a:pt x="3230" y="3997"/>
                    </a:lnTo>
                    <a:lnTo>
                      <a:pt x="3287" y="3964"/>
                    </a:lnTo>
                    <a:lnTo>
                      <a:pt x="3343" y="3932"/>
                    </a:lnTo>
                    <a:lnTo>
                      <a:pt x="3400" y="3900"/>
                    </a:lnTo>
                    <a:lnTo>
                      <a:pt x="3456" y="3864"/>
                    </a:lnTo>
                    <a:lnTo>
                      <a:pt x="3476" y="3853"/>
                    </a:lnTo>
                    <a:lnTo>
                      <a:pt x="3497" y="3835"/>
                    </a:lnTo>
                    <a:lnTo>
                      <a:pt x="3517" y="3823"/>
                    </a:lnTo>
                    <a:lnTo>
                      <a:pt x="3537" y="3808"/>
                    </a:lnTo>
                    <a:lnTo>
                      <a:pt x="3569" y="3783"/>
                    </a:lnTo>
                    <a:lnTo>
                      <a:pt x="3596" y="3762"/>
                    </a:lnTo>
                    <a:lnTo>
                      <a:pt x="3630" y="3740"/>
                    </a:lnTo>
                    <a:lnTo>
                      <a:pt x="3657" y="3715"/>
                    </a:lnTo>
                    <a:lnTo>
                      <a:pt x="3686" y="3688"/>
                    </a:lnTo>
                    <a:lnTo>
                      <a:pt x="3714" y="3663"/>
                    </a:lnTo>
                    <a:lnTo>
                      <a:pt x="3741" y="3638"/>
                    </a:lnTo>
                    <a:lnTo>
                      <a:pt x="3770" y="3611"/>
                    </a:lnTo>
                    <a:lnTo>
                      <a:pt x="3842" y="3539"/>
                    </a:lnTo>
                    <a:lnTo>
                      <a:pt x="3910" y="3462"/>
                    </a:lnTo>
                    <a:lnTo>
                      <a:pt x="3978" y="3381"/>
                    </a:lnTo>
                    <a:lnTo>
                      <a:pt x="4039" y="3301"/>
                    </a:lnTo>
                    <a:lnTo>
                      <a:pt x="4095" y="3216"/>
                    </a:lnTo>
                    <a:lnTo>
                      <a:pt x="4147" y="3127"/>
                    </a:lnTo>
                    <a:lnTo>
                      <a:pt x="4199" y="3035"/>
                    </a:lnTo>
                    <a:lnTo>
                      <a:pt x="4244" y="2942"/>
                    </a:lnTo>
                    <a:lnTo>
                      <a:pt x="4280" y="2847"/>
                    </a:lnTo>
                    <a:lnTo>
                      <a:pt x="4317" y="2750"/>
                    </a:lnTo>
                    <a:lnTo>
                      <a:pt x="4348" y="2651"/>
                    </a:lnTo>
                    <a:lnTo>
                      <a:pt x="4373" y="2544"/>
                    </a:lnTo>
                    <a:lnTo>
                      <a:pt x="4393" y="2445"/>
                    </a:lnTo>
                    <a:lnTo>
                      <a:pt x="4405" y="2337"/>
                    </a:lnTo>
                    <a:lnTo>
                      <a:pt x="4414" y="2230"/>
                    </a:lnTo>
                    <a:lnTo>
                      <a:pt x="4416" y="2122"/>
                    </a:lnTo>
                    <a:lnTo>
                      <a:pt x="4414" y="2013"/>
                    </a:lnTo>
                    <a:lnTo>
                      <a:pt x="4414" y="2013"/>
                    </a:lnTo>
                    <a:close/>
                    <a:moveTo>
                      <a:pt x="800" y="3453"/>
                    </a:moveTo>
                    <a:lnTo>
                      <a:pt x="750" y="3453"/>
                    </a:lnTo>
                    <a:lnTo>
                      <a:pt x="693" y="3453"/>
                    </a:lnTo>
                    <a:lnTo>
                      <a:pt x="693" y="3060"/>
                    </a:lnTo>
                    <a:lnTo>
                      <a:pt x="750" y="3060"/>
                    </a:lnTo>
                    <a:lnTo>
                      <a:pt x="800" y="3060"/>
                    </a:lnTo>
                    <a:lnTo>
                      <a:pt x="800" y="3453"/>
                    </a:lnTo>
                    <a:lnTo>
                      <a:pt x="800" y="3453"/>
                    </a:lnTo>
                    <a:close/>
                    <a:moveTo>
                      <a:pt x="800" y="2904"/>
                    </a:moveTo>
                    <a:lnTo>
                      <a:pt x="750" y="2904"/>
                    </a:lnTo>
                    <a:lnTo>
                      <a:pt x="693" y="2904"/>
                    </a:lnTo>
                    <a:lnTo>
                      <a:pt x="693" y="2558"/>
                    </a:lnTo>
                    <a:lnTo>
                      <a:pt x="750" y="2558"/>
                    </a:lnTo>
                    <a:lnTo>
                      <a:pt x="800" y="2558"/>
                    </a:lnTo>
                    <a:lnTo>
                      <a:pt x="800" y="2904"/>
                    </a:lnTo>
                    <a:lnTo>
                      <a:pt x="800" y="2904"/>
                    </a:lnTo>
                    <a:close/>
                    <a:moveTo>
                      <a:pt x="1032" y="3462"/>
                    </a:moveTo>
                    <a:lnTo>
                      <a:pt x="980" y="3462"/>
                    </a:lnTo>
                    <a:lnTo>
                      <a:pt x="928" y="3462"/>
                    </a:lnTo>
                    <a:lnTo>
                      <a:pt x="928" y="3060"/>
                    </a:lnTo>
                    <a:lnTo>
                      <a:pt x="980" y="3060"/>
                    </a:lnTo>
                    <a:lnTo>
                      <a:pt x="1032" y="3060"/>
                    </a:lnTo>
                    <a:lnTo>
                      <a:pt x="1032" y="3462"/>
                    </a:lnTo>
                    <a:lnTo>
                      <a:pt x="1032" y="3462"/>
                    </a:lnTo>
                    <a:close/>
                    <a:moveTo>
                      <a:pt x="1032" y="2904"/>
                    </a:moveTo>
                    <a:lnTo>
                      <a:pt x="980" y="2904"/>
                    </a:lnTo>
                    <a:lnTo>
                      <a:pt x="928" y="2904"/>
                    </a:lnTo>
                    <a:lnTo>
                      <a:pt x="928" y="2565"/>
                    </a:lnTo>
                    <a:lnTo>
                      <a:pt x="980" y="2565"/>
                    </a:lnTo>
                    <a:lnTo>
                      <a:pt x="1032" y="2565"/>
                    </a:lnTo>
                    <a:lnTo>
                      <a:pt x="1032" y="2904"/>
                    </a:lnTo>
                    <a:lnTo>
                      <a:pt x="1032" y="2904"/>
                    </a:lnTo>
                    <a:close/>
                    <a:moveTo>
                      <a:pt x="3589" y="2883"/>
                    </a:moveTo>
                    <a:lnTo>
                      <a:pt x="3537" y="2883"/>
                    </a:lnTo>
                    <a:lnTo>
                      <a:pt x="3485" y="2883"/>
                    </a:lnTo>
                    <a:lnTo>
                      <a:pt x="3485" y="3044"/>
                    </a:lnTo>
                    <a:lnTo>
                      <a:pt x="3537" y="3044"/>
                    </a:lnTo>
                    <a:lnTo>
                      <a:pt x="3589" y="3044"/>
                    </a:lnTo>
                    <a:lnTo>
                      <a:pt x="3589" y="3437"/>
                    </a:lnTo>
                    <a:lnTo>
                      <a:pt x="3537" y="3437"/>
                    </a:lnTo>
                    <a:lnTo>
                      <a:pt x="3485" y="3437"/>
                    </a:lnTo>
                    <a:lnTo>
                      <a:pt x="3485" y="3044"/>
                    </a:lnTo>
                    <a:lnTo>
                      <a:pt x="3456" y="3044"/>
                    </a:lnTo>
                    <a:lnTo>
                      <a:pt x="3223" y="3044"/>
                    </a:lnTo>
                    <a:lnTo>
                      <a:pt x="3223" y="3453"/>
                    </a:lnTo>
                    <a:lnTo>
                      <a:pt x="2462" y="3453"/>
                    </a:lnTo>
                    <a:lnTo>
                      <a:pt x="2013" y="3453"/>
                    </a:lnTo>
                    <a:lnTo>
                      <a:pt x="1218" y="3453"/>
                    </a:lnTo>
                    <a:lnTo>
                      <a:pt x="1218" y="3060"/>
                    </a:lnTo>
                    <a:lnTo>
                      <a:pt x="1254" y="3060"/>
                    </a:lnTo>
                    <a:lnTo>
                      <a:pt x="1254" y="2904"/>
                    </a:lnTo>
                    <a:lnTo>
                      <a:pt x="1218" y="2904"/>
                    </a:lnTo>
                    <a:lnTo>
                      <a:pt x="1218" y="1914"/>
                    </a:lnTo>
                    <a:lnTo>
                      <a:pt x="980" y="1914"/>
                    </a:lnTo>
                    <a:lnTo>
                      <a:pt x="888" y="1914"/>
                    </a:lnTo>
                    <a:lnTo>
                      <a:pt x="980" y="1781"/>
                    </a:lnTo>
                    <a:lnTo>
                      <a:pt x="1611" y="847"/>
                    </a:lnTo>
                    <a:lnTo>
                      <a:pt x="2013" y="847"/>
                    </a:lnTo>
                    <a:lnTo>
                      <a:pt x="2462" y="847"/>
                    </a:lnTo>
                    <a:lnTo>
                      <a:pt x="2878" y="847"/>
                    </a:lnTo>
                    <a:lnTo>
                      <a:pt x="3456" y="1745"/>
                    </a:lnTo>
                    <a:lnTo>
                      <a:pt x="3537" y="1873"/>
                    </a:lnTo>
                    <a:lnTo>
                      <a:pt x="3564" y="1914"/>
                    </a:lnTo>
                    <a:lnTo>
                      <a:pt x="3537" y="1914"/>
                    </a:lnTo>
                    <a:lnTo>
                      <a:pt x="3456" y="1914"/>
                    </a:lnTo>
                    <a:lnTo>
                      <a:pt x="3223" y="1914"/>
                    </a:lnTo>
                    <a:lnTo>
                      <a:pt x="3223" y="2883"/>
                    </a:lnTo>
                    <a:lnTo>
                      <a:pt x="3456" y="2883"/>
                    </a:lnTo>
                    <a:lnTo>
                      <a:pt x="3485" y="2883"/>
                    </a:lnTo>
                    <a:lnTo>
                      <a:pt x="3485" y="2538"/>
                    </a:lnTo>
                    <a:lnTo>
                      <a:pt x="3537" y="2538"/>
                    </a:lnTo>
                    <a:lnTo>
                      <a:pt x="3589" y="2538"/>
                    </a:lnTo>
                    <a:lnTo>
                      <a:pt x="3589" y="2883"/>
                    </a:lnTo>
                    <a:lnTo>
                      <a:pt x="3589" y="2883"/>
                    </a:lnTo>
                    <a:close/>
                    <a:moveTo>
                      <a:pt x="3826" y="3442"/>
                    </a:moveTo>
                    <a:lnTo>
                      <a:pt x="3770" y="3442"/>
                    </a:lnTo>
                    <a:lnTo>
                      <a:pt x="3718" y="3442"/>
                    </a:lnTo>
                    <a:lnTo>
                      <a:pt x="3718" y="3044"/>
                    </a:lnTo>
                    <a:lnTo>
                      <a:pt x="3770" y="3044"/>
                    </a:lnTo>
                    <a:lnTo>
                      <a:pt x="3826" y="3044"/>
                    </a:lnTo>
                    <a:lnTo>
                      <a:pt x="3826" y="3442"/>
                    </a:lnTo>
                    <a:lnTo>
                      <a:pt x="3826" y="3442"/>
                    </a:lnTo>
                    <a:close/>
                    <a:moveTo>
                      <a:pt x="3826" y="2883"/>
                    </a:moveTo>
                    <a:lnTo>
                      <a:pt x="3770" y="2883"/>
                    </a:lnTo>
                    <a:lnTo>
                      <a:pt x="3718" y="2883"/>
                    </a:lnTo>
                    <a:lnTo>
                      <a:pt x="3718" y="2544"/>
                    </a:lnTo>
                    <a:lnTo>
                      <a:pt x="3770" y="2544"/>
                    </a:lnTo>
                    <a:lnTo>
                      <a:pt x="3826" y="2544"/>
                    </a:lnTo>
                    <a:lnTo>
                      <a:pt x="3826" y="2883"/>
                    </a:lnTo>
                    <a:lnTo>
                      <a:pt x="3826" y="2883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6" name="Freeform 32">
                <a:extLst>
                  <a:ext uri="{FF2B5EF4-FFF2-40B4-BE49-F238E27FC236}">
                    <a16:creationId xmlns:a16="http://schemas.microsoft.com/office/drawing/2014/main" id="{50477F5A-C98D-4E7C-394C-105FCAF69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1515"/>
                <a:ext cx="271" cy="206"/>
              </a:xfrm>
              <a:custGeom>
                <a:avLst/>
                <a:gdLst>
                  <a:gd name="T0" fmla="*/ 88 w 732"/>
                  <a:gd name="T1" fmla="*/ 169 h 569"/>
                  <a:gd name="T2" fmla="*/ 145 w 732"/>
                  <a:gd name="T3" fmla="*/ 198 h 569"/>
                  <a:gd name="T4" fmla="*/ 201 w 732"/>
                  <a:gd name="T5" fmla="*/ 230 h 569"/>
                  <a:gd name="T6" fmla="*/ 258 w 732"/>
                  <a:gd name="T7" fmla="*/ 262 h 569"/>
                  <a:gd name="T8" fmla="*/ 314 w 732"/>
                  <a:gd name="T9" fmla="*/ 298 h 569"/>
                  <a:gd name="T10" fmla="*/ 334 w 732"/>
                  <a:gd name="T11" fmla="*/ 314 h 569"/>
                  <a:gd name="T12" fmla="*/ 355 w 732"/>
                  <a:gd name="T13" fmla="*/ 325 h 569"/>
                  <a:gd name="T14" fmla="*/ 375 w 732"/>
                  <a:gd name="T15" fmla="*/ 339 h 569"/>
                  <a:gd name="T16" fmla="*/ 395 w 732"/>
                  <a:gd name="T17" fmla="*/ 350 h 569"/>
                  <a:gd name="T18" fmla="*/ 427 w 732"/>
                  <a:gd name="T19" fmla="*/ 375 h 569"/>
                  <a:gd name="T20" fmla="*/ 454 w 732"/>
                  <a:gd name="T21" fmla="*/ 400 h 569"/>
                  <a:gd name="T22" fmla="*/ 488 w 732"/>
                  <a:gd name="T23" fmla="*/ 422 h 569"/>
                  <a:gd name="T24" fmla="*/ 515 w 732"/>
                  <a:gd name="T25" fmla="*/ 447 h 569"/>
                  <a:gd name="T26" fmla="*/ 544 w 732"/>
                  <a:gd name="T27" fmla="*/ 472 h 569"/>
                  <a:gd name="T28" fmla="*/ 572 w 732"/>
                  <a:gd name="T29" fmla="*/ 499 h 569"/>
                  <a:gd name="T30" fmla="*/ 599 w 732"/>
                  <a:gd name="T31" fmla="*/ 524 h 569"/>
                  <a:gd name="T32" fmla="*/ 628 w 732"/>
                  <a:gd name="T33" fmla="*/ 551 h 569"/>
                  <a:gd name="T34" fmla="*/ 644 w 732"/>
                  <a:gd name="T35" fmla="*/ 569 h 569"/>
                  <a:gd name="T36" fmla="*/ 671 w 732"/>
                  <a:gd name="T37" fmla="*/ 535 h 569"/>
                  <a:gd name="T38" fmla="*/ 705 w 732"/>
                  <a:gd name="T39" fmla="*/ 479 h 569"/>
                  <a:gd name="T40" fmla="*/ 725 w 732"/>
                  <a:gd name="T41" fmla="*/ 418 h 569"/>
                  <a:gd name="T42" fmla="*/ 732 w 732"/>
                  <a:gd name="T43" fmla="*/ 350 h 569"/>
                  <a:gd name="T44" fmla="*/ 725 w 732"/>
                  <a:gd name="T45" fmla="*/ 287 h 569"/>
                  <a:gd name="T46" fmla="*/ 705 w 732"/>
                  <a:gd name="T47" fmla="*/ 230 h 569"/>
                  <a:gd name="T48" fmla="*/ 671 w 732"/>
                  <a:gd name="T49" fmla="*/ 174 h 569"/>
                  <a:gd name="T50" fmla="*/ 628 w 732"/>
                  <a:gd name="T51" fmla="*/ 122 h 569"/>
                  <a:gd name="T52" fmla="*/ 603 w 732"/>
                  <a:gd name="T53" fmla="*/ 101 h 569"/>
                  <a:gd name="T54" fmla="*/ 581 w 732"/>
                  <a:gd name="T55" fmla="*/ 81 h 569"/>
                  <a:gd name="T56" fmla="*/ 556 w 732"/>
                  <a:gd name="T57" fmla="*/ 65 h 569"/>
                  <a:gd name="T58" fmla="*/ 524 w 732"/>
                  <a:gd name="T59" fmla="*/ 49 h 569"/>
                  <a:gd name="T60" fmla="*/ 495 w 732"/>
                  <a:gd name="T61" fmla="*/ 33 h 569"/>
                  <a:gd name="T62" fmla="*/ 463 w 732"/>
                  <a:gd name="T63" fmla="*/ 24 h 569"/>
                  <a:gd name="T64" fmla="*/ 431 w 732"/>
                  <a:gd name="T65" fmla="*/ 13 h 569"/>
                  <a:gd name="T66" fmla="*/ 395 w 732"/>
                  <a:gd name="T67" fmla="*/ 9 h 569"/>
                  <a:gd name="T68" fmla="*/ 375 w 732"/>
                  <a:gd name="T69" fmla="*/ 4 h 569"/>
                  <a:gd name="T70" fmla="*/ 355 w 732"/>
                  <a:gd name="T71" fmla="*/ 0 h 569"/>
                  <a:gd name="T72" fmla="*/ 334 w 732"/>
                  <a:gd name="T73" fmla="*/ 0 h 569"/>
                  <a:gd name="T74" fmla="*/ 314 w 732"/>
                  <a:gd name="T75" fmla="*/ 0 h 569"/>
                  <a:gd name="T76" fmla="*/ 230 w 732"/>
                  <a:gd name="T77" fmla="*/ 9 h 569"/>
                  <a:gd name="T78" fmla="*/ 154 w 732"/>
                  <a:gd name="T79" fmla="*/ 29 h 569"/>
                  <a:gd name="T80" fmla="*/ 81 w 732"/>
                  <a:gd name="T81" fmla="*/ 61 h 569"/>
                  <a:gd name="T82" fmla="*/ 20 w 732"/>
                  <a:gd name="T83" fmla="*/ 106 h 569"/>
                  <a:gd name="T84" fmla="*/ 0 w 732"/>
                  <a:gd name="T85" fmla="*/ 128 h 569"/>
                  <a:gd name="T86" fmla="*/ 29 w 732"/>
                  <a:gd name="T87" fmla="*/ 142 h 569"/>
                  <a:gd name="T88" fmla="*/ 88 w 732"/>
                  <a:gd name="T89" fmla="*/ 169 h 569"/>
                  <a:gd name="T90" fmla="*/ 88 w 732"/>
                  <a:gd name="T91" fmla="*/ 1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2" h="569">
                    <a:moveTo>
                      <a:pt x="88" y="169"/>
                    </a:moveTo>
                    <a:lnTo>
                      <a:pt x="145" y="198"/>
                    </a:lnTo>
                    <a:lnTo>
                      <a:pt x="201" y="230"/>
                    </a:lnTo>
                    <a:lnTo>
                      <a:pt x="258" y="262"/>
                    </a:lnTo>
                    <a:lnTo>
                      <a:pt x="314" y="298"/>
                    </a:lnTo>
                    <a:lnTo>
                      <a:pt x="334" y="314"/>
                    </a:lnTo>
                    <a:lnTo>
                      <a:pt x="355" y="325"/>
                    </a:lnTo>
                    <a:lnTo>
                      <a:pt x="375" y="339"/>
                    </a:lnTo>
                    <a:lnTo>
                      <a:pt x="395" y="350"/>
                    </a:lnTo>
                    <a:lnTo>
                      <a:pt x="427" y="375"/>
                    </a:lnTo>
                    <a:lnTo>
                      <a:pt x="454" y="400"/>
                    </a:lnTo>
                    <a:lnTo>
                      <a:pt x="488" y="422"/>
                    </a:lnTo>
                    <a:lnTo>
                      <a:pt x="515" y="447"/>
                    </a:lnTo>
                    <a:lnTo>
                      <a:pt x="544" y="472"/>
                    </a:lnTo>
                    <a:lnTo>
                      <a:pt x="572" y="499"/>
                    </a:lnTo>
                    <a:lnTo>
                      <a:pt x="599" y="524"/>
                    </a:lnTo>
                    <a:lnTo>
                      <a:pt x="628" y="551"/>
                    </a:lnTo>
                    <a:lnTo>
                      <a:pt x="644" y="569"/>
                    </a:lnTo>
                    <a:lnTo>
                      <a:pt x="671" y="535"/>
                    </a:lnTo>
                    <a:lnTo>
                      <a:pt x="705" y="479"/>
                    </a:lnTo>
                    <a:lnTo>
                      <a:pt x="725" y="418"/>
                    </a:lnTo>
                    <a:lnTo>
                      <a:pt x="732" y="350"/>
                    </a:lnTo>
                    <a:lnTo>
                      <a:pt x="725" y="287"/>
                    </a:lnTo>
                    <a:lnTo>
                      <a:pt x="705" y="230"/>
                    </a:lnTo>
                    <a:lnTo>
                      <a:pt x="671" y="174"/>
                    </a:lnTo>
                    <a:lnTo>
                      <a:pt x="628" y="122"/>
                    </a:lnTo>
                    <a:lnTo>
                      <a:pt x="603" y="101"/>
                    </a:lnTo>
                    <a:lnTo>
                      <a:pt x="581" y="81"/>
                    </a:lnTo>
                    <a:lnTo>
                      <a:pt x="556" y="65"/>
                    </a:lnTo>
                    <a:lnTo>
                      <a:pt x="524" y="49"/>
                    </a:lnTo>
                    <a:lnTo>
                      <a:pt x="495" y="33"/>
                    </a:lnTo>
                    <a:lnTo>
                      <a:pt x="463" y="24"/>
                    </a:lnTo>
                    <a:lnTo>
                      <a:pt x="431" y="13"/>
                    </a:lnTo>
                    <a:lnTo>
                      <a:pt x="395" y="9"/>
                    </a:lnTo>
                    <a:lnTo>
                      <a:pt x="375" y="4"/>
                    </a:lnTo>
                    <a:lnTo>
                      <a:pt x="355" y="0"/>
                    </a:lnTo>
                    <a:lnTo>
                      <a:pt x="334" y="0"/>
                    </a:lnTo>
                    <a:lnTo>
                      <a:pt x="314" y="0"/>
                    </a:lnTo>
                    <a:lnTo>
                      <a:pt x="230" y="9"/>
                    </a:lnTo>
                    <a:lnTo>
                      <a:pt x="154" y="29"/>
                    </a:lnTo>
                    <a:lnTo>
                      <a:pt x="81" y="61"/>
                    </a:lnTo>
                    <a:lnTo>
                      <a:pt x="20" y="106"/>
                    </a:lnTo>
                    <a:lnTo>
                      <a:pt x="0" y="128"/>
                    </a:lnTo>
                    <a:lnTo>
                      <a:pt x="29" y="142"/>
                    </a:lnTo>
                    <a:lnTo>
                      <a:pt x="88" y="169"/>
                    </a:lnTo>
                    <a:lnTo>
                      <a:pt x="88" y="169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7" name="Freeform 33">
                <a:extLst>
                  <a:ext uri="{FF2B5EF4-FFF2-40B4-BE49-F238E27FC236}">
                    <a16:creationId xmlns:a16="http://schemas.microsoft.com/office/drawing/2014/main" id="{5E6657B8-D459-D746-0FDD-E788293D2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533"/>
                <a:ext cx="1" cy="59"/>
              </a:xfrm>
              <a:custGeom>
                <a:avLst/>
                <a:gdLst>
                  <a:gd name="T0" fmla="*/ 0 w 4"/>
                  <a:gd name="T1" fmla="*/ 0 h 161"/>
                  <a:gd name="T2" fmla="*/ 0 w 4"/>
                  <a:gd name="T3" fmla="*/ 161 h 161"/>
                  <a:gd name="T4" fmla="*/ 4 w 4"/>
                  <a:gd name="T5" fmla="*/ 161 h 161"/>
                  <a:gd name="T6" fmla="*/ 4 w 4"/>
                  <a:gd name="T7" fmla="*/ 0 h 161"/>
                  <a:gd name="T8" fmla="*/ 0 w 4"/>
                  <a:gd name="T9" fmla="*/ 0 h 161"/>
                  <a:gd name="T10" fmla="*/ 0 w 4"/>
                  <a:gd name="T1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61">
                    <a:moveTo>
                      <a:pt x="0" y="0"/>
                    </a:moveTo>
                    <a:lnTo>
                      <a:pt x="0" y="161"/>
                    </a:lnTo>
                    <a:lnTo>
                      <a:pt x="4" y="16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8" name="Freeform 34">
                <a:extLst>
                  <a:ext uri="{FF2B5EF4-FFF2-40B4-BE49-F238E27FC236}">
                    <a16:creationId xmlns:a16="http://schemas.microsoft.com/office/drawing/2014/main" id="{A5B6A8AF-F684-2E60-AD01-02F6F201B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192"/>
                <a:ext cx="149" cy="119"/>
              </a:xfrm>
              <a:custGeom>
                <a:avLst/>
                <a:gdLst>
                  <a:gd name="T0" fmla="*/ 390 w 402"/>
                  <a:gd name="T1" fmla="*/ 226 h 330"/>
                  <a:gd name="T2" fmla="*/ 375 w 402"/>
                  <a:gd name="T3" fmla="*/ 179 h 330"/>
                  <a:gd name="T4" fmla="*/ 354 w 402"/>
                  <a:gd name="T5" fmla="*/ 138 h 330"/>
                  <a:gd name="T6" fmla="*/ 325 w 402"/>
                  <a:gd name="T7" fmla="*/ 102 h 330"/>
                  <a:gd name="T8" fmla="*/ 289 w 402"/>
                  <a:gd name="T9" fmla="*/ 68 h 330"/>
                  <a:gd name="T10" fmla="*/ 250 w 402"/>
                  <a:gd name="T11" fmla="*/ 45 h 330"/>
                  <a:gd name="T12" fmla="*/ 196 w 402"/>
                  <a:gd name="T13" fmla="*/ 25 h 330"/>
                  <a:gd name="T14" fmla="*/ 178 w 402"/>
                  <a:gd name="T15" fmla="*/ 20 h 330"/>
                  <a:gd name="T16" fmla="*/ 153 w 402"/>
                  <a:gd name="T17" fmla="*/ 14 h 330"/>
                  <a:gd name="T18" fmla="*/ 128 w 402"/>
                  <a:gd name="T19" fmla="*/ 9 h 330"/>
                  <a:gd name="T20" fmla="*/ 104 w 402"/>
                  <a:gd name="T21" fmla="*/ 5 h 330"/>
                  <a:gd name="T22" fmla="*/ 81 w 402"/>
                  <a:gd name="T23" fmla="*/ 5 h 330"/>
                  <a:gd name="T24" fmla="*/ 56 w 402"/>
                  <a:gd name="T25" fmla="*/ 0 h 330"/>
                  <a:gd name="T26" fmla="*/ 29 w 402"/>
                  <a:gd name="T27" fmla="*/ 0 h 330"/>
                  <a:gd name="T28" fmla="*/ 0 w 402"/>
                  <a:gd name="T29" fmla="*/ 0 h 330"/>
                  <a:gd name="T30" fmla="*/ 0 w 402"/>
                  <a:gd name="T31" fmla="*/ 330 h 330"/>
                  <a:gd name="T32" fmla="*/ 196 w 402"/>
                  <a:gd name="T33" fmla="*/ 330 h 330"/>
                  <a:gd name="T34" fmla="*/ 402 w 402"/>
                  <a:gd name="T35" fmla="*/ 330 h 330"/>
                  <a:gd name="T36" fmla="*/ 397 w 402"/>
                  <a:gd name="T37" fmla="*/ 274 h 330"/>
                  <a:gd name="T38" fmla="*/ 390 w 402"/>
                  <a:gd name="T39" fmla="*/ 226 h 330"/>
                  <a:gd name="T40" fmla="*/ 390 w 402"/>
                  <a:gd name="T41" fmla="*/ 22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30">
                    <a:moveTo>
                      <a:pt x="390" y="226"/>
                    </a:moveTo>
                    <a:lnTo>
                      <a:pt x="375" y="179"/>
                    </a:lnTo>
                    <a:lnTo>
                      <a:pt x="354" y="138"/>
                    </a:lnTo>
                    <a:lnTo>
                      <a:pt x="325" y="102"/>
                    </a:lnTo>
                    <a:lnTo>
                      <a:pt x="289" y="68"/>
                    </a:lnTo>
                    <a:lnTo>
                      <a:pt x="250" y="45"/>
                    </a:lnTo>
                    <a:lnTo>
                      <a:pt x="196" y="25"/>
                    </a:lnTo>
                    <a:lnTo>
                      <a:pt x="178" y="20"/>
                    </a:lnTo>
                    <a:lnTo>
                      <a:pt x="153" y="14"/>
                    </a:lnTo>
                    <a:lnTo>
                      <a:pt x="128" y="9"/>
                    </a:lnTo>
                    <a:lnTo>
                      <a:pt x="104" y="5"/>
                    </a:lnTo>
                    <a:lnTo>
                      <a:pt x="81" y="5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196" y="330"/>
                    </a:lnTo>
                    <a:lnTo>
                      <a:pt x="402" y="330"/>
                    </a:lnTo>
                    <a:lnTo>
                      <a:pt x="397" y="274"/>
                    </a:lnTo>
                    <a:lnTo>
                      <a:pt x="390" y="226"/>
                    </a:lnTo>
                    <a:lnTo>
                      <a:pt x="390" y="226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79" name="Freeform 35">
                <a:extLst>
                  <a:ext uri="{FF2B5EF4-FFF2-40B4-BE49-F238E27FC236}">
                    <a16:creationId xmlns:a16="http://schemas.microsoft.com/office/drawing/2014/main" id="{9062A9B0-5C80-2A46-40BA-71259B4A9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2329"/>
                <a:ext cx="148" cy="121"/>
              </a:xfrm>
              <a:custGeom>
                <a:avLst/>
                <a:gdLst>
                  <a:gd name="T0" fmla="*/ 0 w 402"/>
                  <a:gd name="T1" fmla="*/ 0 h 332"/>
                  <a:gd name="T2" fmla="*/ 0 w 402"/>
                  <a:gd name="T3" fmla="*/ 332 h 332"/>
                  <a:gd name="T4" fmla="*/ 201 w 402"/>
                  <a:gd name="T5" fmla="*/ 332 h 332"/>
                  <a:gd name="T6" fmla="*/ 402 w 402"/>
                  <a:gd name="T7" fmla="*/ 332 h 332"/>
                  <a:gd name="T8" fmla="*/ 402 w 402"/>
                  <a:gd name="T9" fmla="*/ 0 h 332"/>
                  <a:gd name="T10" fmla="*/ 201 w 402"/>
                  <a:gd name="T11" fmla="*/ 0 h 332"/>
                  <a:gd name="T12" fmla="*/ 0 w 402"/>
                  <a:gd name="T13" fmla="*/ 0 h 332"/>
                  <a:gd name="T14" fmla="*/ 0 w 402"/>
                  <a:gd name="T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2" h="332">
                    <a:moveTo>
                      <a:pt x="0" y="0"/>
                    </a:moveTo>
                    <a:lnTo>
                      <a:pt x="0" y="332"/>
                    </a:lnTo>
                    <a:lnTo>
                      <a:pt x="201" y="332"/>
                    </a:lnTo>
                    <a:lnTo>
                      <a:pt x="402" y="332"/>
                    </a:lnTo>
                    <a:lnTo>
                      <a:pt x="40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80" name="Freeform 36">
                <a:extLst>
                  <a:ext uri="{FF2B5EF4-FFF2-40B4-BE49-F238E27FC236}">
                    <a16:creationId xmlns:a16="http://schemas.microsoft.com/office/drawing/2014/main" id="{AA2F46D1-4B40-1574-F714-4E680E64A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195"/>
                <a:ext cx="146" cy="121"/>
              </a:xfrm>
              <a:custGeom>
                <a:avLst/>
                <a:gdLst>
                  <a:gd name="T0" fmla="*/ 341 w 397"/>
                  <a:gd name="T1" fmla="*/ 0 h 335"/>
                  <a:gd name="T2" fmla="*/ 318 w 397"/>
                  <a:gd name="T3" fmla="*/ 0 h 335"/>
                  <a:gd name="T4" fmla="*/ 293 w 397"/>
                  <a:gd name="T5" fmla="*/ 5 h 335"/>
                  <a:gd name="T6" fmla="*/ 268 w 397"/>
                  <a:gd name="T7" fmla="*/ 7 h 335"/>
                  <a:gd name="T8" fmla="*/ 246 w 397"/>
                  <a:gd name="T9" fmla="*/ 11 h 335"/>
                  <a:gd name="T10" fmla="*/ 221 w 397"/>
                  <a:gd name="T11" fmla="*/ 16 h 335"/>
                  <a:gd name="T12" fmla="*/ 201 w 397"/>
                  <a:gd name="T13" fmla="*/ 23 h 335"/>
                  <a:gd name="T14" fmla="*/ 155 w 397"/>
                  <a:gd name="T15" fmla="*/ 41 h 335"/>
                  <a:gd name="T16" fmla="*/ 122 w 397"/>
                  <a:gd name="T17" fmla="*/ 63 h 335"/>
                  <a:gd name="T18" fmla="*/ 85 w 397"/>
                  <a:gd name="T19" fmla="*/ 97 h 335"/>
                  <a:gd name="T20" fmla="*/ 56 w 397"/>
                  <a:gd name="T21" fmla="*/ 133 h 335"/>
                  <a:gd name="T22" fmla="*/ 36 w 397"/>
                  <a:gd name="T23" fmla="*/ 172 h 335"/>
                  <a:gd name="T24" fmla="*/ 15 w 397"/>
                  <a:gd name="T25" fmla="*/ 222 h 335"/>
                  <a:gd name="T26" fmla="*/ 4 w 397"/>
                  <a:gd name="T27" fmla="*/ 274 h 335"/>
                  <a:gd name="T28" fmla="*/ 0 w 397"/>
                  <a:gd name="T29" fmla="*/ 335 h 335"/>
                  <a:gd name="T30" fmla="*/ 201 w 397"/>
                  <a:gd name="T31" fmla="*/ 335 h 335"/>
                  <a:gd name="T32" fmla="*/ 397 w 397"/>
                  <a:gd name="T33" fmla="*/ 335 h 335"/>
                  <a:gd name="T34" fmla="*/ 397 w 397"/>
                  <a:gd name="T35" fmla="*/ 0 h 335"/>
                  <a:gd name="T36" fmla="*/ 370 w 397"/>
                  <a:gd name="T37" fmla="*/ 0 h 335"/>
                  <a:gd name="T38" fmla="*/ 341 w 397"/>
                  <a:gd name="T39" fmla="*/ 0 h 335"/>
                  <a:gd name="T40" fmla="*/ 341 w 397"/>
                  <a:gd name="T41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35">
                    <a:moveTo>
                      <a:pt x="341" y="0"/>
                    </a:moveTo>
                    <a:lnTo>
                      <a:pt x="318" y="0"/>
                    </a:lnTo>
                    <a:lnTo>
                      <a:pt x="293" y="5"/>
                    </a:lnTo>
                    <a:lnTo>
                      <a:pt x="268" y="7"/>
                    </a:lnTo>
                    <a:lnTo>
                      <a:pt x="246" y="11"/>
                    </a:lnTo>
                    <a:lnTo>
                      <a:pt x="221" y="16"/>
                    </a:lnTo>
                    <a:lnTo>
                      <a:pt x="201" y="23"/>
                    </a:lnTo>
                    <a:lnTo>
                      <a:pt x="155" y="41"/>
                    </a:lnTo>
                    <a:lnTo>
                      <a:pt x="122" y="63"/>
                    </a:lnTo>
                    <a:lnTo>
                      <a:pt x="85" y="97"/>
                    </a:lnTo>
                    <a:lnTo>
                      <a:pt x="56" y="133"/>
                    </a:lnTo>
                    <a:lnTo>
                      <a:pt x="36" y="172"/>
                    </a:lnTo>
                    <a:lnTo>
                      <a:pt x="15" y="222"/>
                    </a:lnTo>
                    <a:lnTo>
                      <a:pt x="4" y="274"/>
                    </a:lnTo>
                    <a:lnTo>
                      <a:pt x="0" y="335"/>
                    </a:lnTo>
                    <a:lnTo>
                      <a:pt x="201" y="335"/>
                    </a:lnTo>
                    <a:lnTo>
                      <a:pt x="397" y="335"/>
                    </a:lnTo>
                    <a:lnTo>
                      <a:pt x="397" y="0"/>
                    </a:lnTo>
                    <a:lnTo>
                      <a:pt x="370" y="0"/>
                    </a:lnTo>
                    <a:lnTo>
                      <a:pt x="341" y="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81" name="Freeform 37">
                <a:extLst>
                  <a:ext uri="{FF2B5EF4-FFF2-40B4-BE49-F238E27FC236}">
                    <a16:creationId xmlns:a16="http://schemas.microsoft.com/office/drawing/2014/main" id="{8497718E-DB05-449E-057A-B1DD11D37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330"/>
                <a:ext cx="143" cy="121"/>
              </a:xfrm>
              <a:custGeom>
                <a:avLst/>
                <a:gdLst>
                  <a:gd name="T0" fmla="*/ 0 w 388"/>
                  <a:gd name="T1" fmla="*/ 0 h 334"/>
                  <a:gd name="T2" fmla="*/ 0 w 388"/>
                  <a:gd name="T3" fmla="*/ 334 h 334"/>
                  <a:gd name="T4" fmla="*/ 192 w 388"/>
                  <a:gd name="T5" fmla="*/ 334 h 334"/>
                  <a:gd name="T6" fmla="*/ 388 w 388"/>
                  <a:gd name="T7" fmla="*/ 334 h 334"/>
                  <a:gd name="T8" fmla="*/ 388 w 388"/>
                  <a:gd name="T9" fmla="*/ 0 h 334"/>
                  <a:gd name="T10" fmla="*/ 192 w 388"/>
                  <a:gd name="T11" fmla="*/ 0 h 334"/>
                  <a:gd name="T12" fmla="*/ 0 w 388"/>
                  <a:gd name="T13" fmla="*/ 0 h 334"/>
                  <a:gd name="T14" fmla="*/ 0 w 38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34">
                    <a:moveTo>
                      <a:pt x="0" y="0"/>
                    </a:moveTo>
                    <a:lnTo>
                      <a:pt x="0" y="334"/>
                    </a:lnTo>
                    <a:lnTo>
                      <a:pt x="192" y="334"/>
                    </a:lnTo>
                    <a:lnTo>
                      <a:pt x="388" y="334"/>
                    </a:lnTo>
                    <a:lnTo>
                      <a:pt x="388" y="0"/>
                    </a:lnTo>
                    <a:lnTo>
                      <a:pt x="19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1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82" name="Freeform 38">
                <a:extLst>
                  <a:ext uri="{FF2B5EF4-FFF2-40B4-BE49-F238E27FC236}">
                    <a16:creationId xmlns:a16="http://schemas.microsoft.com/office/drawing/2014/main" id="{40AB6BF4-6657-D690-DB92-4CFA50F4E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533"/>
                <a:ext cx="296" cy="63"/>
              </a:xfrm>
              <a:custGeom>
                <a:avLst/>
                <a:gdLst>
                  <a:gd name="T0" fmla="*/ 0 w 801"/>
                  <a:gd name="T1" fmla="*/ 0 h 172"/>
                  <a:gd name="T2" fmla="*/ 0 w 801"/>
                  <a:gd name="T3" fmla="*/ 172 h 172"/>
                  <a:gd name="T4" fmla="*/ 801 w 801"/>
                  <a:gd name="T5" fmla="*/ 172 h 172"/>
                  <a:gd name="T6" fmla="*/ 801 w 801"/>
                  <a:gd name="T7" fmla="*/ 0 h 172"/>
                  <a:gd name="T8" fmla="*/ 0 w 801"/>
                  <a:gd name="T9" fmla="*/ 0 h 172"/>
                  <a:gd name="T10" fmla="*/ 0 w 801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1" h="172">
                    <a:moveTo>
                      <a:pt x="0" y="0"/>
                    </a:moveTo>
                    <a:lnTo>
                      <a:pt x="0" y="172"/>
                    </a:lnTo>
                    <a:lnTo>
                      <a:pt x="801" y="172"/>
                    </a:lnTo>
                    <a:lnTo>
                      <a:pt x="8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313383" name="Freeform 39">
                <a:extLst>
                  <a:ext uri="{FF2B5EF4-FFF2-40B4-BE49-F238E27FC236}">
                    <a16:creationId xmlns:a16="http://schemas.microsoft.com/office/drawing/2014/main" id="{07E9AB23-F4E2-ACE7-5D09-A706D1A7D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536"/>
                <a:ext cx="297" cy="63"/>
              </a:xfrm>
              <a:custGeom>
                <a:avLst/>
                <a:gdLst>
                  <a:gd name="T0" fmla="*/ 0 w 802"/>
                  <a:gd name="T1" fmla="*/ 0 h 174"/>
                  <a:gd name="T2" fmla="*/ 0 w 802"/>
                  <a:gd name="T3" fmla="*/ 174 h 174"/>
                  <a:gd name="T4" fmla="*/ 802 w 802"/>
                  <a:gd name="T5" fmla="*/ 174 h 174"/>
                  <a:gd name="T6" fmla="*/ 802 w 802"/>
                  <a:gd name="T7" fmla="*/ 0 h 174"/>
                  <a:gd name="T8" fmla="*/ 0 w 802"/>
                  <a:gd name="T9" fmla="*/ 0 h 174"/>
                  <a:gd name="T10" fmla="*/ 0 w 802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2" h="174">
                    <a:moveTo>
                      <a:pt x="0" y="0"/>
                    </a:moveTo>
                    <a:lnTo>
                      <a:pt x="0" y="174"/>
                    </a:lnTo>
                    <a:lnTo>
                      <a:pt x="802" y="174"/>
                    </a:lnTo>
                    <a:lnTo>
                      <a:pt x="8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GT"/>
              </a:p>
            </p:txBody>
          </p:sp>
        </p:grpSp>
      </p:grpSp>
      <p:sp>
        <p:nvSpPr>
          <p:cNvPr id="313384" name="Text Box 40">
            <a:extLst>
              <a:ext uri="{FF2B5EF4-FFF2-40B4-BE49-F238E27FC236}">
                <a16:creationId xmlns:a16="http://schemas.microsoft.com/office/drawing/2014/main" id="{9CF1387E-EF6B-10AD-325D-1E4A8B1B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-233363"/>
            <a:ext cx="3498850" cy="26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B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es-ES" altLang="es-GT"/>
          </a:p>
          <a:p>
            <a:pPr algn="ctr"/>
            <a:endParaRPr lang="es-ES" altLang="es-GT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Promoción de la salud</a:t>
            </a:r>
          </a:p>
          <a:p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30000"/>
              </a:lnSpc>
            </a:pPr>
            <a:r>
              <a:rPr lang="es-ES" altLang="es-GT" sz="1400">
                <a:solidFill>
                  <a:srgbClr val="FF3300"/>
                </a:solidFill>
              </a:rPr>
              <a:t>La promoción de la salud por las autoridades sanitarias  y órganos que actúan en sectores afines debería ser parte integrante de las decisiones públicas y privadas sobre vivienda.</a:t>
            </a:r>
          </a:p>
        </p:txBody>
      </p:sp>
      <p:sp>
        <p:nvSpPr>
          <p:cNvPr id="313385" name="WordArt 41">
            <a:extLst>
              <a:ext uri="{FF2B5EF4-FFF2-40B4-BE49-F238E27FC236}">
                <a16:creationId xmlns:a16="http://schemas.microsoft.com/office/drawing/2014/main" id="{61891EBE-0743-D02F-1BCF-A4A2045F7E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6151" y="0"/>
            <a:ext cx="2536825" cy="477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7</a:t>
            </a:r>
          </a:p>
        </p:txBody>
      </p:sp>
      <p:sp>
        <p:nvSpPr>
          <p:cNvPr id="313386" name="WordArt 42">
            <a:extLst>
              <a:ext uri="{FF2B5EF4-FFF2-40B4-BE49-F238E27FC236}">
                <a16:creationId xmlns:a16="http://schemas.microsoft.com/office/drawing/2014/main" id="{71C322F5-6412-4A60-96A9-68E4EFE56D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1"/>
            <a:ext cx="2709863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8</a:t>
            </a:r>
          </a:p>
        </p:txBody>
      </p:sp>
      <p:sp>
        <p:nvSpPr>
          <p:cNvPr id="313387" name="Rectangle 43">
            <a:extLst>
              <a:ext uri="{FF2B5EF4-FFF2-40B4-BE49-F238E27FC236}">
                <a16:creationId xmlns:a16="http://schemas.microsoft.com/office/drawing/2014/main" id="{DA62AA04-3B52-B018-5E81-E8041BFF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1" y="579438"/>
            <a:ext cx="45624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Políticas económicas y sociales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Las políticas económicas  y sociales que influyen en el estado de la vivienda deben apoyar la utilización de los terrenos y otros recursos del sector para potenciar al máximo la salud física, mental y social</a:t>
            </a:r>
            <a:r>
              <a:rPr lang="es-ES" altLang="es-GT">
                <a:solidFill>
                  <a:srgbClr val="FF3300"/>
                </a:solidFill>
                <a:latin typeface="Arial Narrow Bold" charset="0"/>
              </a:rPr>
              <a:t>.</a:t>
            </a:r>
          </a:p>
        </p:txBody>
      </p:sp>
      <p:sp>
        <p:nvSpPr>
          <p:cNvPr id="313388" name="WordArt 44">
            <a:extLst>
              <a:ext uri="{FF2B5EF4-FFF2-40B4-BE49-F238E27FC236}">
                <a16:creationId xmlns:a16="http://schemas.microsoft.com/office/drawing/2014/main" id="{CEFCA895-47FF-47BC-5E04-ADF174A043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5988" y="2500314"/>
            <a:ext cx="2767012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9</a:t>
            </a:r>
          </a:p>
        </p:txBody>
      </p:sp>
      <p:sp>
        <p:nvSpPr>
          <p:cNvPr id="313389" name="Rectangle 45">
            <a:extLst>
              <a:ext uri="{FF2B5EF4-FFF2-40B4-BE49-F238E27FC236}">
                <a16:creationId xmlns:a16="http://schemas.microsoft.com/office/drawing/2014/main" id="{879C69AE-4FC3-F3E2-67BF-3D9C265CA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52764"/>
            <a:ext cx="456247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Acción intersectorial para la planificación y </a:t>
            </a:r>
          </a:p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la gestión del desarrollo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El desarrollo económico y social, que afecta a la vivienda, debe basarse en procesos apropiados de planificación, la formulación y aplicación de políticas públicas y el suministro de servicios , así como en una colaboración intersectorial  para:</a:t>
            </a:r>
          </a:p>
          <a:p>
            <a:pPr eaLnBrk="0" hangingPunct="0"/>
            <a:endParaRPr lang="es-ES" altLang="es-GT" sz="1400">
              <a:solidFill>
                <a:srgbClr val="FF3300"/>
              </a:solidFill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planificación y gestión del desarrollo;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el urbanismo y la ordenación del suelo;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legislación y las normas en materia de vivienda y su 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 aplicación;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el diseño y la construcción de viviendas;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el suministro de servicios comunitarios; y</a:t>
            </a: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 la supervisión y vigilancia de la situación</a:t>
            </a:r>
          </a:p>
        </p:txBody>
      </p:sp>
      <p:sp>
        <p:nvSpPr>
          <p:cNvPr id="313390" name="WordArt 46">
            <a:extLst>
              <a:ext uri="{FF2B5EF4-FFF2-40B4-BE49-F238E27FC236}">
                <a16:creationId xmlns:a16="http://schemas.microsoft.com/office/drawing/2014/main" id="{D6DC7F37-D2A5-CE8F-228B-CACA4A5BAC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27814" y="2074863"/>
            <a:ext cx="2841625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10</a:t>
            </a:r>
          </a:p>
        </p:txBody>
      </p:sp>
      <p:sp>
        <p:nvSpPr>
          <p:cNvPr id="313391" name="Rectangle 47">
            <a:extLst>
              <a:ext uri="{FF2B5EF4-FFF2-40B4-BE49-F238E27FC236}">
                <a16:creationId xmlns:a16="http://schemas.microsoft.com/office/drawing/2014/main" id="{E440932B-0977-D19C-5BF4-638801A4D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1" y="2544764"/>
            <a:ext cx="456247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Educación para una vivienda salubre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La educación, pública y profesional, deben promover activamente la construcción y el uso de las viviendas de manera que favorezcan la salud.</a:t>
            </a:r>
          </a:p>
        </p:txBody>
      </p:sp>
      <p:sp>
        <p:nvSpPr>
          <p:cNvPr id="313392" name="WordArt 48">
            <a:extLst>
              <a:ext uri="{FF2B5EF4-FFF2-40B4-BE49-F238E27FC236}">
                <a16:creationId xmlns:a16="http://schemas.microsoft.com/office/drawing/2014/main" id="{8C526E06-A599-C707-FFD6-DAEC6BD7B9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9413" y="3962401"/>
            <a:ext cx="2754312" cy="36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GT" sz="3600" kern="10">
                <a:ln w="158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C9900"/>
                    </a:gs>
                    <a:gs pos="50000">
                      <a:srgbClr val="99CCFF"/>
                    </a:gs>
                    <a:gs pos="100000">
                      <a:srgbClr val="CC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Principio  11</a:t>
            </a:r>
          </a:p>
        </p:txBody>
      </p:sp>
      <p:sp>
        <p:nvSpPr>
          <p:cNvPr id="313393" name="Rectangle 49">
            <a:extLst>
              <a:ext uri="{FF2B5EF4-FFF2-40B4-BE49-F238E27FC236}">
                <a16:creationId xmlns:a16="http://schemas.microsoft.com/office/drawing/2014/main" id="{7EA9ECAC-89E7-FD73-49FC-DFCAC6539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6" y="4694239"/>
            <a:ext cx="45624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altLang="es-GT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 Bold" charset="0"/>
              </a:rPr>
              <a:t>Cooperación y autoayuda comunitarias</a:t>
            </a:r>
          </a:p>
          <a:p>
            <a:pPr eaLnBrk="0" hangingPunct="0"/>
            <a:endParaRPr lang="es-ES" altLang="es-GT" sz="1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 Bold" charset="0"/>
            </a:endParaRPr>
          </a:p>
          <a:p>
            <a:pPr eaLnBrk="0" hangingPunct="0"/>
            <a:r>
              <a:rPr lang="es-ES" altLang="es-GT" sz="1400">
                <a:solidFill>
                  <a:srgbClr val="FF3300"/>
                </a:solidFill>
                <a:latin typeface="Arial Narrow Bold" charset="0"/>
              </a:rPr>
              <a:t>Frente a las necesidades y problemas del habitat humano, los procesos de autoayuda, ayuda entre vecinos y cooperación comunitaria deben estar respaldados por la participación de la comunidad a todos los niveles.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1CB38C-CE82-E45F-7139-ED20E8533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9" y="643467"/>
            <a:ext cx="90586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5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6456" name="Rectangle 316455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458" name="Right Triangle 31645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6460" name="Rectangle 316459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9921A254-DBC4-BEF1-05EF-C988CB3F4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497" y="1056640"/>
            <a:ext cx="3197660" cy="3125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s-GT" sz="3400" b="1" u="sng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MEJORA DE LOS ASENTAMIENTOS PRECARIOS :</a:t>
            </a:r>
          </a:p>
        </p:txBody>
      </p:sp>
      <p:pic>
        <p:nvPicPr>
          <p:cNvPr id="316419" name="Picture 3">
            <a:extLst>
              <a:ext uri="{FF2B5EF4-FFF2-40B4-BE49-F238E27FC236}">
                <a16:creationId xmlns:a16="http://schemas.microsoft.com/office/drawing/2014/main" id="{EE0D4B73-ADFD-00D4-361B-BA1D4002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27088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6451" name="Group 35">
            <a:extLst>
              <a:ext uri="{FF2B5EF4-FFF2-40B4-BE49-F238E27FC236}">
                <a16:creationId xmlns:a16="http://schemas.microsoft.com/office/drawing/2014/main" id="{932CB32B-285B-CB32-1FB6-58A1A21E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93207"/>
              </p:ext>
            </p:extLst>
          </p:nvPr>
        </p:nvGraphicFramePr>
        <p:xfrm>
          <a:off x="621675" y="648326"/>
          <a:ext cx="6589538" cy="5558789"/>
        </p:xfrm>
        <a:graphic>
          <a:graphicData uri="http://schemas.openxmlformats.org/drawingml/2006/table">
            <a:tbl>
              <a:tblPr/>
              <a:tblGrid>
                <a:gridCol w="1216853">
                  <a:extLst>
                    <a:ext uri="{9D8B030D-6E8A-4147-A177-3AD203B41FA5}">
                      <a16:colId xmlns:a16="http://schemas.microsoft.com/office/drawing/2014/main" val="985845829"/>
                    </a:ext>
                  </a:extLst>
                </a:gridCol>
                <a:gridCol w="5372685">
                  <a:extLst>
                    <a:ext uri="{9D8B030D-6E8A-4147-A177-3AD203B41FA5}">
                      <a16:colId xmlns:a16="http://schemas.microsoft.com/office/drawing/2014/main" val="3506873484"/>
                    </a:ext>
                  </a:extLst>
                </a:gridCol>
              </a:tblGrid>
              <a:tr h="1153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 potable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considera que un hogar tiene acceso al suministro de agua potable si dispone de la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cantidad de agua suficiente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para el uso familiar, a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precio asequible, 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disponible a todos los miembros del hogar, sin que necesiten someterse a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esfuerzo extremo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especialmente las mujeres y los niños.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46148"/>
                  </a:ext>
                </a:extLst>
              </a:tr>
              <a:tr h="9445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Saneamiento básico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considera que un hogar tiene acceso adecuado al saneamiento básico, si sus miembros disponen de un sistema de eliminación de los excrementos, ya sea en la forma de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 letrina privada o de una letrina pública compartida con un número razonable de personas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363899"/>
                  </a:ext>
                </a:extLst>
              </a:tr>
              <a:tr h="1570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Tenencia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segura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Tenencia segura es el derecho de todos los individuos y grupos a contar con una protección eficaz del Estado contra los desalojos forzados. La gente cuenta con tenencia segura cuando: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Existen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pruebas documentales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se puedan utilizar para comprobar el derecho a la tenencia;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Existe una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protección de hecho o de derecho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contra los desalojos forzados.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641176"/>
                  </a:ext>
                </a:extLst>
              </a:tr>
              <a:tr h="1153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Durabilidad de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vivienda</a:t>
                      </a:r>
                      <a:endParaRPr kumimoji="0" lang="es-ES" altLang="es-G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 casa se considera “durable” si está construida en un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emplazamiento no peligroso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tiene una estructura </a:t>
                      </a:r>
                      <a:r>
                        <a:rPr kumimoji="0" lang="es-ES" altLang="es-G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permanente y adecuada</a:t>
                      </a: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bastante para proteger a sus habitantes de las inclemencias del tiempo tales como la lluvia, el calor, el frío y la humedad.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898514"/>
                  </a:ext>
                </a:extLst>
              </a:tr>
              <a:tr h="735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Suficiente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vivir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ES" altLang="es-G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considera que una casa proporciona un área suficiente para que sus miembros vivan si no más de dos personas comparten la misma habitación.</a:t>
                      </a:r>
                    </a:p>
                  </a:txBody>
                  <a:tcPr marL="78279" marR="78279" marT="39139" marB="391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7971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>
            <a:extLst>
              <a:ext uri="{FF2B5EF4-FFF2-40B4-BE49-F238E27FC236}">
                <a16:creationId xmlns:a16="http://schemas.microsoft.com/office/drawing/2014/main" id="{30BA4AA2-88BF-A58F-20E2-3AE7C11D6C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52650" y="0"/>
            <a:ext cx="7772400" cy="91440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sz="3600" b="1" u="sng">
                <a:solidFill>
                  <a:srgbClr val="FFFF66"/>
                </a:solidFill>
              </a:rPr>
              <a:t>¿Qué es una vivienda saludable?</a:t>
            </a:r>
          </a:p>
        </p:txBody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1B30BAF7-36EC-20E1-4D4C-FEF2D110A08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25120" y="1127760"/>
            <a:ext cx="11866880" cy="590327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GT" sz="2400" b="1" dirty="0">
                <a:latin typeface="Lucida Bright" panose="02040602050505020304" pitchFamily="18" charset="0"/>
              </a:rPr>
              <a:t>La vivienda saludable alude a un espacio </a:t>
            </a:r>
            <a:r>
              <a:rPr lang="es-ES_tradnl" altLang="es-GT" sz="2400" b="1" dirty="0">
                <a:latin typeface="Lucida Bright" panose="02040602050505020304" pitchFamily="18" charset="0"/>
              </a:rPr>
              <a:t>que</a:t>
            </a:r>
            <a:r>
              <a:rPr lang="es-ES_tradnl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promueve la salud </a:t>
            </a:r>
            <a:r>
              <a:rPr lang="es-ES_tradnl" altLang="es-GT" sz="2400" b="1" dirty="0">
                <a:latin typeface="Lucida Bright" panose="02040602050505020304" pitchFamily="18" charset="0"/>
              </a:rPr>
              <a:t>de sus moradores y por tanto</a:t>
            </a:r>
            <a:r>
              <a:rPr lang="es-ES" altLang="es-GT" sz="2400" b="1" dirty="0">
                <a:latin typeface="Lucida Bright" panose="02040602050505020304" pitchFamily="18" charset="0"/>
              </a:rPr>
              <a:t> carece o presenta factores de riesgo controlados y prevenibles</a:t>
            </a:r>
            <a:endParaRPr lang="es-ES_tradnl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</a:pPr>
            <a:endParaRPr lang="es-ES_tradnl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</a:pPr>
            <a:r>
              <a:rPr lang="es-ES_tradnl" altLang="es-GT" sz="2400" b="1" dirty="0">
                <a:latin typeface="Lucida Bright" panose="02040602050505020304" pitchFamily="18" charset="0"/>
              </a:rPr>
              <a:t>Este espacio incluye:</a:t>
            </a:r>
            <a:r>
              <a:rPr lang="es-ES_tradnl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la casa </a:t>
            </a:r>
            <a:r>
              <a:rPr lang="es-ES" altLang="es-GT" sz="2400" b="1" dirty="0">
                <a:latin typeface="Lucida Bright" panose="02040602050505020304" pitchFamily="18" charset="0"/>
              </a:rPr>
              <a:t>(el refugio físico donde reside un individuo),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el hogar </a:t>
            </a:r>
            <a:r>
              <a:rPr lang="es-ES" altLang="es-GT" sz="2400" b="1" dirty="0">
                <a:latin typeface="Lucida Bright" panose="02040602050505020304" pitchFamily="18" charset="0"/>
              </a:rPr>
              <a:t>(el grupo de individuos que vive bajo un mismo techo),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el entorno </a:t>
            </a:r>
            <a:r>
              <a:rPr lang="es-ES" altLang="es-GT" sz="2400" b="1" dirty="0">
                <a:latin typeface="Lucida Bright" panose="02040602050505020304" pitchFamily="18" charset="0"/>
              </a:rPr>
              <a:t>(el ambiente físico y psicosocial inmediatamente exterior a la casa) y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la comunidad </a:t>
            </a:r>
            <a:r>
              <a:rPr lang="es-ES" altLang="es-GT" sz="2400" b="1" dirty="0">
                <a:latin typeface="Lucida Bright" panose="02040602050505020304" pitchFamily="18" charset="0"/>
              </a:rPr>
              <a:t>(el grupo de individuos identificados como vecinos por los residentes)</a:t>
            </a:r>
            <a:r>
              <a:rPr lang="es-ES_tradnl" altLang="es-GT" sz="2400" b="1" dirty="0">
                <a:latin typeface="Lucida Bright" panose="020406020505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s-ES_tradnl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</a:pPr>
            <a:r>
              <a:rPr lang="es-ES" altLang="es-GT" sz="2400" b="1" dirty="0">
                <a:latin typeface="Lucida Bright" panose="02040602050505020304" pitchFamily="18" charset="0"/>
              </a:rPr>
              <a:t>En la vivienda se reúne una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agenda social </a:t>
            </a:r>
            <a:r>
              <a:rPr lang="es-ES" altLang="es-GT" sz="2400" b="1" dirty="0">
                <a:latin typeface="Lucida Bright" panose="02040602050505020304" pitchFamily="18" charset="0"/>
              </a:rPr>
              <a:t>dada en la familia, económica en los medios de vida,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cultural</a:t>
            </a:r>
            <a:r>
              <a:rPr lang="es-ES" altLang="es-GT" sz="2400" b="1" dirty="0">
                <a:solidFill>
                  <a:srgbClr val="FF0000"/>
                </a:solidFill>
                <a:latin typeface="Lucida Bright" panose="02040602050505020304" pitchFamily="18" charset="0"/>
              </a:rPr>
              <a:t> </a:t>
            </a:r>
            <a:r>
              <a:rPr lang="es-ES" altLang="es-GT" sz="2400" b="1" dirty="0">
                <a:latin typeface="Lucida Bright" panose="02040602050505020304" pitchFamily="18" charset="0"/>
              </a:rPr>
              <a:t>en las tradiciones y usanzas, y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ambiental</a:t>
            </a:r>
            <a:r>
              <a:rPr lang="es-ES" altLang="es-GT" sz="2400" b="1" dirty="0">
                <a:latin typeface="Lucida Bright" panose="02040602050505020304" pitchFamily="18" charset="0"/>
              </a:rPr>
              <a:t> en el contexto físico de su desenvolvimiento.</a:t>
            </a:r>
          </a:p>
          <a:p>
            <a:pPr>
              <a:lnSpc>
                <a:spcPct val="80000"/>
              </a:lnSpc>
            </a:pPr>
            <a:endParaRPr lang="es-ES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</a:pPr>
            <a:r>
              <a:rPr lang="es-ES" altLang="es-GT" sz="2400" b="1" dirty="0">
                <a:latin typeface="Lucida Bright" panose="02040602050505020304" pitchFamily="18" charset="0"/>
              </a:rPr>
              <a:t> En el ambiente de la vivienda un hombre tipo se sumerge al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</a:t>
            </a:r>
            <a:r>
              <a:rPr lang="es-ES" altLang="es-GT" sz="2400" b="1" dirty="0">
                <a:latin typeface="Lucida Bright" panose="02040602050505020304" pitchFamily="18" charset="0"/>
              </a:rPr>
              <a:t>menos el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50% </a:t>
            </a:r>
            <a:r>
              <a:rPr lang="es-ES" altLang="es-GT" sz="2400" b="1" dirty="0">
                <a:latin typeface="Lucida Bright" panose="02040602050505020304" pitchFamily="18" charset="0"/>
              </a:rPr>
              <a:t>de su tiempo, cuando solo dedica un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33% </a:t>
            </a:r>
            <a:r>
              <a:rPr lang="es-ES" altLang="es-GT" sz="2400" b="1" dirty="0">
                <a:latin typeface="Lucida Bright" panose="02040602050505020304" pitchFamily="18" charset="0"/>
              </a:rPr>
              <a:t>del mismo a la función laboral o docente y un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17% </a:t>
            </a:r>
            <a:r>
              <a:rPr lang="es-ES" altLang="es-GT" sz="2400" b="1" dirty="0">
                <a:latin typeface="Lucida Bright" panose="02040602050505020304" pitchFamily="18" charset="0"/>
              </a:rPr>
              <a:t>a otros ámbitos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s-ES" altLang="es-GT" sz="20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s-ES_tradnl" altLang="es-GT" sz="20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s-ES_tradnl" altLang="es-GT" sz="2000" b="1" dirty="0"/>
          </a:p>
          <a:p>
            <a:pPr>
              <a:lnSpc>
                <a:spcPct val="80000"/>
              </a:lnSpc>
            </a:pPr>
            <a:endParaRPr lang="es-ES_tradnl" altLang="es-GT" sz="2000" dirty="0"/>
          </a:p>
          <a:p>
            <a:pPr>
              <a:lnSpc>
                <a:spcPct val="80000"/>
              </a:lnSpc>
            </a:pPr>
            <a:endParaRPr lang="es-ES_tradnl" altLang="es-GT" sz="2000" dirty="0"/>
          </a:p>
          <a:p>
            <a:pPr>
              <a:lnSpc>
                <a:spcPct val="80000"/>
              </a:lnSpc>
            </a:pPr>
            <a:endParaRPr lang="es-ES" altLang="es-GT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Rectangle 2">
            <a:extLst>
              <a:ext uri="{FF2B5EF4-FFF2-40B4-BE49-F238E27FC236}">
                <a16:creationId xmlns:a16="http://schemas.microsoft.com/office/drawing/2014/main" id="{C69BE97D-BFB3-092C-F6D7-BF3E75643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2397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u="sng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 Dingbats" charset="2"/>
            </a:endParaRPr>
          </a:p>
        </p:txBody>
      </p:sp>
      <p:sp>
        <p:nvSpPr>
          <p:cNvPr id="1536003" name="Rectangle 3">
            <a:extLst>
              <a:ext uri="{FF2B5EF4-FFF2-40B4-BE49-F238E27FC236}">
                <a16:creationId xmlns:a16="http://schemas.microsoft.com/office/drawing/2014/main" id="{10ED829B-CA09-7567-6257-4BDBA8B1E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327025"/>
            <a:ext cx="3663950" cy="711200"/>
          </a:xfrm>
          <a:prstGeom prst="rect">
            <a:avLst/>
          </a:prstGeom>
          <a:solidFill>
            <a:srgbClr val="0099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4000" b="1" u="sng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Qué es salud?</a:t>
            </a:r>
            <a:endParaRPr lang="en-US" sz="4000" b="1" u="sng">
              <a:solidFill>
                <a:srgbClr val="F4F91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36004" name="Rectangle 4">
            <a:extLst>
              <a:ext uri="{FF2B5EF4-FFF2-40B4-BE49-F238E27FC236}">
                <a16:creationId xmlns:a16="http://schemas.microsoft.com/office/drawing/2014/main" id="{11717211-4EDD-F1BC-9FD4-C019F5D43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33713"/>
            <a:ext cx="9144000" cy="1854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defRPr/>
            </a:pPr>
            <a:r>
              <a:rPr lang="es-CO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“EL COMPLETO ESTADO DE BIENESTAR FISICO, SOCIAL, MENTAL Y NO SOLAMENTE LA AUSENCIA DE ENFERMEDAD”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CFFE4D-7BBD-E526-5088-7C5E64D72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1743076"/>
            <a:ext cx="8318500" cy="8556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400">
                <a:solidFill>
                  <a:srgbClr val="FFFFFF"/>
                </a:solidFill>
              </a:rPr>
              <a:t>La salud es un derecho humano fundamental que 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400">
                <a:solidFill>
                  <a:srgbClr val="FFFFFF"/>
                </a:solidFill>
              </a:rPr>
              <a:t>define como:</a:t>
            </a:r>
            <a:endParaRPr lang="en-US" altLang="es-GT" sz="2400">
              <a:solidFill>
                <a:srgbClr val="FFFFFF"/>
              </a:solidFill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BA8B0D7-401D-946A-DAD4-E928EFB6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4" y="589915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400" b="1">
                <a:solidFill>
                  <a:srgbClr val="FFCC00"/>
                </a:solidFill>
              </a:rPr>
              <a:t>(OMS,1948)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A22778A4-B762-0938-DFD4-9DB2AF4BBD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52650" y="0"/>
            <a:ext cx="7772400" cy="91440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b="1" u="sng">
                <a:solidFill>
                  <a:srgbClr val="FFFF66"/>
                </a:solidFill>
              </a:rPr>
              <a:t>¿Cómo se aplica?</a:t>
            </a: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7DF5F772-19C6-5D6F-01E5-6CB30FB0AE0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640080" y="914400"/>
            <a:ext cx="11440160" cy="5811520"/>
          </a:xfrm>
        </p:spPr>
        <p:txBody>
          <a:bodyPr/>
          <a:lstStyle/>
          <a:p>
            <a:r>
              <a:rPr lang="es-ES" altLang="es-GT" sz="2800" b="1" dirty="0">
                <a:latin typeface="Lucida Bright" panose="02040602050505020304" pitchFamily="18" charset="0"/>
              </a:rPr>
              <a:t>El concepto de la vivienda saludable se introduce desde el acto de su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diseño, </a:t>
            </a:r>
            <a:r>
              <a:rPr lang="es-ES" altLang="es-GT" sz="2800" b="1" dirty="0" err="1">
                <a:solidFill>
                  <a:srgbClr val="FFFF00"/>
                </a:solidFill>
                <a:latin typeface="Lucida Bright" panose="02040602050505020304" pitchFamily="18" charset="0"/>
              </a:rPr>
              <a:t>microlocalización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 y construcción</a:t>
            </a:r>
            <a:r>
              <a:rPr lang="es-ES" altLang="es-GT" sz="2800" b="1" dirty="0">
                <a:latin typeface="Lucida Bright" panose="02040602050505020304" pitchFamily="18" charset="0"/>
              </a:rPr>
              <a:t>, y se extiende luego a su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uso y mantenimiento</a:t>
            </a:r>
          </a:p>
          <a:p>
            <a:pPr>
              <a:buFont typeface="Wingdings" panose="05000000000000000000" pitchFamily="2" charset="2"/>
              <a:buNone/>
            </a:pPr>
            <a:endParaRPr lang="es-ES" altLang="es-GT" sz="2800" b="1" dirty="0">
              <a:solidFill>
                <a:srgbClr val="FFFF00"/>
              </a:solidFill>
              <a:latin typeface="Lucida Bright" panose="02040602050505020304" pitchFamily="18" charset="0"/>
            </a:endParaRPr>
          </a:p>
          <a:p>
            <a:r>
              <a:rPr lang="es-ES" altLang="es-GT" sz="2800" b="1" dirty="0">
                <a:latin typeface="Lucida Bright" panose="02040602050505020304" pitchFamily="18" charset="0"/>
              </a:rPr>
              <a:t>Este concepto está relacionado con el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territorio geográfico y social </a:t>
            </a:r>
            <a:r>
              <a:rPr lang="es-ES" altLang="es-GT" sz="2800" b="1" dirty="0">
                <a:latin typeface="Lucida Bright" panose="02040602050505020304" pitchFamily="18" charset="0"/>
              </a:rPr>
              <a:t>donde la vivienda se asienta,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los materiales usados </a:t>
            </a:r>
            <a:r>
              <a:rPr lang="es-ES" altLang="es-GT" sz="2800" b="1" dirty="0">
                <a:latin typeface="Lucida Bright" panose="02040602050505020304" pitchFamily="18" charset="0"/>
              </a:rPr>
              <a:t>para su edificación,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la seguridad y calidad </a:t>
            </a:r>
            <a:r>
              <a:rPr lang="es-ES" altLang="es-GT" sz="2800" b="1" dirty="0">
                <a:latin typeface="Lucida Bright" panose="02040602050505020304" pitchFamily="18" charset="0"/>
              </a:rPr>
              <a:t>de los elementos conformados, el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proceso constructivo</a:t>
            </a:r>
            <a:r>
              <a:rPr lang="es-ES" altLang="es-GT" sz="2800" b="1" dirty="0">
                <a:latin typeface="Lucida Bright" panose="02040602050505020304" pitchFamily="18" charset="0"/>
              </a:rPr>
              <a:t>, la composición de su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espacio</a:t>
            </a:r>
            <a:r>
              <a:rPr lang="es-ES" altLang="es-GT" sz="2800" b="1" dirty="0">
                <a:latin typeface="Lucida Bright" panose="02040602050505020304" pitchFamily="18" charset="0"/>
              </a:rPr>
              <a:t>. La calidad de sus</a:t>
            </a:r>
            <a:r>
              <a:rPr lang="es-ES" altLang="es-GT" sz="2800" b="1" dirty="0">
                <a:solidFill>
                  <a:srgbClr val="FF3300"/>
                </a:solidFill>
                <a:latin typeface="Lucida Bright" panose="02040602050505020304" pitchFamily="18" charset="0"/>
              </a:rPr>
              <a:t>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acabados</a:t>
            </a:r>
            <a:r>
              <a:rPr lang="es-ES" altLang="es-GT" sz="2800" b="1" dirty="0">
                <a:latin typeface="Lucida Bright" panose="02040602050505020304" pitchFamily="18" charset="0"/>
              </a:rPr>
              <a:t>, el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contexto periférico </a:t>
            </a:r>
            <a:r>
              <a:rPr lang="es-ES" altLang="es-GT" sz="2800" b="1" dirty="0">
                <a:latin typeface="Lucida Bright" panose="02040602050505020304" pitchFamily="18" charset="0"/>
              </a:rPr>
              <a:t>global (comunicaciones, energía, vecindario) y la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educación sanitaria </a:t>
            </a:r>
            <a:r>
              <a:rPr lang="es-ES" altLang="es-GT" sz="2800" b="1" dirty="0">
                <a:latin typeface="Lucida Bright" panose="02040602050505020304" pitchFamily="18" charset="0"/>
              </a:rPr>
              <a:t>de sus moradores sobre estilos y condiciones de vida saludables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>
            <a:extLst>
              <a:ext uri="{FF2B5EF4-FFF2-40B4-BE49-F238E27FC236}">
                <a16:creationId xmlns:a16="http://schemas.microsoft.com/office/drawing/2014/main" id="{FD807B14-44ED-0298-A0B2-DB9656A67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52650" y="0"/>
            <a:ext cx="7772400" cy="91440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b="1" u="sng">
                <a:solidFill>
                  <a:srgbClr val="FFFF66"/>
                </a:solidFill>
              </a:rPr>
              <a:t>¿Por qué es importante?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F7850DCD-353A-45D8-1212-01976C42291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23520" y="1076960"/>
            <a:ext cx="11805920" cy="5669280"/>
          </a:xfrm>
        </p:spPr>
        <p:txBody>
          <a:bodyPr/>
          <a:lstStyle/>
          <a:p>
            <a:endParaRPr lang="es-ES" altLang="es-GT" sz="2800" b="1" dirty="0">
              <a:latin typeface="Lucida Bright" panose="02040602050505020304" pitchFamily="18" charset="0"/>
            </a:endParaRPr>
          </a:p>
          <a:p>
            <a:r>
              <a:rPr lang="es-ES" altLang="es-GT" sz="2800" b="1" dirty="0">
                <a:latin typeface="Lucida Bright" panose="02040602050505020304" pitchFamily="18" charset="0"/>
              </a:rPr>
              <a:t>La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carencia y las deficiencias </a:t>
            </a:r>
            <a:r>
              <a:rPr lang="es-ES" altLang="es-GT" sz="2800" b="1" dirty="0">
                <a:latin typeface="Lucida Bright" panose="02040602050505020304" pitchFamily="18" charset="0"/>
              </a:rPr>
              <a:t>en la vivienda, y la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falta de saneamiento </a:t>
            </a:r>
            <a:r>
              <a:rPr lang="es-ES" altLang="es-GT" sz="2800" b="1" dirty="0">
                <a:latin typeface="Lucida Bright" panose="02040602050505020304" pitchFamily="18" charset="0"/>
              </a:rPr>
              <a:t> constituyen un determinante reiterado del exceso de </a:t>
            </a:r>
            <a:r>
              <a:rPr lang="es-ES" altLang="es-GT" sz="2800" b="1" dirty="0" err="1">
                <a:solidFill>
                  <a:srgbClr val="FFFF00"/>
                </a:solidFill>
                <a:latin typeface="Lucida Bright" panose="02040602050505020304" pitchFamily="18" charset="0"/>
              </a:rPr>
              <a:t>morbi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-mortalidad por enfermedades transmisibles y de violencia intrafamiliar</a:t>
            </a:r>
            <a:r>
              <a:rPr lang="es-ES" altLang="es-GT" sz="2800" b="1" dirty="0">
                <a:latin typeface="Lucida Bright" panose="02040602050505020304" pitchFamily="18" charset="0"/>
              </a:rPr>
              <a:t>, y una característica sistemáticamente vinculada a los </a:t>
            </a:r>
            <a:r>
              <a:rPr lang="es-ES" altLang="es-GT" sz="2800" b="1" dirty="0">
                <a:solidFill>
                  <a:srgbClr val="FFFF00"/>
                </a:solidFill>
                <a:latin typeface="Lucida Bright" panose="02040602050505020304" pitchFamily="18" charset="0"/>
              </a:rPr>
              <a:t>niveles de pobreza, el rezago socioeconómico y la inequidad.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6BF2EE28-455D-8AF7-C8B9-CF6F70E3EFF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95513" y="0"/>
            <a:ext cx="7772400" cy="107315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sz="4800" b="1" u="sng">
                <a:solidFill>
                  <a:srgbClr val="FFFF66"/>
                </a:solidFill>
              </a:rPr>
              <a:t>Contribuye a :</a:t>
            </a:r>
          </a:p>
        </p:txBody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A1F6FD88-D462-89CB-E1A2-39926C38550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74320" y="1033464"/>
            <a:ext cx="11917680" cy="5428296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ES" altLang="es-GT" sz="2400" b="1" dirty="0">
                <a:latin typeface="Lucida Bright" panose="02040602050505020304" pitchFamily="18" charset="0"/>
              </a:rPr>
              <a:t>Promover la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colaboración entre los sectores </a:t>
            </a:r>
            <a:r>
              <a:rPr lang="es-ES" altLang="es-GT" sz="2400" b="1" dirty="0">
                <a:latin typeface="Lucida Bright" panose="02040602050505020304" pitchFamily="18" charset="0"/>
              </a:rPr>
              <a:t>nacionales y locales, públicos y privados involucrados con el mejoramiento de las condiciones de la vivienda.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ES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ES" altLang="es-GT" sz="2400" b="1" dirty="0">
                <a:latin typeface="Lucida Bright" panose="02040602050505020304" pitchFamily="18" charset="0"/>
              </a:rPr>
              <a:t>Crear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espacios de discusión, análisis, e investigación </a:t>
            </a:r>
            <a:r>
              <a:rPr lang="es-ES" altLang="es-GT" sz="2400" b="1" dirty="0">
                <a:latin typeface="Lucida Bright" panose="02040602050505020304" pitchFamily="18" charset="0"/>
              </a:rPr>
              <a:t>que promuevan una visión integradora de la vivienda y su impacto en la salud.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ES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ES" altLang="es-GT" sz="2400" b="1" dirty="0">
                <a:latin typeface="Lucida Bright" panose="02040602050505020304" pitchFamily="18" charset="0"/>
              </a:rPr>
              <a:t>Implementar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políticas, planes, programas y proyectos públicos </a:t>
            </a:r>
            <a:r>
              <a:rPr lang="es-ES" altLang="es-GT" sz="2400" b="1" dirty="0">
                <a:latin typeface="Lucida Bright" panose="02040602050505020304" pitchFamily="18" charset="0"/>
              </a:rPr>
              <a:t>de vivienda de interés social y desarrollo urbano que promuevan la salud.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ES" altLang="es-GT" sz="2400" b="1" dirty="0"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ES" altLang="es-GT" sz="2400" b="1" dirty="0">
                <a:latin typeface="Lucida Bright" panose="02040602050505020304" pitchFamily="18" charset="0"/>
              </a:rPr>
              <a:t>Promover y proteger la salud de las poblaciones a través de acciones para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mejorar las condiciones de la vivienda que sean sostenibles</a:t>
            </a:r>
            <a:r>
              <a:rPr lang="es-ES" altLang="es-GT" sz="2400" b="1" dirty="0">
                <a:solidFill>
                  <a:srgbClr val="FF3300"/>
                </a:solidFill>
                <a:latin typeface="Lucida Bright" panose="02040602050505020304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ES" altLang="es-GT" sz="2400" b="1" dirty="0">
              <a:solidFill>
                <a:srgbClr val="FF3300"/>
              </a:solidFill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ES" altLang="es-GT" sz="2400" b="1" dirty="0">
                <a:latin typeface="Lucida Bright" panose="02040602050505020304" pitchFamily="18" charset="0"/>
              </a:rPr>
              <a:t>Fortalecer las capacidades humanas, con énfasis en la capacidad de la ciudadanía para </a:t>
            </a:r>
            <a:r>
              <a:rPr lang="es-ES" altLang="es-GT" sz="2400" b="1" dirty="0">
                <a:solidFill>
                  <a:srgbClr val="FFFF00"/>
                </a:solidFill>
                <a:latin typeface="Lucida Bright" panose="02040602050505020304" pitchFamily="18" charset="0"/>
              </a:rPr>
              <a:t>transformar su realidad y tomar sus propias decisiones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Oval 2">
            <a:extLst>
              <a:ext uri="{FF2B5EF4-FFF2-40B4-BE49-F238E27FC236}">
                <a16:creationId xmlns:a16="http://schemas.microsoft.com/office/drawing/2014/main" id="{0270A66B-50D8-19E8-650F-26F7DEDA7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1" y="1592264"/>
            <a:ext cx="5103813" cy="4757737"/>
          </a:xfrm>
          <a:prstGeom prst="ellipse">
            <a:avLst/>
          </a:prstGeom>
          <a:noFill/>
          <a:ln w="7620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39" name="Oval 3">
            <a:extLst>
              <a:ext uri="{FF2B5EF4-FFF2-40B4-BE49-F238E27FC236}">
                <a16:creationId xmlns:a16="http://schemas.microsoft.com/office/drawing/2014/main" id="{F98560B0-53BF-BFB5-84BD-ACA45589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698" y="1964588"/>
            <a:ext cx="1631950" cy="1071563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Aspectos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Tecnológicos</a:t>
            </a:r>
          </a:p>
        </p:txBody>
      </p:sp>
      <p:sp>
        <p:nvSpPr>
          <p:cNvPr id="603140" name="Oval 4">
            <a:extLst>
              <a:ext uri="{FF2B5EF4-FFF2-40B4-BE49-F238E27FC236}">
                <a16:creationId xmlns:a16="http://schemas.microsoft.com/office/drawing/2014/main" id="{15E548C4-B06D-A49A-7058-0433192E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352" y="4022784"/>
            <a:ext cx="1544638" cy="107315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Aspectos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Educativos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603141" name="Oval 5">
            <a:extLst>
              <a:ext uri="{FF2B5EF4-FFF2-40B4-BE49-F238E27FC236}">
                <a16:creationId xmlns:a16="http://schemas.microsoft.com/office/drawing/2014/main" id="{88F6AB98-0317-F958-0C3D-3A0E652DE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9" y="4066931"/>
            <a:ext cx="1758950" cy="1031875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Aspectos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Institucionales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603142" name="AutoShape 6">
            <a:extLst>
              <a:ext uri="{FF2B5EF4-FFF2-40B4-BE49-F238E27FC236}">
                <a16:creationId xmlns:a16="http://schemas.microsoft.com/office/drawing/2014/main" id="{AA878C4B-4D12-9D94-BE00-934669F56F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04394" y="2958305"/>
            <a:ext cx="392113" cy="307975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43" name="AutoShape 7">
            <a:extLst>
              <a:ext uri="{FF2B5EF4-FFF2-40B4-BE49-F238E27FC236}">
                <a16:creationId xmlns:a16="http://schemas.microsoft.com/office/drawing/2014/main" id="{E1097259-2878-2360-81AC-8FD94392DDF2}"/>
              </a:ext>
            </a:extLst>
          </p:cNvPr>
          <p:cNvSpPr>
            <a:spLocks noChangeArrowheads="1"/>
          </p:cNvSpPr>
          <p:nvPr/>
        </p:nvSpPr>
        <p:spPr bwMode="auto">
          <a:xfrm rot="7154343">
            <a:off x="3697048" y="5093864"/>
            <a:ext cx="344487" cy="390525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44" name="AutoShape 8">
            <a:extLst>
              <a:ext uri="{FF2B5EF4-FFF2-40B4-BE49-F238E27FC236}">
                <a16:creationId xmlns:a16="http://schemas.microsoft.com/office/drawing/2014/main" id="{2A01A671-2BB8-BFC1-1DA5-A8C8A9AF8BF0}"/>
              </a:ext>
            </a:extLst>
          </p:cNvPr>
          <p:cNvSpPr>
            <a:spLocks noChangeArrowheads="1"/>
          </p:cNvSpPr>
          <p:nvPr/>
        </p:nvSpPr>
        <p:spPr bwMode="auto">
          <a:xfrm rot="18500125">
            <a:off x="8401862" y="3610904"/>
            <a:ext cx="356331" cy="408731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45" name="Text Box 9">
            <a:extLst>
              <a:ext uri="{FF2B5EF4-FFF2-40B4-BE49-F238E27FC236}">
                <a16:creationId xmlns:a16="http://schemas.microsoft.com/office/drawing/2014/main" id="{586367BE-8735-BCE9-E6DD-EF8B2E71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4" y="2384425"/>
            <a:ext cx="1565275" cy="711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Vivienda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Saludable</a:t>
            </a:r>
          </a:p>
        </p:txBody>
      </p:sp>
      <p:sp>
        <p:nvSpPr>
          <p:cNvPr id="603146" name="Oval 10">
            <a:extLst>
              <a:ext uri="{FF2B5EF4-FFF2-40B4-BE49-F238E27FC236}">
                <a16:creationId xmlns:a16="http://schemas.microsoft.com/office/drawing/2014/main" id="{722B4C59-776F-66F9-F106-0569AF0F1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834" y="5710239"/>
            <a:ext cx="1763713" cy="1031875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Aspectos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Metodológicos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603147" name="Rectangle 11">
            <a:extLst>
              <a:ext uri="{FF2B5EF4-FFF2-40B4-BE49-F238E27FC236}">
                <a16:creationId xmlns:a16="http://schemas.microsoft.com/office/drawing/2014/main" id="{250EC187-18A2-9C8F-DD07-C89904BA9F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52650" y="0"/>
            <a:ext cx="7772400" cy="605631"/>
          </a:xfrm>
          <a:solidFill>
            <a:schemeClr val="accent1"/>
          </a:solidFill>
        </p:spPr>
        <p:txBody>
          <a:bodyPr/>
          <a:lstStyle/>
          <a:p>
            <a:r>
              <a:rPr lang="es-CO" altLang="es-GT" sz="3600" u="sng" dirty="0">
                <a:solidFill>
                  <a:srgbClr val="FFFF66"/>
                </a:solidFill>
              </a:rPr>
              <a:t>APLICACIÓN DE LA EVS</a:t>
            </a:r>
            <a:endParaRPr lang="es-ES" altLang="es-GT" sz="3600" u="sng" dirty="0">
              <a:solidFill>
                <a:srgbClr val="FFFF66"/>
              </a:solidFill>
            </a:endParaRPr>
          </a:p>
        </p:txBody>
      </p:sp>
      <p:sp>
        <p:nvSpPr>
          <p:cNvPr id="603148" name="AutoShape 12">
            <a:extLst>
              <a:ext uri="{FF2B5EF4-FFF2-40B4-BE49-F238E27FC236}">
                <a16:creationId xmlns:a16="http://schemas.microsoft.com/office/drawing/2014/main" id="{6D080B5C-9D13-879F-E3FB-B7C4D413EA11}"/>
              </a:ext>
            </a:extLst>
          </p:cNvPr>
          <p:cNvSpPr>
            <a:spLocks noChangeArrowheads="1"/>
          </p:cNvSpPr>
          <p:nvPr/>
        </p:nvSpPr>
        <p:spPr bwMode="auto">
          <a:xfrm rot="500365">
            <a:off x="6835239" y="5892278"/>
            <a:ext cx="346075" cy="388937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49" name="Oval 13">
            <a:extLst>
              <a:ext uri="{FF2B5EF4-FFF2-40B4-BE49-F238E27FC236}">
                <a16:creationId xmlns:a16="http://schemas.microsoft.com/office/drawing/2014/main" id="{D8DA073F-827D-BF3D-84F0-98C49CE7B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78" y="1364704"/>
            <a:ext cx="131127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Diseño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Construcción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herramientas</a:t>
            </a:r>
            <a:endParaRPr lang="es-ES" altLang="es-GT" sz="1400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603150" name="Oval 14">
            <a:extLst>
              <a:ext uri="{FF2B5EF4-FFF2-40B4-BE49-F238E27FC236}">
                <a16:creationId xmlns:a16="http://schemas.microsoft.com/office/drawing/2014/main" id="{63E67B9C-3012-7954-97BD-9A997EF04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4364" y="4240524"/>
            <a:ext cx="1637784" cy="137841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Estrategias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Normas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Reglamentos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Políticas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Proyectos</a:t>
            </a:r>
            <a:endParaRPr lang="es-ES" altLang="es-GT" sz="1400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603151" name="Oval 15">
            <a:extLst>
              <a:ext uri="{FF2B5EF4-FFF2-40B4-BE49-F238E27FC236}">
                <a16:creationId xmlns:a16="http://schemas.microsoft.com/office/drawing/2014/main" id="{88CE471E-E0D0-F411-22CA-CD73A3239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575" y="5931824"/>
            <a:ext cx="19431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>
                <a:solidFill>
                  <a:srgbClr val="FFFF66"/>
                </a:solidFill>
                <a:latin typeface="Arial" panose="020B0604020202020204" pitchFamily="34" charset="0"/>
              </a:rPr>
              <a:t>Participación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>
                <a:solidFill>
                  <a:srgbClr val="FFFF66"/>
                </a:solidFill>
                <a:latin typeface="Arial" panose="020B0604020202020204" pitchFamily="34" charset="0"/>
              </a:rPr>
              <a:t>comunitaris</a:t>
            </a:r>
            <a:endParaRPr lang="es-ES" altLang="es-GT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603152" name="Oval 16">
            <a:extLst>
              <a:ext uri="{FF2B5EF4-FFF2-40B4-BE49-F238E27FC236}">
                <a16:creationId xmlns:a16="http://schemas.microsoft.com/office/drawing/2014/main" id="{0D47B9F3-D189-9ADD-C3CC-F4B47B6A7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86" y="3725861"/>
            <a:ext cx="169227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Herramientas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Y estrategias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400" b="1" dirty="0">
                <a:solidFill>
                  <a:srgbClr val="FFFF66"/>
                </a:solidFill>
                <a:latin typeface="Arial" panose="020B0604020202020204" pitchFamily="34" charset="0"/>
              </a:rPr>
              <a:t>educativas</a:t>
            </a:r>
            <a:r>
              <a:rPr lang="es-CO" altLang="es-GT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endParaRPr lang="es-ES" altLang="es-GT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603154" name="AutoShape 18">
            <a:extLst>
              <a:ext uri="{FF2B5EF4-FFF2-40B4-BE49-F238E27FC236}">
                <a16:creationId xmlns:a16="http://schemas.microsoft.com/office/drawing/2014/main" id="{2C6C5376-1DA7-3EA3-0214-5CCC34735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970" y="5710239"/>
            <a:ext cx="1270306" cy="291322"/>
          </a:xfrm>
          <a:prstGeom prst="curvedDownArrow">
            <a:avLst>
              <a:gd name="adj1" fmla="val 50755"/>
              <a:gd name="adj2" fmla="val 10150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55" name="AutoShape 19">
            <a:extLst>
              <a:ext uri="{FF2B5EF4-FFF2-40B4-BE49-F238E27FC236}">
                <a16:creationId xmlns:a16="http://schemas.microsoft.com/office/drawing/2014/main" id="{68849D47-081F-C7AE-1F8C-4220B7EE2D6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13028" y="5305435"/>
            <a:ext cx="215900" cy="1044575"/>
          </a:xfrm>
          <a:prstGeom prst="curvedRightArrow">
            <a:avLst>
              <a:gd name="adj1" fmla="val 96765"/>
              <a:gd name="adj2" fmla="val 19352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56" name="AutoShape 20">
            <a:extLst>
              <a:ext uri="{FF2B5EF4-FFF2-40B4-BE49-F238E27FC236}">
                <a16:creationId xmlns:a16="http://schemas.microsoft.com/office/drawing/2014/main" id="{5191842F-0A03-EF92-4FDC-335D6AC6932C}"/>
              </a:ext>
            </a:extLst>
          </p:cNvPr>
          <p:cNvSpPr>
            <a:spLocks noChangeArrowheads="1"/>
          </p:cNvSpPr>
          <p:nvPr/>
        </p:nvSpPr>
        <p:spPr bwMode="auto">
          <a:xfrm rot="6223893">
            <a:off x="2635826" y="3129915"/>
            <a:ext cx="273050" cy="1300163"/>
          </a:xfrm>
          <a:prstGeom prst="curvedRightArrow">
            <a:avLst>
              <a:gd name="adj1" fmla="val 95233"/>
              <a:gd name="adj2" fmla="val 1904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57" name="Text Box 21">
            <a:extLst>
              <a:ext uri="{FF2B5EF4-FFF2-40B4-BE49-F238E27FC236}">
                <a16:creationId xmlns:a16="http://schemas.microsoft.com/office/drawing/2014/main" id="{3B453975-3BCC-4AC5-A889-FBB07379B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1" y="4760913"/>
            <a:ext cx="1649413" cy="711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Población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vulnerable</a:t>
            </a:r>
          </a:p>
        </p:txBody>
      </p:sp>
      <p:sp>
        <p:nvSpPr>
          <p:cNvPr id="603158" name="Text Box 22">
            <a:extLst>
              <a:ext uri="{FF2B5EF4-FFF2-40B4-BE49-F238E27FC236}">
                <a16:creationId xmlns:a16="http://schemas.microsoft.com/office/drawing/2014/main" id="{49D3CE65-0545-EE86-C119-4A514EB6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6" y="3349625"/>
            <a:ext cx="1325563" cy="1016000"/>
          </a:xfrm>
          <a:prstGeom prst="rect">
            <a:avLst/>
          </a:prstGeom>
          <a:solidFill>
            <a:srgbClr val="E8FA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Enfoque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de</a:t>
            </a:r>
            <a:endParaRPr lang="es-ES" altLang="es-GT" sz="2000">
              <a:solidFill>
                <a:srgbClr val="4D4D4D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000">
                <a:solidFill>
                  <a:srgbClr val="4D4D4D"/>
                </a:solidFill>
                <a:latin typeface="Arial Black" panose="020B0A04020102020204" pitchFamily="34" charset="0"/>
              </a:rPr>
              <a:t>Riesgo</a:t>
            </a:r>
            <a:endParaRPr lang="es-ES" altLang="es-GT" sz="2000">
              <a:solidFill>
                <a:srgbClr val="4D4D4D"/>
              </a:solidFill>
              <a:latin typeface="Arial Black" panose="020B0A04020102020204" pitchFamily="34" charset="0"/>
            </a:endParaRPr>
          </a:p>
        </p:txBody>
      </p:sp>
      <p:sp>
        <p:nvSpPr>
          <p:cNvPr id="603159" name="AutoShape 23">
            <a:extLst>
              <a:ext uri="{FF2B5EF4-FFF2-40B4-BE49-F238E27FC236}">
                <a16:creationId xmlns:a16="http://schemas.microsoft.com/office/drawing/2014/main" id="{404828CB-2825-51AA-95BD-8D0673AB9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6" y="4365625"/>
            <a:ext cx="144463" cy="395288"/>
          </a:xfrm>
          <a:prstGeom prst="upArrow">
            <a:avLst>
              <a:gd name="adj1" fmla="val 50000"/>
              <a:gd name="adj2" fmla="val 68406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3160" name="AutoShape 24">
            <a:extLst>
              <a:ext uri="{FF2B5EF4-FFF2-40B4-BE49-F238E27FC236}">
                <a16:creationId xmlns:a16="http://schemas.microsoft.com/office/drawing/2014/main" id="{4F90BD75-C512-863D-4663-60359744C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1" y="3105150"/>
            <a:ext cx="252413" cy="287338"/>
          </a:xfrm>
          <a:prstGeom prst="downArrow">
            <a:avLst>
              <a:gd name="adj1" fmla="val 50000"/>
              <a:gd name="adj2" fmla="val 2845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Oval 15">
            <a:extLst>
              <a:ext uri="{FF2B5EF4-FFF2-40B4-BE49-F238E27FC236}">
                <a16:creationId xmlns:a16="http://schemas.microsoft.com/office/drawing/2014/main" id="{94232504-9554-AF40-653C-CD8BDEBD5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849" y="5901230"/>
            <a:ext cx="2682356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Perfil epidemiológico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Y riesgos</a:t>
            </a:r>
            <a:endParaRPr lang="es-ES" altLang="es-GT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8">
            <a:extLst>
              <a:ext uri="{FF2B5EF4-FFF2-40B4-BE49-F238E27FC236}">
                <a16:creationId xmlns:a16="http://schemas.microsoft.com/office/drawing/2014/main" id="{A36F0D14-A09A-A8D1-10C9-D3743351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7588" y="4072249"/>
            <a:ext cx="854075" cy="336550"/>
          </a:xfrm>
          <a:prstGeom prst="curvedDownArrow">
            <a:avLst>
              <a:gd name="adj1" fmla="val 50755"/>
              <a:gd name="adj2" fmla="val 10150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id="{96011401-A495-F4F0-4D6E-FEE446C10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493" y="1046711"/>
            <a:ext cx="1930552" cy="948229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Proyectos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Demostrativos</a:t>
            </a:r>
          </a:p>
        </p:txBody>
      </p:sp>
      <p:sp>
        <p:nvSpPr>
          <p:cNvPr id="5" name="AutoShape 18">
            <a:extLst>
              <a:ext uri="{FF2B5EF4-FFF2-40B4-BE49-F238E27FC236}">
                <a16:creationId xmlns:a16="http://schemas.microsoft.com/office/drawing/2014/main" id="{6BFD5002-7641-4C30-8E35-E6BC26599266}"/>
              </a:ext>
            </a:extLst>
          </p:cNvPr>
          <p:cNvSpPr>
            <a:spLocks noChangeArrowheads="1"/>
          </p:cNvSpPr>
          <p:nvPr/>
        </p:nvSpPr>
        <p:spPr bwMode="auto">
          <a:xfrm rot="21018601">
            <a:off x="7075912" y="830653"/>
            <a:ext cx="1685957" cy="399774"/>
          </a:xfrm>
          <a:prstGeom prst="curvedDownArrow">
            <a:avLst>
              <a:gd name="adj1" fmla="val 50755"/>
              <a:gd name="adj2" fmla="val 10150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6AC777A7-F3CA-64B6-E59F-4B5361AA8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5420" y="591451"/>
            <a:ext cx="2079586" cy="14986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Transferencia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Tecnológica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comunidad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instituciones</a:t>
            </a:r>
            <a:endParaRPr lang="es-ES" altLang="es-GT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8616A112-49D1-369A-05EF-AAD878601710}"/>
              </a:ext>
            </a:extLst>
          </p:cNvPr>
          <p:cNvSpPr>
            <a:spLocks noChangeArrowheads="1"/>
          </p:cNvSpPr>
          <p:nvPr/>
        </p:nvSpPr>
        <p:spPr bwMode="auto">
          <a:xfrm rot="6223893">
            <a:off x="3384972" y="798005"/>
            <a:ext cx="281169" cy="1620397"/>
          </a:xfrm>
          <a:prstGeom prst="curvedRightArrow">
            <a:avLst>
              <a:gd name="adj1" fmla="val 95233"/>
              <a:gd name="adj2" fmla="val 1904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336E654-AE4E-EC35-3BD8-D46D50B18545}"/>
              </a:ext>
            </a:extLst>
          </p:cNvPr>
          <p:cNvSpPr>
            <a:spLocks noChangeArrowheads="1"/>
          </p:cNvSpPr>
          <p:nvPr/>
        </p:nvSpPr>
        <p:spPr bwMode="auto">
          <a:xfrm rot="11863972">
            <a:off x="4988894" y="1593057"/>
            <a:ext cx="392113" cy="307975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0D459774-E0F2-3E36-E54D-A1347D23E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849" y="2279104"/>
            <a:ext cx="1544638" cy="107315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Ajuste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Estrategia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dirty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20EA1D4A-0CB6-FA23-57D6-2296D07F5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113" y="2358479"/>
            <a:ext cx="1943100" cy="119027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Nuevos actores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66"/>
                </a:solidFill>
                <a:latin typeface="Arial" panose="020B0604020202020204" pitchFamily="34" charset="0"/>
              </a:rPr>
              <a:t>financiamiento</a:t>
            </a:r>
            <a:endParaRPr lang="es-ES" altLang="es-GT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FC75EE6-BBAF-3236-B024-FE61806D796A}"/>
              </a:ext>
            </a:extLst>
          </p:cNvPr>
          <p:cNvSpPr>
            <a:spLocks noChangeArrowheads="1"/>
          </p:cNvSpPr>
          <p:nvPr/>
        </p:nvSpPr>
        <p:spPr bwMode="auto">
          <a:xfrm rot="16717706">
            <a:off x="7529117" y="1903446"/>
            <a:ext cx="356331" cy="408731"/>
          </a:xfrm>
          <a:prstGeom prst="rtTriangle">
            <a:avLst/>
          </a:prstGeom>
          <a:solidFill>
            <a:srgbClr val="FFCC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8471F24-528C-8E82-E342-7BFB59EF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60" y="2171887"/>
            <a:ext cx="865707" cy="353599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3F86C28-A338-CBE1-9848-05914DE67F0E}"/>
              </a:ext>
            </a:extLst>
          </p:cNvPr>
          <p:cNvSpPr/>
          <p:nvPr/>
        </p:nvSpPr>
        <p:spPr>
          <a:xfrm>
            <a:off x="10675006" y="116140"/>
            <a:ext cx="1423055" cy="60563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SEGURIDAD HUMANA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BA7D321-9077-DA7F-EE69-795B0011E2E8}"/>
              </a:ext>
            </a:extLst>
          </p:cNvPr>
          <p:cNvSpPr/>
          <p:nvPr/>
        </p:nvSpPr>
        <p:spPr>
          <a:xfrm>
            <a:off x="93939" y="116140"/>
            <a:ext cx="1609639" cy="60563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AYUDA HUMANITARIA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28A6CFB-989E-CE3D-9393-973A36C2D39F}"/>
              </a:ext>
            </a:extLst>
          </p:cNvPr>
          <p:cNvSpPr/>
          <p:nvPr/>
        </p:nvSpPr>
        <p:spPr>
          <a:xfrm>
            <a:off x="75700" y="3036151"/>
            <a:ext cx="786581" cy="60563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APS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EA0CF30-604A-1CCB-350B-D2CFBC429DCF}"/>
              </a:ext>
            </a:extLst>
          </p:cNvPr>
          <p:cNvSpPr/>
          <p:nvPr/>
        </p:nvSpPr>
        <p:spPr>
          <a:xfrm>
            <a:off x="103020" y="6130815"/>
            <a:ext cx="1862845" cy="60563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ACCIÓN SOBRE DETERMINANTES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CF96E1E-347D-D75B-1036-ECD57871A9A6}"/>
              </a:ext>
            </a:extLst>
          </p:cNvPr>
          <p:cNvSpPr/>
          <p:nvPr/>
        </p:nvSpPr>
        <p:spPr>
          <a:xfrm>
            <a:off x="11329016" y="3046809"/>
            <a:ext cx="740729" cy="60563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MPS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2535C1D-FF97-2C4E-6552-8390FC7DD2DC}"/>
              </a:ext>
            </a:extLst>
          </p:cNvPr>
          <p:cNvSpPr/>
          <p:nvPr/>
        </p:nvSpPr>
        <p:spPr>
          <a:xfrm>
            <a:off x="10513740" y="6019867"/>
            <a:ext cx="1609639" cy="73831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400" b="1" dirty="0"/>
              <a:t>DESARROLLO</a:t>
            </a:r>
          </a:p>
          <a:p>
            <a:pPr algn="ctr"/>
            <a:r>
              <a:rPr lang="es-GT" sz="1400" b="1" dirty="0"/>
              <a:t>HUMANO </a:t>
            </a:r>
          </a:p>
          <a:p>
            <a:pPr algn="ctr"/>
            <a:r>
              <a:rPr lang="es-GT" sz="1400" b="1" dirty="0"/>
              <a:t>SUSTENTABLE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DDD96-C608-9A4F-93F6-BB46C580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B971B7-814A-A3C9-3DA1-637B9DAA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" y="27732"/>
            <a:ext cx="12120563" cy="680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8F8F5A6-16D1-5154-1A14-B3AAC6D4B004}"/>
              </a:ext>
            </a:extLst>
          </p:cNvPr>
          <p:cNvSpPr/>
          <p:nvPr/>
        </p:nvSpPr>
        <p:spPr>
          <a:xfrm>
            <a:off x="1685924" y="0"/>
            <a:ext cx="8820149" cy="9144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LA ESTRATEGIA DE LA VIVIENDA SALUDABLE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79666B53-6E42-F86E-20BF-A5E72FA20810}"/>
              </a:ext>
            </a:extLst>
          </p:cNvPr>
          <p:cNvSpPr/>
          <p:nvPr/>
        </p:nvSpPr>
        <p:spPr>
          <a:xfrm>
            <a:off x="914400" y="942132"/>
            <a:ext cx="9886949" cy="14676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5688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834" name="Rectangle 2">
            <a:extLst>
              <a:ext uri="{FF2B5EF4-FFF2-40B4-BE49-F238E27FC236}">
                <a16:creationId xmlns:a16="http://schemas.microsoft.com/office/drawing/2014/main" id="{6A04FC27-F169-15CE-15E9-4B34757FBD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95513" y="247650"/>
            <a:ext cx="7772400" cy="91440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sz="3200" b="1" u="sng">
                <a:solidFill>
                  <a:srgbClr val="FFFF66"/>
                </a:solidFill>
              </a:rPr>
              <a:t>Enfermedades relacionadas con la vivienda y su entorno</a:t>
            </a:r>
            <a:r>
              <a:rPr lang="es-ES" altLang="es-GT" sz="4000"/>
              <a:t>  </a:t>
            </a:r>
          </a:p>
        </p:txBody>
      </p:sp>
      <p:sp>
        <p:nvSpPr>
          <p:cNvPr id="1528835" name="Rectangle 3">
            <a:extLst>
              <a:ext uri="{FF2B5EF4-FFF2-40B4-BE49-F238E27FC236}">
                <a16:creationId xmlns:a16="http://schemas.microsoft.com/office/drawing/2014/main" id="{765B12A7-F47F-3546-619E-C457874E481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107440" y="1371600"/>
            <a:ext cx="11704320" cy="5201920"/>
          </a:xfrm>
        </p:spPr>
        <p:txBody>
          <a:bodyPr/>
          <a:lstStyle/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Gastrointestinales (diarreas, parasitismo) </a:t>
            </a:r>
          </a:p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Afectaciones e infecciones respiratorias </a:t>
            </a:r>
          </a:p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De transmisión vectorial (dengue, paludismo) </a:t>
            </a:r>
          </a:p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Enfermedades emergentes (concentraciones, hacinamiento)</a:t>
            </a:r>
          </a:p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Violencia intrafamiliar ( promiscuidad, stress)</a:t>
            </a:r>
          </a:p>
          <a:p>
            <a:pPr marL="508000" indent="-508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ES" altLang="es-GT" b="1" dirty="0">
                <a:latin typeface="Lucida Bright" panose="02040602050505020304" pitchFamily="18" charset="0"/>
              </a:rPr>
              <a:t>Accidentes y desastres naturales  </a:t>
            </a:r>
          </a:p>
          <a:p>
            <a:pPr marL="508000" indent="-508000"/>
            <a:endParaRPr lang="es-ES" altLang="es-GT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1931906A-ABC6-76D4-5DCD-032E3725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657225"/>
            <a:ext cx="4408487" cy="33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3" name="Rectangle 3">
            <a:extLst>
              <a:ext uri="{FF2B5EF4-FFF2-40B4-BE49-F238E27FC236}">
                <a16:creationId xmlns:a16="http://schemas.microsoft.com/office/drawing/2014/main" id="{3DDF8211-BD84-E54B-3F8D-DC738407B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"/>
            <a:ext cx="8461375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 de población y economía en la vivienda urbana actual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86280C17-79C1-DAE8-C9CF-37088DAF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>
            <a:extLst>
              <a:ext uri="{FF2B5EF4-FFF2-40B4-BE49-F238E27FC236}">
                <a16:creationId xmlns:a16="http://schemas.microsoft.com/office/drawing/2014/main" id="{870AC669-4047-6D8F-014B-8679EDD0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116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3" name="Rectangle 3">
            <a:extLst>
              <a:ext uri="{FF2B5EF4-FFF2-40B4-BE49-F238E27FC236}">
                <a16:creationId xmlns:a16="http://schemas.microsoft.com/office/drawing/2014/main" id="{AE8162C0-C1DE-C493-9534-07F15AE51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3200400"/>
            <a:ext cx="4932362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s-GT">
                <a:solidFill>
                  <a:srgbClr val="FFFFFF"/>
                </a:solidFill>
                <a:latin typeface="Arial" panose="020B0604020202020204" pitchFamily="34" charset="0"/>
              </a:rPr>
              <a:t>He aquí probablemente el más futurista de los proyectos actuales, que será terminado dentro de unos quince años. Se trata de la Bionic Tower (la Torre Bionica) y no medirá menos de 1228 metros de altura para  300 pisos y  100 000 personnes. Se trata aquí de una ciudad vertical, en donde las casas habitación, comercios y oficinas se encontrarán reunidos en la misma torre. Por ello, es necesario decir que a este nivel, el más grande de los edificios actuales parecerá ridículo.</a:t>
            </a:r>
          </a:p>
        </p:txBody>
      </p:sp>
      <p:sp>
        <p:nvSpPr>
          <p:cNvPr id="348164" name="Rectangle 4">
            <a:extLst>
              <a:ext uri="{FF2B5EF4-FFF2-40B4-BE49-F238E27FC236}">
                <a16:creationId xmlns:a16="http://schemas.microsoft.com/office/drawing/2014/main" id="{8430F307-0E55-B537-9373-97361DCBB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685801"/>
            <a:ext cx="49323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s-GT" b="1" dirty="0" err="1">
                <a:solidFill>
                  <a:srgbClr val="FFFFFF"/>
                </a:solidFill>
                <a:latin typeface="Arial" panose="020B0604020202020204" pitchFamily="34" charset="0"/>
              </a:rPr>
              <a:t>Lugar</a:t>
            </a:r>
            <a: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  <a:t> : Shanghai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s-GT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s-GT" b="1" dirty="0" err="1">
                <a:solidFill>
                  <a:srgbClr val="FFFFFF"/>
                </a:solidFill>
                <a:latin typeface="Arial" panose="020B0604020202020204" pitchFamily="34" charset="0"/>
              </a:rPr>
              <a:t>Altura</a:t>
            </a:r>
            <a: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  <a:t> : 1228 mètres</a:t>
            </a:r>
            <a:b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fr-FR" altLang="es-GT" b="1" dirty="0" err="1">
                <a:solidFill>
                  <a:srgbClr val="FFFFFF"/>
                </a:solidFill>
                <a:latin typeface="Arial" panose="020B0604020202020204" pitchFamily="34" charset="0"/>
              </a:rPr>
              <a:t>Número</a:t>
            </a:r>
            <a:r>
              <a:rPr lang="fr-FR" altLang="es-GT" b="1" dirty="0">
                <a:solidFill>
                  <a:srgbClr val="FFFFFF"/>
                </a:solidFill>
                <a:latin typeface="Arial" panose="020B0604020202020204" pitchFamily="34" charset="0"/>
              </a:rPr>
              <a:t> de </a:t>
            </a:r>
            <a:r>
              <a:rPr lang="fr-FR" altLang="es-GT" b="1" dirty="0" err="1">
                <a:solidFill>
                  <a:srgbClr val="FFFFFF"/>
                </a:solidFill>
                <a:latin typeface="Arial" panose="020B0604020202020204" pitchFamily="34" charset="0"/>
              </a:rPr>
              <a:t>pisos</a:t>
            </a:r>
            <a: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  <a:t> : 300</a:t>
            </a:r>
            <a:b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fr-FR" altLang="es-GT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fr-FR" altLang="es-GT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4" name="Picture 4">
            <a:extLst>
              <a:ext uri="{FF2B5EF4-FFF2-40B4-BE49-F238E27FC236}">
                <a16:creationId xmlns:a16="http://schemas.microsoft.com/office/drawing/2014/main" id="{F2043982-9F00-8A36-CB4A-9E4103DA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13"/>
            <a:ext cx="5113338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5" name="Picture 5">
            <a:extLst>
              <a:ext uri="{FF2B5EF4-FFF2-40B4-BE49-F238E27FC236}">
                <a16:creationId xmlns:a16="http://schemas.microsoft.com/office/drawing/2014/main" id="{F6BD3E0B-5FD8-DEE9-6C94-93F9B995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6" name="Rectangle 6">
            <a:extLst>
              <a:ext uri="{FF2B5EF4-FFF2-40B4-BE49-F238E27FC236}">
                <a16:creationId xmlns:a16="http://schemas.microsoft.com/office/drawing/2014/main" id="{F9ECAE0A-4272-610C-DE46-F36900C0B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1268413"/>
            <a:ext cx="36004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 poblacionales 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económicos en los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ambientes laborales urbanos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8" name="Object 2">
            <a:extLst>
              <a:ext uri="{FF2B5EF4-FFF2-40B4-BE49-F238E27FC236}">
                <a16:creationId xmlns:a16="http://schemas.microsoft.com/office/drawing/2014/main" id="{F1354F8F-1E90-81E9-EA73-BE0F2C74D5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620713"/>
          <a:ext cx="4189413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2" imgW="1591200" imgH="1105560" progId="Word.Picture.8">
                  <p:embed/>
                </p:oleObj>
              </mc:Choice>
              <mc:Fallback>
                <p:oleObj name="Imagen" r:id="rId2" imgW="1591200" imgH="1105560" progId="Word.Picture.8">
                  <p:embed/>
                  <p:pic>
                    <p:nvPicPr>
                      <p:cNvPr id="198658" name="Object 2">
                        <a:extLst>
                          <a:ext uri="{FF2B5EF4-FFF2-40B4-BE49-F238E27FC236}">
                            <a16:creationId xmlns:a16="http://schemas.microsoft.com/office/drawing/2014/main" id="{F1354F8F-1E90-81E9-EA73-BE0F2C74D5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620713"/>
                        <a:ext cx="4189413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8659" name="Picture 3">
            <a:extLst>
              <a:ext uri="{FF2B5EF4-FFF2-40B4-BE49-F238E27FC236}">
                <a16:creationId xmlns:a16="http://schemas.microsoft.com/office/drawing/2014/main" id="{954C9A34-3D91-F454-0812-6EE1F897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20714"/>
            <a:ext cx="30607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4">
            <a:extLst>
              <a:ext uri="{FF2B5EF4-FFF2-40B4-BE49-F238E27FC236}">
                <a16:creationId xmlns:a16="http://schemas.microsoft.com/office/drawing/2014/main" id="{572C249E-40B2-2D2C-4CF1-21121919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65550"/>
            <a:ext cx="8934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Rectangle 5">
            <a:extLst>
              <a:ext uri="{FF2B5EF4-FFF2-40B4-BE49-F238E27FC236}">
                <a16:creationId xmlns:a16="http://schemas.microsoft.com/office/drawing/2014/main" id="{C53357C6-659A-6AAF-0A80-7281DFBB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88913"/>
            <a:ext cx="76771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 de población y economía en la vivienda urbana actual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4" name="Rectangle 4">
            <a:extLst>
              <a:ext uri="{FF2B5EF4-FFF2-40B4-BE49-F238E27FC236}">
                <a16:creationId xmlns:a16="http://schemas.microsoft.com/office/drawing/2014/main" id="{6A9F7E73-3BCF-A6BF-1447-1FE611AD315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181226" y="59531"/>
            <a:ext cx="8510587" cy="485753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33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O" sz="1800" b="1" u="sng" dirty="0">
                <a:solidFill>
                  <a:srgbClr val="007055"/>
                </a:solidFill>
              </a:rPr>
              <a:t>LOS DETERMINANTES Y LA ESTRATEGIA DE LA VIVIENDA SALUDABLE </a:t>
            </a:r>
            <a:endParaRPr lang="es-ES" sz="1800" b="1" u="sng" dirty="0">
              <a:solidFill>
                <a:srgbClr val="007055"/>
              </a:solidFill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FB16DFB-DEE0-23EA-AEFD-EE651E33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7" y="1985339"/>
            <a:ext cx="3852862" cy="719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dirty="0">
                <a:solidFill>
                  <a:srgbClr val="00705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SISTEMAS LOCALES DE SALUD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u="sng" dirty="0">
                <a:solidFill>
                  <a:srgbClr val="FF0000"/>
                </a:solidFill>
                <a:latin typeface="Arial" charset="0"/>
              </a:rPr>
              <a:t>AP (72)</a:t>
            </a:r>
            <a:endParaRPr lang="es-ES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7650D23E-FB3E-7572-124C-C9BDAE974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2" y="3270876"/>
            <a:ext cx="3852863" cy="79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>
                <a:solidFill>
                  <a:srgbClr val="0066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MUNICIPIOS SALUDABLES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u="sng">
                <a:solidFill>
                  <a:srgbClr val="FF0000"/>
                </a:solidFill>
                <a:latin typeface="Arial" charset="0"/>
              </a:rPr>
              <a:t>PS (86)</a:t>
            </a:r>
            <a:endParaRPr lang="es-ES" b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989" name="Rectangle 7">
            <a:extLst>
              <a:ext uri="{FF2B5EF4-FFF2-40B4-BE49-F238E27FC236}">
                <a16:creationId xmlns:a16="http://schemas.microsoft.com/office/drawing/2014/main" id="{EE536734-80DE-757D-C494-2F7149F5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619" y="4616450"/>
            <a:ext cx="3852863" cy="755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>
                <a:solidFill>
                  <a:srgbClr val="0066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ENTORNOS SALUDABLES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u="sng">
                <a:solidFill>
                  <a:srgbClr val="FF0000"/>
                </a:solidFill>
                <a:latin typeface="Arial" charset="0"/>
              </a:rPr>
              <a:t>DS (92)</a:t>
            </a:r>
            <a:endParaRPr lang="es-ES" b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438" name="AutoShape 8">
            <a:extLst>
              <a:ext uri="{FF2B5EF4-FFF2-40B4-BE49-F238E27FC236}">
                <a16:creationId xmlns:a16="http://schemas.microsoft.com/office/drawing/2014/main" id="{E730674D-579D-D94E-E294-E69EB846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4" y="2717801"/>
            <a:ext cx="325438" cy="539750"/>
          </a:xfrm>
          <a:prstGeom prst="downArrow">
            <a:avLst>
              <a:gd name="adj1" fmla="val 50000"/>
              <a:gd name="adj2" fmla="val 41463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GT">
              <a:solidFill>
                <a:srgbClr val="FFFFFF"/>
              </a:solidFill>
            </a:endParaRPr>
          </a:p>
        </p:txBody>
      </p:sp>
      <p:sp>
        <p:nvSpPr>
          <p:cNvPr id="18439" name="AutoShape 10">
            <a:extLst>
              <a:ext uri="{FF2B5EF4-FFF2-40B4-BE49-F238E27FC236}">
                <a16:creationId xmlns:a16="http://schemas.microsoft.com/office/drawing/2014/main" id="{236DEA71-DCB5-84BF-F372-346A0F3A9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4064771"/>
            <a:ext cx="325438" cy="539750"/>
          </a:xfrm>
          <a:prstGeom prst="downArrow">
            <a:avLst>
              <a:gd name="adj1" fmla="val 50000"/>
              <a:gd name="adj2" fmla="val 41463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GT" dirty="0">
              <a:solidFill>
                <a:srgbClr val="FFFFFF"/>
              </a:solidFill>
            </a:endParaRPr>
          </a:p>
        </p:txBody>
      </p:sp>
      <p:sp>
        <p:nvSpPr>
          <p:cNvPr id="18440" name="4 Rectángulo redondeado">
            <a:extLst>
              <a:ext uri="{FF2B5EF4-FFF2-40B4-BE49-F238E27FC236}">
                <a16:creationId xmlns:a16="http://schemas.microsoft.com/office/drawing/2014/main" id="{B7E9EB62-D444-257C-54CC-D0CA686A4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9" y="4652962"/>
            <a:ext cx="1533525" cy="6937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Intervenciones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Intersectoriales</a:t>
            </a:r>
          </a:p>
        </p:txBody>
      </p:sp>
      <p:sp>
        <p:nvSpPr>
          <p:cNvPr id="18441" name="5 Rectángulo redondeado">
            <a:extLst>
              <a:ext uri="{FF2B5EF4-FFF2-40B4-BE49-F238E27FC236}">
                <a16:creationId xmlns:a16="http://schemas.microsoft.com/office/drawing/2014/main" id="{114D1DBA-4B1F-9A1A-B94A-CC279813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8" y="1937713"/>
            <a:ext cx="1277938" cy="766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Participación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comunitaria</a:t>
            </a:r>
          </a:p>
        </p:txBody>
      </p:sp>
      <p:sp>
        <p:nvSpPr>
          <p:cNvPr id="18442" name="5 Rectángulo redondeado">
            <a:extLst>
              <a:ext uri="{FF2B5EF4-FFF2-40B4-BE49-F238E27FC236}">
                <a16:creationId xmlns:a16="http://schemas.microsoft.com/office/drawing/2014/main" id="{048C9343-6518-3A97-0E06-832DA4786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75" y="3120677"/>
            <a:ext cx="1277938" cy="766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Participación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Sociedad civil</a:t>
            </a:r>
          </a:p>
        </p:txBody>
      </p:sp>
      <p:sp>
        <p:nvSpPr>
          <p:cNvPr id="18443" name="4 Rectángulo redondeado">
            <a:extLst>
              <a:ext uri="{FF2B5EF4-FFF2-40B4-BE49-F238E27FC236}">
                <a16:creationId xmlns:a16="http://schemas.microsoft.com/office/drawing/2014/main" id="{7A021907-F0DB-EA19-2810-71A6E0505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9" y="1994737"/>
            <a:ext cx="1314450" cy="730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Gestión 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lo local</a:t>
            </a:r>
          </a:p>
        </p:txBody>
      </p:sp>
      <p:sp>
        <p:nvSpPr>
          <p:cNvPr id="18444" name="4 Rectángulo redondeado">
            <a:extLst>
              <a:ext uri="{FF2B5EF4-FFF2-40B4-BE49-F238E27FC236}">
                <a16:creationId xmlns:a16="http://schemas.microsoft.com/office/drawing/2014/main" id="{88D4224A-157C-C494-2C3C-40A1EEEC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9" y="3356156"/>
            <a:ext cx="1314450" cy="730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Gestión 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lo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Municipal</a:t>
            </a:r>
          </a:p>
        </p:txBody>
      </p:sp>
      <p:sp>
        <p:nvSpPr>
          <p:cNvPr id="18445" name="5 Rectángulo redondeado">
            <a:extLst>
              <a:ext uri="{FF2B5EF4-FFF2-40B4-BE49-F238E27FC236}">
                <a16:creationId xmlns:a16="http://schemas.microsoft.com/office/drawing/2014/main" id="{60BC8960-76CE-2621-4F70-BB358C09D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4616450"/>
            <a:ext cx="2044700" cy="730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Desarrollo Sostenible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GT" sz="1400" b="1">
                <a:solidFill>
                  <a:srgbClr val="FFFFFF"/>
                </a:solidFill>
              </a:rPr>
              <a:t>Determinantes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874471B-FC1B-AF23-6372-D4095B3F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6" y="5949950"/>
            <a:ext cx="6986588" cy="755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dirty="0">
                <a:solidFill>
                  <a:srgbClr val="0066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VIVIENDA, ESCUELA, MERCADOS, PUESTOS DE SALUD</a:t>
            </a:r>
            <a:endParaRPr lang="es-ES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447" name="AutoShape 10">
            <a:extLst>
              <a:ext uri="{FF2B5EF4-FFF2-40B4-BE49-F238E27FC236}">
                <a16:creationId xmlns:a16="http://schemas.microsoft.com/office/drawing/2014/main" id="{84E8F1E9-CE7A-639A-9ED2-805FAA022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5410200"/>
            <a:ext cx="325438" cy="539750"/>
          </a:xfrm>
          <a:prstGeom prst="downArrow">
            <a:avLst>
              <a:gd name="adj1" fmla="val 50000"/>
              <a:gd name="adj2" fmla="val 41463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GT">
              <a:solidFill>
                <a:srgbClr val="FFFFFF"/>
              </a:solidFill>
            </a:endParaRP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5B6817F5-4B97-8081-9A0F-C395B0BF8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781" y="976482"/>
            <a:ext cx="876300" cy="471488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>
                <a:solidFill>
                  <a:srgbClr val="0000A4"/>
                </a:solidFill>
              </a:rPr>
              <a:t>Energía</a:t>
            </a: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0B6697E7-DD9B-0681-6309-FD7D43432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081" y="637359"/>
            <a:ext cx="985837" cy="511175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 dirty="0">
                <a:solidFill>
                  <a:srgbClr val="0000A4"/>
                </a:solidFill>
              </a:rPr>
              <a:t>Desarrollo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 dirty="0">
                <a:solidFill>
                  <a:srgbClr val="0000A4"/>
                </a:solidFill>
              </a:rPr>
              <a:t>Económico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EBA0738C-488F-0D5C-A276-9D7EB8A7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49" y="1356860"/>
            <a:ext cx="876300" cy="471488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 dirty="0">
                <a:solidFill>
                  <a:srgbClr val="0000A4"/>
                </a:solidFill>
              </a:rPr>
              <a:t>Salud</a:t>
            </a: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06CD07BF-9CBF-A084-D3DA-DFEFDE78F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917" y="960246"/>
            <a:ext cx="876300" cy="471488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>
                <a:solidFill>
                  <a:srgbClr val="0000A4"/>
                </a:solidFill>
              </a:rPr>
              <a:t>Medio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GT" sz="1200" b="1">
                <a:solidFill>
                  <a:srgbClr val="0000A4"/>
                </a:solidFill>
              </a:rPr>
              <a:t>Ambiente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4069CA-03C1-5758-886C-0376F448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476250"/>
            <a:ext cx="400685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3" name="Picture 3">
            <a:extLst>
              <a:ext uri="{FF2B5EF4-FFF2-40B4-BE49-F238E27FC236}">
                <a16:creationId xmlns:a16="http://schemas.microsoft.com/office/drawing/2014/main" id="{592E7117-8D79-51DA-E065-49F04C4C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76250"/>
            <a:ext cx="400685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4" name="Picture 4">
            <a:extLst>
              <a:ext uri="{FF2B5EF4-FFF2-40B4-BE49-F238E27FC236}">
                <a16:creationId xmlns:a16="http://schemas.microsoft.com/office/drawing/2014/main" id="{F30374A4-7AD9-0981-2E69-55171BF4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3575050"/>
            <a:ext cx="3849687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5" name="Picture 5">
            <a:extLst>
              <a:ext uri="{FF2B5EF4-FFF2-40B4-BE49-F238E27FC236}">
                <a16:creationId xmlns:a16="http://schemas.microsoft.com/office/drawing/2014/main" id="{325F770C-426F-9AFE-3F92-8649D9CB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581400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6" name="Rectangle 6">
            <a:extLst>
              <a:ext uri="{FF2B5EF4-FFF2-40B4-BE49-F238E27FC236}">
                <a16:creationId xmlns:a16="http://schemas.microsoft.com/office/drawing/2014/main" id="{F8E1C3FA-C3C5-1DE6-89A7-77590284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1"/>
            <a:ext cx="67373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 socio ambientales  en la vivienda rural actual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6" name="Picture 6">
            <a:extLst>
              <a:ext uri="{FF2B5EF4-FFF2-40B4-BE49-F238E27FC236}">
                <a16:creationId xmlns:a16="http://schemas.microsoft.com/office/drawing/2014/main" id="{870C093C-CE79-7888-2551-97782176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447675"/>
            <a:ext cx="3743325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>
            <a:extLst>
              <a:ext uri="{FF2B5EF4-FFF2-40B4-BE49-F238E27FC236}">
                <a16:creationId xmlns:a16="http://schemas.microsoft.com/office/drawing/2014/main" id="{CDD9EE17-F67C-BE0D-F9C2-85676206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15925"/>
            <a:ext cx="3816350" cy="29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>
            <a:extLst>
              <a:ext uri="{FF2B5EF4-FFF2-40B4-BE49-F238E27FC236}">
                <a16:creationId xmlns:a16="http://schemas.microsoft.com/office/drawing/2014/main" id="{CFB0102C-82BA-E8D9-AAFD-19976980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536950"/>
            <a:ext cx="2951162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70" name="Picture 10">
            <a:extLst>
              <a:ext uri="{FF2B5EF4-FFF2-40B4-BE49-F238E27FC236}">
                <a16:creationId xmlns:a16="http://schemas.microsoft.com/office/drawing/2014/main" id="{1D3217E6-53CC-13DF-B662-9F582C77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465514"/>
            <a:ext cx="3240088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72" name="Picture 12">
            <a:extLst>
              <a:ext uri="{FF2B5EF4-FFF2-40B4-BE49-F238E27FC236}">
                <a16:creationId xmlns:a16="http://schemas.microsoft.com/office/drawing/2014/main" id="{FCA3ABA8-E2CA-63A1-50C4-A74AFE9F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536950"/>
            <a:ext cx="25209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73" name="Rectangle 13">
            <a:extLst>
              <a:ext uri="{FF2B5EF4-FFF2-40B4-BE49-F238E27FC236}">
                <a16:creationId xmlns:a16="http://schemas.microsoft.com/office/drawing/2014/main" id="{B4E35225-C134-08D9-4238-D4E3F4A7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1"/>
            <a:ext cx="71691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 socio ambientales de las zonas urbanas actuales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4" name="Text Box 4">
            <a:extLst>
              <a:ext uri="{FF2B5EF4-FFF2-40B4-BE49-F238E27FC236}">
                <a16:creationId xmlns:a16="http://schemas.microsoft.com/office/drawing/2014/main" id="{4F01E3D3-9745-C8A9-F1A4-F4D04228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6" y="5470525"/>
            <a:ext cx="3114675" cy="5588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Caracterización del Riesgo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>
                <a:solidFill>
                  <a:srgbClr val="0033CC"/>
                </a:solidFill>
                <a:latin typeface="Arial" panose="020B0604020202020204" pitchFamily="34" charset="0"/>
              </a:rPr>
              <a:t>(Valoración del grado de impacto)</a:t>
            </a:r>
            <a:endParaRPr lang="es-ES" sz="12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664005" name="Text Box 5">
            <a:extLst>
              <a:ext uri="{FF2B5EF4-FFF2-40B4-BE49-F238E27FC236}">
                <a16:creationId xmlns:a16="http://schemas.microsoft.com/office/drawing/2014/main" id="{FC534089-4365-ACED-5694-9376206A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576" y="4673600"/>
            <a:ext cx="3440113" cy="5588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 u="sng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EXPOSICIÓN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>
                <a:solidFill>
                  <a:srgbClr val="0033CC"/>
                </a:solidFill>
                <a:latin typeface="Arial" panose="020B0604020202020204" pitchFamily="34" charset="0"/>
              </a:rPr>
              <a:t>(Tiempo de interacción amenaza-vulnerabilidad)</a:t>
            </a:r>
            <a:endParaRPr lang="es-ES" sz="12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664008" name="Text Box 8">
            <a:extLst>
              <a:ext uri="{FF2B5EF4-FFF2-40B4-BE49-F238E27FC236}">
                <a16:creationId xmlns:a16="http://schemas.microsoft.com/office/drawing/2014/main" id="{34239BD2-FA51-2B37-6219-C1A245EC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557339"/>
            <a:ext cx="1547812" cy="8350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AMENAZAS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SALUD</a:t>
            </a:r>
            <a:endParaRPr lang="es-ES" sz="16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64009" name="Text Box 9">
            <a:extLst>
              <a:ext uri="{FF2B5EF4-FFF2-40B4-BE49-F238E27FC236}">
                <a16:creationId xmlns:a16="http://schemas.microsoft.com/office/drawing/2014/main" id="{81DDCE82-E5A7-ACB2-F8FF-689D570A2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776" y="1484314"/>
            <a:ext cx="2054225" cy="34607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VULNERABILIDAD</a:t>
            </a:r>
            <a:endParaRPr lang="es-ES" sz="16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9222" name="Picture 4" descr="Tornades-002">
            <a:extLst>
              <a:ext uri="{FF2B5EF4-FFF2-40B4-BE49-F238E27FC236}">
                <a16:creationId xmlns:a16="http://schemas.microsoft.com/office/drawing/2014/main" id="{DF37C661-5D3C-B67A-78B7-A849BF27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836613"/>
            <a:ext cx="47879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4011" name="Text Box 11">
            <a:extLst>
              <a:ext uri="{FF2B5EF4-FFF2-40B4-BE49-F238E27FC236}">
                <a16:creationId xmlns:a16="http://schemas.microsoft.com/office/drawing/2014/main" id="{B66AF066-416E-A62A-F36A-7292C308C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1" y="6232525"/>
            <a:ext cx="2746375" cy="558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VIVIENDA SALUDABLE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>
                <a:solidFill>
                  <a:srgbClr val="FFFFFF"/>
                </a:solidFill>
                <a:latin typeface="Arial" panose="020B0604020202020204" pitchFamily="34" charset="0"/>
              </a:rPr>
              <a:t>(medidas de mitigación)</a:t>
            </a:r>
            <a:endParaRPr lang="es-E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64018" name="Rectangle 18">
            <a:extLst>
              <a:ext uri="{FF2B5EF4-FFF2-40B4-BE49-F238E27FC236}">
                <a16:creationId xmlns:a16="http://schemas.microsoft.com/office/drawing/2014/main" id="{AE82DE6C-0506-F434-CE2D-5AC55914E5A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779714" y="115889"/>
            <a:ext cx="6472237" cy="54927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000" b="1" u="sng">
                <a:solidFill>
                  <a:srgbClr val="E8FA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CICLO Y MANEJO DEL RIESGO EN LA VIVIENDA</a:t>
            </a:r>
            <a:endParaRPr lang="es-ES" sz="2000" b="1" u="sng">
              <a:solidFill>
                <a:srgbClr val="E8FA3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25" name="Line 22">
            <a:extLst>
              <a:ext uri="{FF2B5EF4-FFF2-40B4-BE49-F238E27FC236}">
                <a16:creationId xmlns:a16="http://schemas.microsoft.com/office/drawing/2014/main" id="{E6EDC265-FADE-02A1-5206-6E24C5036E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1773238"/>
            <a:ext cx="1943100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Line 25">
            <a:extLst>
              <a:ext uri="{FF2B5EF4-FFF2-40B4-BE49-F238E27FC236}">
                <a16:creationId xmlns:a16="http://schemas.microsoft.com/office/drawing/2014/main" id="{1B973B41-0191-2E2F-4447-4FF3512FF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233988"/>
            <a:ext cx="0" cy="2159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Line 27">
            <a:extLst>
              <a:ext uri="{FF2B5EF4-FFF2-40B4-BE49-F238E27FC236}">
                <a16:creationId xmlns:a16="http://schemas.microsoft.com/office/drawing/2014/main" id="{0AFD32F1-7EA3-A459-3F63-04E4C40650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3700" y="1700214"/>
            <a:ext cx="1728788" cy="129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Line 25">
            <a:extLst>
              <a:ext uri="{FF2B5EF4-FFF2-40B4-BE49-F238E27FC236}">
                <a16:creationId xmlns:a16="http://schemas.microsoft.com/office/drawing/2014/main" id="{62D11647-C911-5DA8-7086-20A663ACD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6021388"/>
            <a:ext cx="0" cy="2159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Line 25">
            <a:extLst>
              <a:ext uri="{FF2B5EF4-FFF2-40B4-BE49-F238E27FC236}">
                <a16:creationId xmlns:a16="http://schemas.microsoft.com/office/drawing/2014/main" id="{0A639134-6B06-3F63-98CE-C883A5B88C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2420938"/>
            <a:ext cx="0" cy="3603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63B12873-4AD6-5372-56B5-C3281332E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1" y="2276475"/>
            <a:ext cx="1744663" cy="254635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MX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MX" sz="1600">
                <a:solidFill>
                  <a:srgbClr val="0033CC"/>
                </a:solidFill>
                <a:latin typeface="Arial" panose="020B0604020202020204" pitchFamily="34" charset="0"/>
              </a:rPr>
              <a:t>Condiciones físicas vivienda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MX" sz="1600">
                <a:solidFill>
                  <a:srgbClr val="0033CC"/>
                </a:solidFill>
                <a:latin typeface="Arial" panose="020B0604020202020204" pitchFamily="34" charset="0"/>
              </a:rPr>
              <a:t> Condiciones socioculturales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MX" sz="1600">
                <a:solidFill>
                  <a:srgbClr val="0033CC"/>
                </a:solidFill>
                <a:latin typeface="Arial" panose="020B0604020202020204" pitchFamily="34" charset="0"/>
              </a:rPr>
              <a:t> Condiciones económicas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MX" sz="1600">
                <a:solidFill>
                  <a:srgbClr val="0033CC"/>
                </a:solidFill>
                <a:latin typeface="Arial" panose="020B0604020202020204" pitchFamily="34" charset="0"/>
              </a:rPr>
              <a:t> Condiciones ambientales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MX" sz="1600">
                <a:solidFill>
                  <a:srgbClr val="0033CC"/>
                </a:solidFill>
                <a:latin typeface="Arial" panose="020B0604020202020204" pitchFamily="34" charset="0"/>
              </a:rPr>
              <a:t> Condiciones personales</a:t>
            </a:r>
            <a:endParaRPr lang="es-ES" sz="16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Line 25">
            <a:extLst>
              <a:ext uri="{FF2B5EF4-FFF2-40B4-BE49-F238E27FC236}">
                <a16:creationId xmlns:a16="http://schemas.microsoft.com/office/drawing/2014/main" id="{93776A86-3CCE-E0C2-A7CE-76C3644C5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9113" y="1844675"/>
            <a:ext cx="0" cy="431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Text Box 8">
            <a:extLst>
              <a:ext uri="{FF2B5EF4-FFF2-40B4-BE49-F238E27FC236}">
                <a16:creationId xmlns:a16="http://schemas.microsoft.com/office/drawing/2014/main" id="{6C884944-FE9F-176D-988F-2F0F20F92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781301"/>
            <a:ext cx="1439863" cy="132397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GT" sz="1600">
                <a:solidFill>
                  <a:srgbClr val="0033CC"/>
                </a:solidFill>
              </a:rPr>
              <a:t>  Físicas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GT" sz="1600">
                <a:solidFill>
                  <a:srgbClr val="0033CC"/>
                </a:solidFill>
              </a:rPr>
              <a:t> Químicas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GT" sz="1600">
                <a:solidFill>
                  <a:srgbClr val="0033CC"/>
                </a:solidFill>
              </a:rPr>
              <a:t> Biológicas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GT" sz="1600">
                <a:solidFill>
                  <a:srgbClr val="0033CC"/>
                </a:solidFill>
              </a:rPr>
              <a:t> Eventos    Peligrosos</a:t>
            </a:r>
            <a:endParaRPr lang="es-ES" altLang="es-GT" sz="1600">
              <a:solidFill>
                <a:srgbClr val="0033CC"/>
              </a:solidFill>
            </a:endParaRPr>
          </a:p>
        </p:txBody>
      </p:sp>
      <p:sp>
        <p:nvSpPr>
          <p:cNvPr id="1982481" name="Oval 17">
            <a:extLst>
              <a:ext uri="{FF2B5EF4-FFF2-40B4-BE49-F238E27FC236}">
                <a16:creationId xmlns:a16="http://schemas.microsoft.com/office/drawing/2014/main" id="{EBA2947C-6D0C-9EF9-04BA-2DD49953E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6" y="5229226"/>
            <a:ext cx="1419225" cy="7715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IMPACTO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ENFERMEDADES</a:t>
            </a:r>
            <a:endParaRPr lang="es-E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82482" name="Oval 18">
            <a:extLst>
              <a:ext uri="{FF2B5EF4-FFF2-40B4-BE49-F238E27FC236}">
                <a16:creationId xmlns:a16="http://schemas.microsoft.com/office/drawing/2014/main" id="{6B4BAA03-BB4A-E52B-79F8-4B06B910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5157788"/>
            <a:ext cx="2016125" cy="1008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SOCIALES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ECONOMICOS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AMBIENTALES</a:t>
            </a:r>
            <a:endParaRPr lang="es-E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35" name="Line 19">
            <a:extLst>
              <a:ext uri="{FF2B5EF4-FFF2-40B4-BE49-F238E27FC236}">
                <a16:creationId xmlns:a16="http://schemas.microsoft.com/office/drawing/2014/main" id="{63759434-B912-B8B4-BA6B-7AC5686A4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4076701"/>
            <a:ext cx="0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Line 20">
            <a:extLst>
              <a:ext uri="{FF2B5EF4-FFF2-40B4-BE49-F238E27FC236}">
                <a16:creationId xmlns:a16="http://schemas.microsoft.com/office/drawing/2014/main" id="{59AE186F-0953-B572-B53F-1BC5C94C3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5661025"/>
            <a:ext cx="1295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Line 21">
            <a:extLst>
              <a:ext uri="{FF2B5EF4-FFF2-40B4-BE49-F238E27FC236}">
                <a16:creationId xmlns:a16="http://schemas.microsoft.com/office/drawing/2014/main" id="{EB0A2D03-65D7-768E-18E0-367D07983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9113" y="4797426"/>
            <a:ext cx="0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Line 22">
            <a:extLst>
              <a:ext uri="{FF2B5EF4-FFF2-40B4-BE49-F238E27FC236}">
                <a16:creationId xmlns:a16="http://schemas.microsoft.com/office/drawing/2014/main" id="{8C422B3F-44A3-63DA-72C9-D5401A23FC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0" y="5734051"/>
            <a:ext cx="1441450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Line 23">
            <a:extLst>
              <a:ext uri="{FF2B5EF4-FFF2-40B4-BE49-F238E27FC236}">
                <a16:creationId xmlns:a16="http://schemas.microsoft.com/office/drawing/2014/main" id="{C246A981-9240-2482-25EF-A738F9C8CB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4426" y="5734050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685472-E7F8-60E4-A623-FCC1091E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1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76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9ED860-324C-08DC-2FFC-54BF45EC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"/>
            <a:ext cx="12107917" cy="68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30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AA14A3-4241-625E-DC98-7EBC4E3B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6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84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1D11C2-C63D-2437-642D-42421B75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3" y="-310041"/>
            <a:ext cx="12286593" cy="68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2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3741ED-0366-C2BB-E9BB-431C60C5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5930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F4B33C1-37BE-31F6-141A-7468BFE3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3429000"/>
            <a:ext cx="5997575" cy="34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96BD7E-525E-A114-C6F1-7F833F83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-92075"/>
            <a:ext cx="6543674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E16D90B-17A1-CFFD-3548-7F769635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99" y="3437842"/>
            <a:ext cx="6372226" cy="36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908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A5704B-CEBC-41B6-E7CA-A7BEB137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-245110"/>
            <a:ext cx="59436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8A8236D-F29A-50B6-B072-636D0649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2920682"/>
            <a:ext cx="5943600" cy="381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B43A192-9D8C-E5A2-5F7A-CBBD76F5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754538"/>
            <a:ext cx="6096000" cy="53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537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8F04DB24-AADD-62BE-90F6-D11530275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937747"/>
              </p:ext>
            </p:extLst>
          </p:nvPr>
        </p:nvGraphicFramePr>
        <p:xfrm>
          <a:off x="150798" y="293410"/>
          <a:ext cx="3990975" cy="574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0711" imgH="9297232" progId="Word.Document.8">
                  <p:embed/>
                </p:oleObj>
              </mc:Choice>
              <mc:Fallback>
                <p:oleObj name="Document" r:id="rId2" imgW="6850711" imgH="9297232" progId="Word.Document.8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8F04DB24-AADD-62BE-90F6-D11530275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798" y="293410"/>
                        <a:ext cx="3990975" cy="57466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BB1CF47-295F-07E6-07E0-437E9C2F33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027212"/>
              </p:ext>
            </p:extLst>
          </p:nvPr>
        </p:nvGraphicFramePr>
        <p:xfrm>
          <a:off x="4311737" y="293410"/>
          <a:ext cx="3987800" cy="574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850711" imgH="9306950" progId="Word.Document.8">
                  <p:embed/>
                </p:oleObj>
              </mc:Choice>
              <mc:Fallback>
                <p:oleObj name="Document" r:id="rId4" imgW="6850711" imgH="9306950" progId="Word.Document.8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9BB1CF47-295F-07E6-07E0-437E9C2F33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1737" y="293410"/>
                        <a:ext cx="3987800" cy="57466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724C461F-FA86-3E2D-6B48-D87AFE4CE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608635"/>
              </p:ext>
            </p:extLst>
          </p:nvPr>
        </p:nvGraphicFramePr>
        <p:xfrm>
          <a:off x="8299537" y="293409"/>
          <a:ext cx="3983038" cy="5746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6850711" imgH="9316668" progId="Word.Document.8">
                  <p:embed/>
                </p:oleObj>
              </mc:Choice>
              <mc:Fallback>
                <p:oleObj name="Document" r:id="rId6" imgW="6850711" imgH="9316668" progId="Word.Document.8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724C461F-FA86-3E2D-6B48-D87AFE4CE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9537" y="293409"/>
                        <a:ext cx="3983038" cy="574666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34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>
            <a:extLst>
              <a:ext uri="{FF2B5EF4-FFF2-40B4-BE49-F238E27FC236}">
                <a16:creationId xmlns:a16="http://schemas.microsoft.com/office/drawing/2014/main" id="{336A4C48-FEF5-FF18-7349-6A79B92F9CA0}"/>
              </a:ext>
            </a:extLst>
          </p:cNvPr>
          <p:cNvSpPr>
            <a:spLocks noChangeArrowheads="1"/>
          </p:cNvSpPr>
          <p:nvPr/>
        </p:nvSpPr>
        <p:spPr bwMode="auto">
          <a:xfrm rot="20271995" flipH="1">
            <a:off x="2528888" y="2133600"/>
            <a:ext cx="1281112" cy="1295400"/>
          </a:xfrm>
          <a:custGeom>
            <a:avLst/>
            <a:gdLst>
              <a:gd name="G0" fmla="+- -552402 0 0"/>
              <a:gd name="G1" fmla="+- -11796480 0 0"/>
              <a:gd name="G2" fmla="+- -552402 0 -11796480"/>
              <a:gd name="G3" fmla="+- 10800 0 0"/>
              <a:gd name="G4" fmla="+- 0 0 -55240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380 0 0"/>
              <a:gd name="G9" fmla="+- 0 0 -11796480"/>
              <a:gd name="G10" fmla="+- 9380 0 2700"/>
              <a:gd name="G11" fmla="cos G10 -552402"/>
              <a:gd name="G12" fmla="sin G10 -552402"/>
              <a:gd name="G13" fmla="cos 13500 -552402"/>
              <a:gd name="G14" fmla="sin 13500 -552402"/>
              <a:gd name="G15" fmla="+- G11 10800 0"/>
              <a:gd name="G16" fmla="+- G12 10800 0"/>
              <a:gd name="G17" fmla="+- G13 10800 0"/>
              <a:gd name="G18" fmla="+- G14 10800 0"/>
              <a:gd name="G19" fmla="*/ 9380 1 2"/>
              <a:gd name="G20" fmla="+- G19 5400 0"/>
              <a:gd name="G21" fmla="cos G20 -552402"/>
              <a:gd name="G22" fmla="sin G20 -552402"/>
              <a:gd name="G23" fmla="+- G21 10800 0"/>
              <a:gd name="G24" fmla="+- G12 G23 G22"/>
              <a:gd name="G25" fmla="+- G22 G23 G11"/>
              <a:gd name="G26" fmla="cos 10800 -552402"/>
              <a:gd name="G27" fmla="sin 10800 -552402"/>
              <a:gd name="G28" fmla="cos 9380 -552402"/>
              <a:gd name="G29" fmla="sin 9380 -55240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55240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380 G39"/>
              <a:gd name="G43" fmla="sin 938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006 w 21600"/>
              <a:gd name="T5" fmla="*/ 29 h 21600"/>
              <a:gd name="T6" fmla="*/ 710 w 21600"/>
              <a:gd name="T7" fmla="*/ 10800 h 21600"/>
              <a:gd name="T8" fmla="*/ 10110 w 21600"/>
              <a:gd name="T9" fmla="*/ 1445 h 21600"/>
              <a:gd name="T10" fmla="*/ 24154 w 21600"/>
              <a:gd name="T11" fmla="*/ 8821 h 21600"/>
              <a:gd name="T12" fmla="*/ 21281 w 21600"/>
              <a:gd name="T13" fmla="*/ 12694 h 21600"/>
              <a:gd name="T14" fmla="*/ 17407 w 21600"/>
              <a:gd name="T15" fmla="*/ 982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78" y="9425"/>
                </a:moveTo>
                <a:cubicBezTo>
                  <a:pt x="19397" y="4825"/>
                  <a:pt x="15449" y="1420"/>
                  <a:pt x="10800" y="1420"/>
                </a:cubicBezTo>
                <a:cubicBezTo>
                  <a:pt x="5619" y="1420"/>
                  <a:pt x="1420" y="5619"/>
                  <a:pt x="142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153" y="0"/>
                  <a:pt x="20698" y="3921"/>
                  <a:pt x="21483" y="9216"/>
                </a:cubicBezTo>
                <a:lnTo>
                  <a:pt x="24154" y="8821"/>
                </a:lnTo>
                <a:lnTo>
                  <a:pt x="21281" y="12694"/>
                </a:lnTo>
                <a:lnTo>
                  <a:pt x="17407" y="9820"/>
                </a:lnTo>
                <a:lnTo>
                  <a:pt x="20078" y="942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19" name="AutoShape 3">
            <a:extLst>
              <a:ext uri="{FF2B5EF4-FFF2-40B4-BE49-F238E27FC236}">
                <a16:creationId xmlns:a16="http://schemas.microsoft.com/office/drawing/2014/main" id="{1B454018-4626-98FD-B013-78A1C83C5EB6}"/>
              </a:ext>
            </a:extLst>
          </p:cNvPr>
          <p:cNvSpPr>
            <a:spLocks noChangeArrowheads="1"/>
          </p:cNvSpPr>
          <p:nvPr/>
        </p:nvSpPr>
        <p:spPr bwMode="auto">
          <a:xfrm rot="7199056" flipV="1">
            <a:off x="5053807" y="4053682"/>
            <a:ext cx="1181100" cy="519113"/>
          </a:xfrm>
          <a:custGeom>
            <a:avLst/>
            <a:gdLst>
              <a:gd name="G0" fmla="+- -11520 0 0"/>
              <a:gd name="G1" fmla="+- -11796480 0 0"/>
              <a:gd name="G2" fmla="+- -11520 0 -11796480"/>
              <a:gd name="G3" fmla="+- 10800 0 0"/>
              <a:gd name="G4" fmla="+- 0 0 -1152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23 0 0"/>
              <a:gd name="G9" fmla="+- 0 0 -11796480"/>
              <a:gd name="G10" fmla="+- 7823 0 2700"/>
              <a:gd name="G11" fmla="cos G10 -11520"/>
              <a:gd name="G12" fmla="sin G10 -11520"/>
              <a:gd name="G13" fmla="cos 13500 -11520"/>
              <a:gd name="G14" fmla="sin 13500 -11520"/>
              <a:gd name="G15" fmla="+- G11 10800 0"/>
              <a:gd name="G16" fmla="+- G12 10800 0"/>
              <a:gd name="G17" fmla="+- G13 10800 0"/>
              <a:gd name="G18" fmla="+- G14 10800 0"/>
              <a:gd name="G19" fmla="*/ 7823 1 2"/>
              <a:gd name="G20" fmla="+- G19 5400 0"/>
              <a:gd name="G21" fmla="cos G20 -11520"/>
              <a:gd name="G22" fmla="sin G20 -11520"/>
              <a:gd name="G23" fmla="+- G21 10800 0"/>
              <a:gd name="G24" fmla="+- G12 G23 G22"/>
              <a:gd name="G25" fmla="+- G22 G23 G11"/>
              <a:gd name="G26" fmla="cos 10800 -11520"/>
              <a:gd name="G27" fmla="sin 10800 -11520"/>
              <a:gd name="G28" fmla="cos 7823 -11520"/>
              <a:gd name="G29" fmla="sin 7823 -1152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1152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23 G39"/>
              <a:gd name="G43" fmla="sin 782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83 w 21600"/>
              <a:gd name="T5" fmla="*/ 0 h 21600"/>
              <a:gd name="T6" fmla="*/ 1488 w 21600"/>
              <a:gd name="T7" fmla="*/ 10800 h 21600"/>
              <a:gd name="T8" fmla="*/ 10787 w 21600"/>
              <a:gd name="T9" fmla="*/ 2977 h 21600"/>
              <a:gd name="T10" fmla="*/ 24299 w 21600"/>
              <a:gd name="T11" fmla="*/ 10758 h 21600"/>
              <a:gd name="T12" fmla="*/ 20124 w 21600"/>
              <a:gd name="T13" fmla="*/ 14960 h 21600"/>
              <a:gd name="T14" fmla="*/ 15922 w 21600"/>
              <a:gd name="T15" fmla="*/ 1078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622" y="10775"/>
                </a:moveTo>
                <a:cubicBezTo>
                  <a:pt x="18609" y="6464"/>
                  <a:pt x="15111" y="2977"/>
                  <a:pt x="10800" y="2977"/>
                </a:cubicBezTo>
                <a:cubicBezTo>
                  <a:pt x="6479" y="2977"/>
                  <a:pt x="2977" y="6479"/>
                  <a:pt x="2977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51" y="0"/>
                  <a:pt x="21581" y="4815"/>
                  <a:pt x="21599" y="10766"/>
                </a:cubicBezTo>
                <a:lnTo>
                  <a:pt x="24299" y="10758"/>
                </a:lnTo>
                <a:lnTo>
                  <a:pt x="20124" y="14960"/>
                </a:lnTo>
                <a:lnTo>
                  <a:pt x="15922" y="10784"/>
                </a:lnTo>
                <a:lnTo>
                  <a:pt x="18622" y="1077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0" name="AutoShape 4">
            <a:extLst>
              <a:ext uri="{FF2B5EF4-FFF2-40B4-BE49-F238E27FC236}">
                <a16:creationId xmlns:a16="http://schemas.microsoft.com/office/drawing/2014/main" id="{F31FF2EC-BFDD-0751-6233-0C536D5D5826}"/>
              </a:ext>
            </a:extLst>
          </p:cNvPr>
          <p:cNvSpPr>
            <a:spLocks noChangeArrowheads="1"/>
          </p:cNvSpPr>
          <p:nvPr/>
        </p:nvSpPr>
        <p:spPr bwMode="auto">
          <a:xfrm rot="13626276" flipH="1">
            <a:off x="7654132" y="3347244"/>
            <a:ext cx="1670050" cy="754063"/>
          </a:xfrm>
          <a:custGeom>
            <a:avLst/>
            <a:gdLst>
              <a:gd name="G0" fmla="+- 1297436 0 0"/>
              <a:gd name="G1" fmla="+- -11796480 0 0"/>
              <a:gd name="G2" fmla="+- 1297436 0 -11796480"/>
              <a:gd name="G3" fmla="+- 10800 0 0"/>
              <a:gd name="G4" fmla="+- 0 0 12974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69 0 0"/>
              <a:gd name="G9" fmla="+- 0 0 -11796480"/>
              <a:gd name="G10" fmla="+- 9669 0 2700"/>
              <a:gd name="G11" fmla="cos G10 1297436"/>
              <a:gd name="G12" fmla="sin G10 1297436"/>
              <a:gd name="G13" fmla="cos 13500 1297436"/>
              <a:gd name="G14" fmla="sin 13500 1297436"/>
              <a:gd name="G15" fmla="+- G11 10800 0"/>
              <a:gd name="G16" fmla="+- G12 10800 0"/>
              <a:gd name="G17" fmla="+- G13 10800 0"/>
              <a:gd name="G18" fmla="+- G14 10800 0"/>
              <a:gd name="G19" fmla="*/ 9669 1 2"/>
              <a:gd name="G20" fmla="+- G19 5400 0"/>
              <a:gd name="G21" fmla="cos G20 1297436"/>
              <a:gd name="G22" fmla="sin G20 1297436"/>
              <a:gd name="G23" fmla="+- G21 10800 0"/>
              <a:gd name="G24" fmla="+- G12 G23 G22"/>
              <a:gd name="G25" fmla="+- G22 G23 G11"/>
              <a:gd name="G26" fmla="cos 10800 1297436"/>
              <a:gd name="G27" fmla="sin 10800 1297436"/>
              <a:gd name="G28" fmla="cos 9669 1297436"/>
              <a:gd name="G29" fmla="sin 9669 12974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12974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69 G39"/>
              <a:gd name="G43" fmla="sin 966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2656 w 21600"/>
              <a:gd name="T5" fmla="*/ 160 h 21600"/>
              <a:gd name="T6" fmla="*/ 565 w 21600"/>
              <a:gd name="T7" fmla="*/ 10800 h 21600"/>
              <a:gd name="T8" fmla="*/ 12462 w 21600"/>
              <a:gd name="T9" fmla="*/ 1274 h 21600"/>
              <a:gd name="T10" fmla="*/ 23502 w 21600"/>
              <a:gd name="T11" fmla="*/ 15372 h 21600"/>
              <a:gd name="T12" fmla="*/ 19324 w 21600"/>
              <a:gd name="T13" fmla="*/ 17339 h 21600"/>
              <a:gd name="T14" fmla="*/ 17357 w 21600"/>
              <a:gd name="T15" fmla="*/ 1316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897" y="14074"/>
                </a:moveTo>
                <a:cubicBezTo>
                  <a:pt x="20275" y="13024"/>
                  <a:pt x="20469" y="11916"/>
                  <a:pt x="20469" y="10800"/>
                </a:cubicBezTo>
                <a:cubicBezTo>
                  <a:pt x="20469" y="5459"/>
                  <a:pt x="16140" y="1131"/>
                  <a:pt x="10800" y="1131"/>
                </a:cubicBezTo>
                <a:cubicBezTo>
                  <a:pt x="5459" y="1131"/>
                  <a:pt x="1131" y="5459"/>
                  <a:pt x="1131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047"/>
                  <a:pt x="21384" y="13284"/>
                  <a:pt x="20961" y="14457"/>
                </a:cubicBezTo>
                <a:lnTo>
                  <a:pt x="23502" y="15372"/>
                </a:lnTo>
                <a:lnTo>
                  <a:pt x="19324" y="17339"/>
                </a:lnTo>
                <a:lnTo>
                  <a:pt x="17357" y="13160"/>
                </a:lnTo>
                <a:lnTo>
                  <a:pt x="19897" y="1407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1" name="AutoShape 5">
            <a:extLst>
              <a:ext uri="{FF2B5EF4-FFF2-40B4-BE49-F238E27FC236}">
                <a16:creationId xmlns:a16="http://schemas.microsoft.com/office/drawing/2014/main" id="{8364084A-0032-8F8F-FFE5-5A87AF885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3400"/>
            <a:ext cx="2819400" cy="685800"/>
          </a:xfrm>
          <a:custGeom>
            <a:avLst/>
            <a:gdLst>
              <a:gd name="G0" fmla="+- -341221 0 0"/>
              <a:gd name="G1" fmla="+- -11796480 0 0"/>
              <a:gd name="G2" fmla="+- -341221 0 -11796480"/>
              <a:gd name="G3" fmla="+- 10800 0 0"/>
              <a:gd name="G4" fmla="+- 0 0 -34122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366 0 0"/>
              <a:gd name="G9" fmla="+- 0 0 -11796480"/>
              <a:gd name="G10" fmla="+- 9366 0 2700"/>
              <a:gd name="G11" fmla="cos G10 -341221"/>
              <a:gd name="G12" fmla="sin G10 -341221"/>
              <a:gd name="G13" fmla="cos 13500 -341221"/>
              <a:gd name="G14" fmla="sin 13500 -341221"/>
              <a:gd name="G15" fmla="+- G11 10800 0"/>
              <a:gd name="G16" fmla="+- G12 10800 0"/>
              <a:gd name="G17" fmla="+- G13 10800 0"/>
              <a:gd name="G18" fmla="+- G14 10800 0"/>
              <a:gd name="G19" fmla="*/ 9366 1 2"/>
              <a:gd name="G20" fmla="+- G19 5400 0"/>
              <a:gd name="G21" fmla="cos G20 -341221"/>
              <a:gd name="G22" fmla="sin G20 -341221"/>
              <a:gd name="G23" fmla="+- G21 10800 0"/>
              <a:gd name="G24" fmla="+- G12 G23 G22"/>
              <a:gd name="G25" fmla="+- G22 G23 G11"/>
              <a:gd name="G26" fmla="cos 10800 -341221"/>
              <a:gd name="G27" fmla="sin 10800 -341221"/>
              <a:gd name="G28" fmla="cos 9366 -341221"/>
              <a:gd name="G29" fmla="sin 9366 -34122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34122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366 G39"/>
              <a:gd name="G43" fmla="sin 936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309 w 21600"/>
              <a:gd name="T5" fmla="*/ 11 h 21600"/>
              <a:gd name="T6" fmla="*/ 717 w 21600"/>
              <a:gd name="T7" fmla="*/ 10800 h 21600"/>
              <a:gd name="T8" fmla="*/ 10374 w 21600"/>
              <a:gd name="T9" fmla="*/ 1443 h 21600"/>
              <a:gd name="T10" fmla="*/ 24244 w 21600"/>
              <a:gd name="T11" fmla="*/ 9574 h 21600"/>
              <a:gd name="T12" fmla="*/ 21152 w 21600"/>
              <a:gd name="T13" fmla="*/ 13287 h 21600"/>
              <a:gd name="T14" fmla="*/ 17438 w 21600"/>
              <a:gd name="T15" fmla="*/ 101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127" y="9950"/>
                </a:moveTo>
                <a:cubicBezTo>
                  <a:pt x="19687" y="5126"/>
                  <a:pt x="15643" y="1434"/>
                  <a:pt x="10800" y="1434"/>
                </a:cubicBezTo>
                <a:cubicBezTo>
                  <a:pt x="5627" y="1434"/>
                  <a:pt x="1434" y="5627"/>
                  <a:pt x="1434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384" y="0"/>
                  <a:pt x="21048" y="4258"/>
                  <a:pt x="21555" y="9819"/>
                </a:cubicBezTo>
                <a:lnTo>
                  <a:pt x="24244" y="9574"/>
                </a:lnTo>
                <a:lnTo>
                  <a:pt x="21152" y="13287"/>
                </a:lnTo>
                <a:lnTo>
                  <a:pt x="17438" y="10195"/>
                </a:lnTo>
                <a:lnTo>
                  <a:pt x="20127" y="995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2" name="Oval 6">
            <a:extLst>
              <a:ext uri="{FF2B5EF4-FFF2-40B4-BE49-F238E27FC236}">
                <a16:creationId xmlns:a16="http://schemas.microsoft.com/office/drawing/2014/main" id="{97935192-C165-5F05-9888-41C279FDC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1" y="733426"/>
            <a:ext cx="4164013" cy="3152775"/>
          </a:xfrm>
          <a:prstGeom prst="ellipse">
            <a:avLst/>
          </a:prstGeom>
          <a:noFill/>
          <a:ln w="76200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F2F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3" name="Oval 7">
            <a:extLst>
              <a:ext uri="{FF2B5EF4-FFF2-40B4-BE49-F238E27FC236}">
                <a16:creationId xmlns:a16="http://schemas.microsoft.com/office/drawing/2014/main" id="{8F7EC6DD-D54D-3588-E033-B52891FCD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52400"/>
            <a:ext cx="1524000" cy="1143000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Desarrollo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Económico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Social</a:t>
            </a:r>
          </a:p>
        </p:txBody>
      </p:sp>
      <p:sp>
        <p:nvSpPr>
          <p:cNvPr id="111624" name="Oval 8">
            <a:extLst>
              <a:ext uri="{FF2B5EF4-FFF2-40B4-BE49-F238E27FC236}">
                <a16:creationId xmlns:a16="http://schemas.microsoft.com/office/drawing/2014/main" id="{50668990-B5A3-C843-BD3F-B73680067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1"/>
            <a:ext cx="1143000" cy="633413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Salud</a:t>
            </a:r>
          </a:p>
        </p:txBody>
      </p:sp>
      <p:sp>
        <p:nvSpPr>
          <p:cNvPr id="111625" name="AutoShape 9">
            <a:extLst>
              <a:ext uri="{FF2B5EF4-FFF2-40B4-BE49-F238E27FC236}">
                <a16:creationId xmlns:a16="http://schemas.microsoft.com/office/drawing/2014/main" id="{7E99F336-84A4-703B-D2FE-0C30E098B56E}"/>
              </a:ext>
            </a:extLst>
          </p:cNvPr>
          <p:cNvSpPr>
            <a:spLocks noChangeArrowheads="1"/>
          </p:cNvSpPr>
          <p:nvPr/>
        </p:nvSpPr>
        <p:spPr bwMode="auto">
          <a:xfrm rot="12376885">
            <a:off x="5111750" y="708026"/>
            <a:ext cx="319088" cy="246063"/>
          </a:xfrm>
          <a:prstGeom prst="rtTriangle">
            <a:avLst/>
          </a:prstGeom>
          <a:solidFill>
            <a:srgbClr val="00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6" name="AutoShape 10">
            <a:extLst>
              <a:ext uri="{FF2B5EF4-FFF2-40B4-BE49-F238E27FC236}">
                <a16:creationId xmlns:a16="http://schemas.microsoft.com/office/drawing/2014/main" id="{60D65CDF-3CE5-B7DB-828D-94D766493E44}"/>
              </a:ext>
            </a:extLst>
          </p:cNvPr>
          <p:cNvSpPr>
            <a:spLocks noChangeArrowheads="1"/>
          </p:cNvSpPr>
          <p:nvPr/>
        </p:nvSpPr>
        <p:spPr bwMode="auto">
          <a:xfrm rot="6503063">
            <a:off x="4030663" y="2722563"/>
            <a:ext cx="277813" cy="319088"/>
          </a:xfrm>
          <a:prstGeom prst="rtTriangle">
            <a:avLst/>
          </a:prstGeom>
          <a:solidFill>
            <a:srgbClr val="00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7" name="AutoShape 11">
            <a:extLst>
              <a:ext uri="{FF2B5EF4-FFF2-40B4-BE49-F238E27FC236}">
                <a16:creationId xmlns:a16="http://schemas.microsoft.com/office/drawing/2014/main" id="{3F7D4571-4F03-CDA2-0D12-376845098150}"/>
              </a:ext>
            </a:extLst>
          </p:cNvPr>
          <p:cNvSpPr>
            <a:spLocks noChangeArrowheads="1"/>
          </p:cNvSpPr>
          <p:nvPr/>
        </p:nvSpPr>
        <p:spPr bwMode="auto">
          <a:xfrm rot="17364210">
            <a:off x="7945438" y="2112963"/>
            <a:ext cx="276225" cy="317500"/>
          </a:xfrm>
          <a:prstGeom prst="rtTriangle">
            <a:avLst/>
          </a:prstGeom>
          <a:solidFill>
            <a:srgbClr val="00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8" name="Oval 12">
            <a:extLst>
              <a:ext uri="{FF2B5EF4-FFF2-40B4-BE49-F238E27FC236}">
                <a16:creationId xmlns:a16="http://schemas.microsoft.com/office/drawing/2014/main" id="{FBCD9C2E-4265-8233-F34B-E1F10E56A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4" y="3505200"/>
            <a:ext cx="1258887" cy="609600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Energía</a:t>
            </a:r>
          </a:p>
        </p:txBody>
      </p:sp>
      <p:sp>
        <p:nvSpPr>
          <p:cNvPr id="111629" name="Oval 13">
            <a:extLst>
              <a:ext uri="{FF2B5EF4-FFF2-40B4-BE49-F238E27FC236}">
                <a16:creationId xmlns:a16="http://schemas.microsoft.com/office/drawing/2014/main" id="{D66CFAA7-D263-AE79-4ACB-25104A8F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495800"/>
            <a:ext cx="1676400" cy="2209800"/>
          </a:xfrm>
          <a:prstGeom prst="ellipse">
            <a:avLst/>
          </a:prstGeom>
          <a:solidFill>
            <a:srgbClr val="0066CC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Solar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Fuego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Rueda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Viento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Hidráulica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Vapor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Electricidad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Hidrocarburos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Nuclear</a:t>
            </a:r>
          </a:p>
        </p:txBody>
      </p:sp>
      <p:sp>
        <p:nvSpPr>
          <p:cNvPr id="111630" name="Oval 14">
            <a:extLst>
              <a:ext uri="{FF2B5EF4-FFF2-40B4-BE49-F238E27FC236}">
                <a16:creationId xmlns:a16="http://schemas.microsoft.com/office/drawing/2014/main" id="{6A705AF5-DC12-204D-5A85-2B212359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438400"/>
            <a:ext cx="1246188" cy="774700"/>
          </a:xfrm>
          <a:prstGeom prst="ellipse">
            <a:avLst/>
          </a:prstGeom>
          <a:solidFill>
            <a:srgbClr val="C5F2F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GT" sz="1800" b="1" i="0" u="none" strike="noStrike" kern="1200" cap="none" spc="0" normalizeH="0" baseline="0" noProof="0">
              <a:ln>
                <a:noFill/>
              </a:ln>
              <a:solidFill>
                <a:srgbClr val="0000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GT" sz="1800" b="1" i="0" u="none" strike="noStrike" kern="1200" cap="none" spc="0" normalizeH="0" baseline="0" noProof="0">
              <a:ln>
                <a:noFill/>
              </a:ln>
              <a:solidFill>
                <a:srgbClr val="0000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31" name="Oval 15">
            <a:extLst>
              <a:ext uri="{FF2B5EF4-FFF2-40B4-BE49-F238E27FC236}">
                <a16:creationId xmlns:a16="http://schemas.microsoft.com/office/drawing/2014/main" id="{E8A5F79A-16A4-1CA1-C3C8-AF01BDB76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4" y="1600201"/>
            <a:ext cx="1087437" cy="7096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F2F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Orden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Natural</a:t>
            </a:r>
          </a:p>
        </p:txBody>
      </p:sp>
      <p:sp>
        <p:nvSpPr>
          <p:cNvPr id="111632" name="Oval 16">
            <a:extLst>
              <a:ext uri="{FF2B5EF4-FFF2-40B4-BE49-F238E27FC236}">
                <a16:creationId xmlns:a16="http://schemas.microsoft.com/office/drawing/2014/main" id="{77E271EC-520C-F618-57CE-192F62E6E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89" y="2438401"/>
            <a:ext cx="1087437" cy="7096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F2F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Nivel 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vida</a:t>
            </a:r>
          </a:p>
        </p:txBody>
      </p:sp>
      <p:sp>
        <p:nvSpPr>
          <p:cNvPr id="111633" name="Oval 17">
            <a:extLst>
              <a:ext uri="{FF2B5EF4-FFF2-40B4-BE49-F238E27FC236}">
                <a16:creationId xmlns:a16="http://schemas.microsoft.com/office/drawing/2014/main" id="{19804B20-6B71-5AC8-B3F7-15FD8B0A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0" y="908050"/>
            <a:ext cx="1676400" cy="1295400"/>
          </a:xfrm>
          <a:prstGeom prst="ellipse">
            <a:avLst/>
          </a:prstGeom>
          <a:solidFill>
            <a:srgbClr val="0033CC">
              <a:alpha val="19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Caza-Pesca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Agrícola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Comercial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Industrial</a:t>
            </a:r>
          </a:p>
        </p:txBody>
      </p:sp>
      <p:sp>
        <p:nvSpPr>
          <p:cNvPr id="111634" name="Oval 18">
            <a:extLst>
              <a:ext uri="{FF2B5EF4-FFF2-40B4-BE49-F238E27FC236}">
                <a16:creationId xmlns:a16="http://schemas.microsoft.com/office/drawing/2014/main" id="{780AD5F6-5BDE-C042-1B4C-E18C44B65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124200"/>
            <a:ext cx="1676400" cy="1295400"/>
          </a:xfrm>
          <a:prstGeom prst="ellipse">
            <a:avLst/>
          </a:prstGeom>
          <a:solidFill>
            <a:srgbClr val="0033CC">
              <a:alpha val="19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Transmisibles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Traumatismos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Epidemias</a:t>
            </a:r>
          </a:p>
        </p:txBody>
      </p:sp>
      <p:sp>
        <p:nvSpPr>
          <p:cNvPr id="111635" name="Oval 19">
            <a:extLst>
              <a:ext uri="{FF2B5EF4-FFF2-40B4-BE49-F238E27FC236}">
                <a16:creationId xmlns:a16="http://schemas.microsoft.com/office/drawing/2014/main" id="{908E7FFD-15B3-57A2-4D35-6507F4A4A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2960688"/>
            <a:ext cx="2475230" cy="1535112"/>
          </a:xfrm>
          <a:prstGeom prst="ellipse">
            <a:avLst/>
          </a:prstGeom>
          <a:solidFill>
            <a:srgbClr val="0033CC">
              <a:alpha val="19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Polución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Contaminación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G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Desastres naturales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>
            <a:extLst>
              <a:ext uri="{FF2B5EF4-FFF2-40B4-BE49-F238E27FC236}">
                <a16:creationId xmlns:a16="http://schemas.microsoft.com/office/drawing/2014/main" id="{0EBBAB17-885C-AE77-53AA-8EAA8D290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819400"/>
            <a:ext cx="2286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ESTRATEGIA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DEL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AGUA SEGURA</a:t>
            </a:r>
            <a:endParaRPr lang="en-US" altLang="es-GT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311747" name="Oval 3">
            <a:extLst>
              <a:ext uri="{FF2B5EF4-FFF2-40B4-BE49-F238E27FC236}">
                <a16:creationId xmlns:a16="http://schemas.microsoft.com/office/drawing/2014/main" id="{A8283018-C2F3-E9DE-FAAD-2DA4AC689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57200"/>
            <a:ext cx="2209800" cy="129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FUENTE 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AGUA SEGURA</a:t>
            </a:r>
            <a:endParaRPr lang="en-US" altLang="es-GT" sz="20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311748" name="Oval 4">
            <a:extLst>
              <a:ext uri="{FF2B5EF4-FFF2-40B4-BE49-F238E27FC236}">
                <a16:creationId xmlns:a16="http://schemas.microsoft.com/office/drawing/2014/main" id="{D0E2A5BF-2926-5C6C-7226-C19A002FB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667000"/>
            <a:ext cx="23622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TRATAMIENTO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ADECUADO 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SOSTENIBLE</a:t>
            </a:r>
            <a:endParaRPr lang="en-US" altLang="es-GT" sz="20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311749" name="Oval 5">
            <a:extLst>
              <a:ext uri="{FF2B5EF4-FFF2-40B4-BE49-F238E27FC236}">
                <a16:creationId xmlns:a16="http://schemas.microsoft.com/office/drawing/2014/main" id="{BC277A02-C227-C452-AAFD-AB45B2E51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257800"/>
            <a:ext cx="2743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CALIDAD DEL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AGUA SOSTENIBLE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HASTA USUARIO</a:t>
            </a:r>
            <a:endParaRPr lang="en-US" altLang="es-GT" sz="20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311750" name="Oval 6">
            <a:extLst>
              <a:ext uri="{FF2B5EF4-FFF2-40B4-BE49-F238E27FC236}">
                <a16:creationId xmlns:a16="http://schemas.microsoft.com/office/drawing/2014/main" id="{824AD644-DF6F-ABEC-69C6-CB98B4961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895600"/>
            <a:ext cx="2209800" cy="129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CUENCAS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HIDROGRÁFICAS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SEGURA</a:t>
            </a:r>
            <a:endParaRPr lang="en-US" altLang="es-GT" sz="20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311751" name="AutoShape 7">
            <a:extLst>
              <a:ext uri="{FF2B5EF4-FFF2-40B4-BE49-F238E27FC236}">
                <a16:creationId xmlns:a16="http://schemas.microsoft.com/office/drawing/2014/main" id="{55A196FA-4DC9-4775-6ABF-2AF7475DE991}"/>
              </a:ext>
            </a:extLst>
          </p:cNvPr>
          <p:cNvSpPr>
            <a:spLocks noChangeArrowheads="1"/>
          </p:cNvSpPr>
          <p:nvPr/>
        </p:nvSpPr>
        <p:spPr bwMode="auto">
          <a:xfrm rot="2648875">
            <a:off x="8037513" y="4170363"/>
            <a:ext cx="1173162" cy="3175000"/>
          </a:xfrm>
          <a:prstGeom prst="curvedLeftArrow">
            <a:avLst>
              <a:gd name="adj1" fmla="val 45557"/>
              <a:gd name="adj2" fmla="val 10825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1752" name="AutoShape 8">
            <a:extLst>
              <a:ext uri="{FF2B5EF4-FFF2-40B4-BE49-F238E27FC236}">
                <a16:creationId xmlns:a16="http://schemas.microsoft.com/office/drawing/2014/main" id="{764181C7-DD3A-5A0C-17DB-F538A583EBFF}"/>
              </a:ext>
            </a:extLst>
          </p:cNvPr>
          <p:cNvSpPr>
            <a:spLocks noChangeArrowheads="1"/>
          </p:cNvSpPr>
          <p:nvPr/>
        </p:nvSpPr>
        <p:spPr bwMode="auto">
          <a:xfrm rot="8199334">
            <a:off x="2590801" y="3962400"/>
            <a:ext cx="1173163" cy="3175000"/>
          </a:xfrm>
          <a:prstGeom prst="curvedLeftArrow">
            <a:avLst>
              <a:gd name="adj1" fmla="val 45557"/>
              <a:gd name="adj2" fmla="val 10825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1753" name="AutoShape 9">
            <a:extLst>
              <a:ext uri="{FF2B5EF4-FFF2-40B4-BE49-F238E27FC236}">
                <a16:creationId xmlns:a16="http://schemas.microsoft.com/office/drawing/2014/main" id="{F5C8DAB6-6086-9DF6-BD15-5FFE8084080B}"/>
              </a:ext>
            </a:extLst>
          </p:cNvPr>
          <p:cNvSpPr>
            <a:spLocks noChangeArrowheads="1"/>
          </p:cNvSpPr>
          <p:nvPr/>
        </p:nvSpPr>
        <p:spPr bwMode="auto">
          <a:xfrm rot="13266484">
            <a:off x="2895601" y="-304800"/>
            <a:ext cx="1173163" cy="3175000"/>
          </a:xfrm>
          <a:prstGeom prst="curvedLeftArrow">
            <a:avLst>
              <a:gd name="adj1" fmla="val 45557"/>
              <a:gd name="adj2" fmla="val 10825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1754" name="AutoShape 10">
            <a:extLst>
              <a:ext uri="{FF2B5EF4-FFF2-40B4-BE49-F238E27FC236}">
                <a16:creationId xmlns:a16="http://schemas.microsoft.com/office/drawing/2014/main" id="{F14A523B-642F-E8C8-22ED-36C56AB7C251}"/>
              </a:ext>
            </a:extLst>
          </p:cNvPr>
          <p:cNvSpPr>
            <a:spLocks noChangeArrowheads="1"/>
          </p:cNvSpPr>
          <p:nvPr/>
        </p:nvSpPr>
        <p:spPr bwMode="auto">
          <a:xfrm rot="19158430">
            <a:off x="8305801" y="-304800"/>
            <a:ext cx="1477963" cy="3251200"/>
          </a:xfrm>
          <a:prstGeom prst="curvedLeftArrow">
            <a:avLst>
              <a:gd name="adj1" fmla="val 37030"/>
              <a:gd name="adj2" fmla="val 87991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1106D2-C8DB-4DAC-6BD0-041DD4721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779"/>
            <a:ext cx="12192000" cy="657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7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994" name="Rectangle 2">
            <a:extLst>
              <a:ext uri="{FF2B5EF4-FFF2-40B4-BE49-F238E27FC236}">
                <a16:creationId xmlns:a16="http://schemas.microsoft.com/office/drawing/2014/main" id="{5667A8DB-0457-A336-0FAF-40622E99D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609600"/>
            <a:ext cx="3418656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SÓLIDOS EN SUSPENSIÓN</a:t>
            </a:r>
            <a:endParaRPr lang="en-US" altLang="es-G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1492995" name="Rectangle 3">
            <a:extLst>
              <a:ext uri="{FF2B5EF4-FFF2-40B4-BE49-F238E27FC236}">
                <a16:creationId xmlns:a16="http://schemas.microsoft.com/office/drawing/2014/main" id="{FCC40DFC-8CD4-6B51-2E21-07421E262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743200"/>
            <a:ext cx="3276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SUSTANCIAS QUÍMICAS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DISUELTAS</a:t>
            </a:r>
            <a:endParaRPr lang="en-US" altLang="es-G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2996" name="Rectangle 4">
            <a:extLst>
              <a:ext uri="{FF2B5EF4-FFF2-40B4-BE49-F238E27FC236}">
                <a16:creationId xmlns:a16="http://schemas.microsoft.com/office/drawing/2014/main" id="{90B4571A-AFCC-DB6D-FB77-53C574AF7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81600"/>
            <a:ext cx="3276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MICROORGANISMOS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PATÓGENOS</a:t>
            </a:r>
            <a:endParaRPr lang="en-US" altLang="es-GT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2997" name="Rectangle 5">
            <a:extLst>
              <a:ext uri="{FF2B5EF4-FFF2-40B4-BE49-F238E27FC236}">
                <a16:creationId xmlns:a16="http://schemas.microsoft.com/office/drawing/2014/main" id="{B7D13FCB-6113-8073-4D2D-B91F87BD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0"/>
            <a:ext cx="990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VIRU</a:t>
            </a:r>
            <a:r>
              <a:rPr lang="es-CO" altLang="es-GT" sz="2000" dirty="0">
                <a:solidFill>
                  <a:srgbClr val="FFFFFF"/>
                </a:solidFill>
                <a:latin typeface="Times" panose="02020603050405020304" pitchFamily="18" charset="0"/>
              </a:rPr>
              <a:t>S</a:t>
            </a:r>
            <a:endParaRPr lang="en-US" altLang="es-GT" sz="2000" dirty="0">
              <a:solidFill>
                <a:srgbClr val="FFFFFF"/>
              </a:solidFill>
              <a:latin typeface="Times" panose="02020603050405020304" pitchFamily="18" charset="0"/>
            </a:endParaRPr>
          </a:p>
        </p:txBody>
      </p:sp>
      <p:sp>
        <p:nvSpPr>
          <p:cNvPr id="1492998" name="Rectangle 6">
            <a:extLst>
              <a:ext uri="{FF2B5EF4-FFF2-40B4-BE49-F238E27FC236}">
                <a16:creationId xmlns:a16="http://schemas.microsoft.com/office/drawing/2014/main" id="{0C2FFF7D-C31F-D40B-00B1-8F414CDAD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589534"/>
            <a:ext cx="1981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BACTERIAS</a:t>
            </a:r>
            <a:endParaRPr lang="en-US" altLang="es-G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2999" name="Rectangle 7">
            <a:extLst>
              <a:ext uri="{FF2B5EF4-FFF2-40B4-BE49-F238E27FC236}">
                <a16:creationId xmlns:a16="http://schemas.microsoft.com/office/drawing/2014/main" id="{85E43848-FF8D-F465-326E-E2D8FDC41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19800"/>
            <a:ext cx="1981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O" altLang="es-G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PARÁSITOS</a:t>
            </a:r>
            <a:endParaRPr lang="en-US" altLang="es-G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00" name="AutoShape 8">
            <a:extLst>
              <a:ext uri="{FF2B5EF4-FFF2-40B4-BE49-F238E27FC236}">
                <a16:creationId xmlns:a16="http://schemas.microsoft.com/office/drawing/2014/main" id="{03F845E2-6065-62F5-8E77-FE66F5A98674}"/>
              </a:ext>
            </a:extLst>
          </p:cNvPr>
          <p:cNvSpPr>
            <a:spLocks/>
          </p:cNvSpPr>
          <p:nvPr/>
        </p:nvSpPr>
        <p:spPr bwMode="auto">
          <a:xfrm>
            <a:off x="5562600" y="4419600"/>
            <a:ext cx="304800" cy="24384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93001" name="Oval 9">
            <a:extLst>
              <a:ext uri="{FF2B5EF4-FFF2-40B4-BE49-F238E27FC236}">
                <a16:creationId xmlns:a16="http://schemas.microsoft.com/office/drawing/2014/main" id="{C0061496-B91E-FDA9-3BE4-DF681E046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343400"/>
            <a:ext cx="16002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CAMBIAR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FUENTE</a:t>
            </a:r>
            <a:endParaRPr lang="en-US" altLang="es-GT" sz="1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02" name="AutoShape 10">
            <a:extLst>
              <a:ext uri="{FF2B5EF4-FFF2-40B4-BE49-F238E27FC236}">
                <a16:creationId xmlns:a16="http://schemas.microsoft.com/office/drawing/2014/main" id="{2B71152F-11AD-98D1-F84F-D62F7BF66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2362200" cy="381000"/>
          </a:xfrm>
          <a:prstGeom prst="rightArrow">
            <a:avLst>
              <a:gd name="adj1" fmla="val 50000"/>
              <a:gd name="adj2" fmla="val 15500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93003" name="AutoShape 11">
            <a:extLst>
              <a:ext uri="{FF2B5EF4-FFF2-40B4-BE49-F238E27FC236}">
                <a16:creationId xmlns:a16="http://schemas.microsoft.com/office/drawing/2014/main" id="{582CB972-6E11-3A87-CC54-7D266785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4864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93004" name="AutoShape 12">
            <a:extLst>
              <a:ext uri="{FF2B5EF4-FFF2-40B4-BE49-F238E27FC236}">
                <a16:creationId xmlns:a16="http://schemas.microsoft.com/office/drawing/2014/main" id="{A5305B66-4214-BFFD-36BD-6FD22597A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6096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93005" name="AutoShape 13">
            <a:extLst>
              <a:ext uri="{FF2B5EF4-FFF2-40B4-BE49-F238E27FC236}">
                <a16:creationId xmlns:a16="http://schemas.microsoft.com/office/drawing/2014/main" id="{B47127F6-2DA7-8E4D-9125-97FDB61EA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572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93006" name="Oval 14">
            <a:extLst>
              <a:ext uri="{FF2B5EF4-FFF2-40B4-BE49-F238E27FC236}">
                <a16:creationId xmlns:a16="http://schemas.microsoft.com/office/drawing/2014/main" id="{41AEA14F-FBB8-5DA2-DED3-07CC7C55D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181600"/>
            <a:ext cx="22098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TRATAMIENTO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FISICO-QUIMICO</a:t>
            </a:r>
            <a:endParaRPr lang="en-US" altLang="es-GT" sz="1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07" name="Oval 15">
            <a:extLst>
              <a:ext uri="{FF2B5EF4-FFF2-40B4-BE49-F238E27FC236}">
                <a16:creationId xmlns:a16="http://schemas.microsoft.com/office/drawing/2014/main" id="{15DB2E84-44C3-4F2D-060D-2D4BB8C92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5943600"/>
            <a:ext cx="16002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FILTRACIÓN</a:t>
            </a:r>
            <a:endParaRPr lang="en-US" altLang="es-GT" sz="1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08" name="Oval 16">
            <a:extLst>
              <a:ext uri="{FF2B5EF4-FFF2-40B4-BE49-F238E27FC236}">
                <a16:creationId xmlns:a16="http://schemas.microsoft.com/office/drawing/2014/main" id="{213E0E62-3A77-9A77-1E15-EEB839BB9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819400"/>
            <a:ext cx="16002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CAMBIAR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FUENTE</a:t>
            </a:r>
            <a:endParaRPr lang="en-US" altLang="es-GT" sz="1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09" name="Oval 17">
            <a:extLst>
              <a:ext uri="{FF2B5EF4-FFF2-40B4-BE49-F238E27FC236}">
                <a16:creationId xmlns:a16="http://schemas.microsoft.com/office/drawing/2014/main" id="{AEB135AE-0E14-6FD2-A9AC-FC0FEE17D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762000"/>
            <a:ext cx="22098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TRATAMIENTO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FISICO-QUIMICO</a:t>
            </a:r>
            <a:endParaRPr lang="en-US" altLang="es-GT" sz="1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1493010" name="AutoShape 18">
            <a:extLst>
              <a:ext uri="{FF2B5EF4-FFF2-40B4-BE49-F238E27FC236}">
                <a16:creationId xmlns:a16="http://schemas.microsoft.com/office/drawing/2014/main" id="{6EBE95C1-722C-9EC2-AD17-C614A18AD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914400"/>
            <a:ext cx="2362200" cy="381000"/>
          </a:xfrm>
          <a:prstGeom prst="rightArrow">
            <a:avLst>
              <a:gd name="adj1" fmla="val 50000"/>
              <a:gd name="adj2" fmla="val 15500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Text Box 2">
            <a:extLst>
              <a:ext uri="{FF2B5EF4-FFF2-40B4-BE49-F238E27FC236}">
                <a16:creationId xmlns:a16="http://schemas.microsoft.com/office/drawing/2014/main" id="{459070A0-F0A2-A75E-FF92-3911F2A4E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1"/>
            <a:ext cx="8839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94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GT" sz="2800" b="1" u="sng" dirty="0">
                <a:latin typeface="Times New Roman" panose="02020603050405020304" pitchFamily="18" charset="0"/>
              </a:rPr>
              <a:t>Fuente de agua segura</a:t>
            </a:r>
            <a:r>
              <a:rPr lang="es-ES" altLang="es-GT" sz="2400" b="1" dirty="0">
                <a:latin typeface="Times New Roman" panose="02020603050405020304" pitchFamily="18" charset="0"/>
              </a:rPr>
              <a:t> (superficial, lluvias,  subterránea)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" altLang="es-GT" sz="2400" b="1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GT" sz="2800" b="1" u="sng" dirty="0">
                <a:latin typeface="Times New Roman" panose="02020603050405020304" pitchFamily="18" charset="0"/>
              </a:rPr>
              <a:t>Higiene y actitudes de riesgo familiares</a:t>
            </a:r>
            <a:r>
              <a:rPr lang="es-ES" altLang="es-GT" sz="2800" b="1" dirty="0">
                <a:latin typeface="Times New Roman" panose="02020603050405020304" pitchFamily="18" charset="0"/>
              </a:rPr>
              <a:t> (</a:t>
            </a:r>
            <a:r>
              <a:rPr lang="es-ES" altLang="es-GT" sz="2400" b="1" dirty="0">
                <a:latin typeface="Times New Roman" panose="02020603050405020304" pitchFamily="18" charset="0"/>
              </a:rPr>
              <a:t>transporte, almacenamiento y manejo interno)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" altLang="es-GT" sz="2400" b="1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GT" sz="2800" b="1" u="sng" dirty="0">
                <a:latin typeface="Times New Roman" panose="02020603050405020304" pitchFamily="18" charset="0"/>
              </a:rPr>
              <a:t>Sistema de tratamiento en la vivienda adecuado,</a:t>
            </a:r>
            <a:r>
              <a:rPr lang="es-ES" altLang="es-GT" sz="2800" b="1" dirty="0">
                <a:latin typeface="Times New Roman" panose="02020603050405020304" pitchFamily="18" charset="0"/>
              </a:rPr>
              <a:t> </a:t>
            </a:r>
            <a:r>
              <a:rPr lang="es-ES" altLang="es-GT" sz="2400" b="1" dirty="0">
                <a:latin typeface="Times New Roman" panose="02020603050405020304" pitchFamily="18" charset="0"/>
              </a:rPr>
              <a:t>químicos, filtro, hervir, clorar)</a:t>
            </a:r>
            <a:endParaRPr lang="es-ES" altLang="es-GT" sz="2800" b="1" u="sng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" altLang="es-GT" sz="2400" b="1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GT" sz="2800" b="1" u="sng" dirty="0">
                <a:latin typeface="Times New Roman" panose="02020603050405020304" pitchFamily="18" charset="0"/>
              </a:rPr>
              <a:t>Sostenibilidad en el tiempo,</a:t>
            </a:r>
            <a:r>
              <a:rPr lang="es-ES" altLang="es-GT" sz="2400" dirty="0">
                <a:latin typeface="Times New Roman" panose="02020603050405020304" pitchFamily="18" charset="0"/>
              </a:rPr>
              <a:t> (operación, mantenimiento, reposición, costos)</a:t>
            </a:r>
            <a:endParaRPr lang="es-ES" altLang="es-GT" sz="2800" b="1" u="sng" dirty="0">
              <a:latin typeface="Times New Roman" panose="02020603050405020304" pitchFamily="18" charset="0"/>
            </a:endParaRPr>
          </a:p>
        </p:txBody>
      </p:sp>
      <p:sp>
        <p:nvSpPr>
          <p:cNvPr id="1313795" name="Rectangle 3">
            <a:extLst>
              <a:ext uri="{FF2B5EF4-FFF2-40B4-BE49-F238E27FC236}">
                <a16:creationId xmlns:a16="http://schemas.microsoft.com/office/drawing/2014/main" id="{01D87333-90B2-CBC7-A138-A70871EE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"/>
            <a:ext cx="7772400" cy="946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GT" sz="2800" b="1">
                <a:solidFill>
                  <a:srgbClr val="F4F913"/>
                </a:solidFill>
                <a:latin typeface="Arial" panose="020B0604020202020204" pitchFamily="34" charset="0"/>
              </a:rPr>
              <a:t>AGUA SEGURA DENTRO DE LA VIVIENDA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GT" sz="2800" b="1">
                <a:solidFill>
                  <a:srgbClr val="F4F913"/>
                </a:solidFill>
                <a:latin typeface="Arial" panose="020B0604020202020204" pitchFamily="34" charset="0"/>
              </a:rPr>
              <a:t>CUATRO ASPECTOS FUNDAMENTALES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379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450" name="Picture 2">
            <a:extLst>
              <a:ext uri="{FF2B5EF4-FFF2-40B4-BE49-F238E27FC236}">
                <a16:creationId xmlns:a16="http://schemas.microsoft.com/office/drawing/2014/main" id="{22D1EF53-2F5B-68D9-429B-88BFA030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219200"/>
            <a:ext cx="43846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4451" name="Picture 3">
            <a:extLst>
              <a:ext uri="{FF2B5EF4-FFF2-40B4-BE49-F238E27FC236}">
                <a16:creationId xmlns:a16="http://schemas.microsoft.com/office/drawing/2014/main" id="{10991EE2-4A8E-17F8-628F-C2C0CE3B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14450"/>
            <a:ext cx="304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522" name="Picture 2">
            <a:extLst>
              <a:ext uri="{FF2B5EF4-FFF2-40B4-BE49-F238E27FC236}">
                <a16:creationId xmlns:a16="http://schemas.microsoft.com/office/drawing/2014/main" id="{03742684-BB57-F557-A250-00F72209AB4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4343400" cy="592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7523" name="Picture 3">
            <a:extLst>
              <a:ext uri="{FF2B5EF4-FFF2-40B4-BE49-F238E27FC236}">
                <a16:creationId xmlns:a16="http://schemas.microsoft.com/office/drawing/2014/main" id="{D6E1E1F6-003C-50FA-AC1D-2B50C96C427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3881438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546" name="Picture 2">
            <a:extLst>
              <a:ext uri="{FF2B5EF4-FFF2-40B4-BE49-F238E27FC236}">
                <a16:creationId xmlns:a16="http://schemas.microsoft.com/office/drawing/2014/main" id="{5F79ABE8-9D15-25EF-69BA-432E61ED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2733675" cy="4191000"/>
          </a:xfrm>
          <a:prstGeom prst="rect">
            <a:avLst/>
          </a:prstGeom>
          <a:noFill/>
          <a:ln w="317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8547" name="Picture 3">
            <a:extLst>
              <a:ext uri="{FF2B5EF4-FFF2-40B4-BE49-F238E27FC236}">
                <a16:creationId xmlns:a16="http://schemas.microsoft.com/office/drawing/2014/main" id="{E5B833AD-EBB7-A615-6707-E03939AE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0"/>
            <a:ext cx="2874962" cy="4343400"/>
          </a:xfrm>
          <a:prstGeom prst="rect">
            <a:avLst/>
          </a:prstGeom>
          <a:noFill/>
          <a:ln w="317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8548" name="Picture 4">
            <a:extLst>
              <a:ext uri="{FF2B5EF4-FFF2-40B4-BE49-F238E27FC236}">
                <a16:creationId xmlns:a16="http://schemas.microsoft.com/office/drawing/2014/main" id="{986E3E8B-A900-EF1D-F5E3-E0447BA3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319588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2">
            <a:extLst>
              <a:ext uri="{FF2B5EF4-FFF2-40B4-BE49-F238E27FC236}">
                <a16:creationId xmlns:a16="http://schemas.microsoft.com/office/drawing/2014/main" id="{DBB4F80E-81D4-368D-E1BA-6E85A9A806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5625" y="398464"/>
            <a:ext cx="4427538" cy="822325"/>
          </a:xfrm>
        </p:spPr>
        <p:txBody>
          <a:bodyPr/>
          <a:lstStyle/>
          <a:p>
            <a:r>
              <a:rPr lang="es-ES" altLang="es-GT" b="1" dirty="0">
                <a:effectLst/>
              </a:rPr>
              <a:t>Bidón lavamanos</a:t>
            </a:r>
          </a:p>
        </p:txBody>
      </p:sp>
      <p:pic>
        <p:nvPicPr>
          <p:cNvPr id="1354755" name="Picture 3">
            <a:extLst>
              <a:ext uri="{FF2B5EF4-FFF2-40B4-BE49-F238E27FC236}">
                <a16:creationId xmlns:a16="http://schemas.microsoft.com/office/drawing/2014/main" id="{743396F0-55FC-1389-5312-2A9DE7FC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417764"/>
            <a:ext cx="6621462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4756" name="Picture 4">
            <a:extLst>
              <a:ext uri="{FF2B5EF4-FFF2-40B4-BE49-F238E27FC236}">
                <a16:creationId xmlns:a16="http://schemas.microsoft.com/office/drawing/2014/main" id="{BBF371A3-7428-7D42-76CD-5F9E595AC4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401638"/>
            <a:ext cx="2830512" cy="3459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66" name="Rectangle 2">
            <a:extLst>
              <a:ext uri="{FF2B5EF4-FFF2-40B4-BE49-F238E27FC236}">
                <a16:creationId xmlns:a16="http://schemas.microsoft.com/office/drawing/2014/main" id="{BEC9D9AD-44F1-60F3-440D-42EF0EC977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209800"/>
            <a:ext cx="8382000" cy="2846388"/>
          </a:xfrm>
        </p:spPr>
        <p:txBody>
          <a:bodyPr/>
          <a:lstStyle/>
          <a:p>
            <a:r>
              <a:rPr lang="es-ES" altLang="es-G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Utilización de las Aguas Subterráneas  y de Lluvias para el Abastecimiento de Agua Potable</a:t>
            </a:r>
            <a:br>
              <a:rPr lang="en-US" altLang="es-GT" sz="4000" b="1" dirty="0">
                <a:solidFill>
                  <a:srgbClr val="FEF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</a:br>
            <a:endParaRPr lang="en-US" altLang="es-GT" sz="4000" b="1" dirty="0">
              <a:solidFill>
                <a:srgbClr val="FEFE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>
            <a:extLst>
              <a:ext uri="{FF2B5EF4-FFF2-40B4-BE49-F238E27FC236}">
                <a16:creationId xmlns:a16="http://schemas.microsoft.com/office/drawing/2014/main" id="{51D2DD95-8D9C-C6A1-87FD-04CFFDAA8D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5326" y="1"/>
            <a:ext cx="5364163" cy="828675"/>
          </a:xfrm>
          <a:solidFill>
            <a:srgbClr val="FFFF00"/>
          </a:solidFill>
        </p:spPr>
        <p:txBody>
          <a:bodyPr/>
          <a:lstStyle/>
          <a:p>
            <a:r>
              <a:rPr lang="es-MX" altLang="es-GT" sz="2800" b="1">
                <a:solidFill>
                  <a:srgbClr val="FF9900"/>
                </a:solidFill>
                <a:latin typeface="Showcard Gothic" panose="04020904020102020604" pitchFamily="82" charset="0"/>
              </a:rPr>
              <a:t>Captación de agua de lluvia</a:t>
            </a:r>
            <a:endParaRPr lang="es-ES" altLang="es-GT" sz="2800" b="1">
              <a:solidFill>
                <a:srgbClr val="FF990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1317891" name="Picture 3">
            <a:extLst>
              <a:ext uri="{FF2B5EF4-FFF2-40B4-BE49-F238E27FC236}">
                <a16:creationId xmlns:a16="http://schemas.microsoft.com/office/drawing/2014/main" id="{3A0B3308-13C4-93D6-5D32-8D345D3A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723901"/>
            <a:ext cx="4356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7892" name="Picture 4">
            <a:extLst>
              <a:ext uri="{FF2B5EF4-FFF2-40B4-BE49-F238E27FC236}">
                <a16:creationId xmlns:a16="http://schemas.microsoft.com/office/drawing/2014/main" id="{8B290B6A-80A8-6B17-8468-CB5EE039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854076"/>
            <a:ext cx="3886200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7893" name="Picture 5">
            <a:extLst>
              <a:ext uri="{FF2B5EF4-FFF2-40B4-BE49-F238E27FC236}">
                <a16:creationId xmlns:a16="http://schemas.microsoft.com/office/drawing/2014/main" id="{408EC3A9-36B4-F78F-C917-C13FFF55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51300"/>
            <a:ext cx="4392612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7894" name="Picture 6">
            <a:extLst>
              <a:ext uri="{FF2B5EF4-FFF2-40B4-BE49-F238E27FC236}">
                <a16:creationId xmlns:a16="http://schemas.microsoft.com/office/drawing/2014/main" id="{7EBC9254-8FCA-785B-B2C7-ECC35AB4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4" y="3884614"/>
            <a:ext cx="2403475" cy="29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6981A4D0-608A-5704-8323-01E272013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740275"/>
            <a:ext cx="17526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sz="1400">
                <a:solidFill>
                  <a:schemeClr val="bg1"/>
                </a:solidFill>
              </a:rPr>
              <a:t>Desarrollo Sostenible</a:t>
            </a:r>
          </a:p>
          <a:p>
            <a:r>
              <a:rPr lang="es-ES" altLang="es-GT" sz="1400">
                <a:solidFill>
                  <a:schemeClr val="bg1"/>
                </a:solidFill>
              </a:rPr>
              <a:t>Agenda 21</a:t>
            </a:r>
          </a:p>
          <a:p>
            <a:r>
              <a:rPr lang="es-CO" altLang="es-GT" sz="1400">
                <a:solidFill>
                  <a:schemeClr val="bg1"/>
                </a:solidFill>
              </a:rPr>
              <a:t>Determinantes</a:t>
            </a:r>
          </a:p>
          <a:p>
            <a:r>
              <a:rPr lang="es-CO" altLang="es-GT" sz="1400">
                <a:solidFill>
                  <a:schemeClr val="bg1"/>
                </a:solidFill>
              </a:rPr>
              <a:t>Sociales</a:t>
            </a:r>
            <a:endParaRPr lang="es-ES" altLang="es-GT" sz="1400">
              <a:solidFill>
                <a:schemeClr val="bg1"/>
              </a:solidFill>
            </a:endParaRPr>
          </a:p>
          <a:p>
            <a:r>
              <a:rPr lang="es-ES" altLang="es-GT" sz="1400" b="1">
                <a:solidFill>
                  <a:srgbClr val="FF3300"/>
                </a:solidFill>
              </a:rPr>
              <a:t>ODM</a:t>
            </a:r>
          </a:p>
        </p:txBody>
      </p:sp>
      <p:sp>
        <p:nvSpPr>
          <p:cNvPr id="113667" name="AutoShape 3">
            <a:extLst>
              <a:ext uri="{FF2B5EF4-FFF2-40B4-BE49-F238E27FC236}">
                <a16:creationId xmlns:a16="http://schemas.microsoft.com/office/drawing/2014/main" id="{D93FE80B-C3DC-DE85-A6ED-D10D1AD5BF01}"/>
              </a:ext>
            </a:extLst>
          </p:cNvPr>
          <p:cNvSpPr>
            <a:spLocks/>
          </p:cNvSpPr>
          <p:nvPr/>
        </p:nvSpPr>
        <p:spPr bwMode="auto">
          <a:xfrm flipH="1">
            <a:off x="3200400" y="2492375"/>
            <a:ext cx="152400" cy="1143000"/>
          </a:xfrm>
          <a:prstGeom prst="leftBracket">
            <a:avLst>
              <a:gd name="adj" fmla="val 62500"/>
            </a:avLst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68" name="Oval 4">
            <a:extLst>
              <a:ext uri="{FF2B5EF4-FFF2-40B4-BE49-F238E27FC236}">
                <a16:creationId xmlns:a16="http://schemas.microsoft.com/office/drawing/2014/main" id="{5C087C61-56C3-87DC-2CBB-80FB0F6A1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320675"/>
            <a:ext cx="989013" cy="685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sz="1600" b="1">
                <a:solidFill>
                  <a:schemeClr val="bg1"/>
                </a:solidFill>
              </a:rPr>
              <a:t>Nivel </a:t>
            </a:r>
          </a:p>
          <a:p>
            <a:r>
              <a:rPr lang="es-ES" altLang="es-GT" sz="1600" b="1">
                <a:solidFill>
                  <a:schemeClr val="bg1"/>
                </a:solidFill>
              </a:rPr>
              <a:t>de </a:t>
            </a:r>
          </a:p>
          <a:p>
            <a:r>
              <a:rPr lang="es-ES" altLang="es-GT" sz="1600" b="1">
                <a:solidFill>
                  <a:schemeClr val="bg1"/>
                </a:solidFill>
              </a:rPr>
              <a:t>Vida</a:t>
            </a:r>
          </a:p>
        </p:txBody>
      </p:sp>
      <p:sp>
        <p:nvSpPr>
          <p:cNvPr id="113669" name="Oval 5">
            <a:extLst>
              <a:ext uri="{FF2B5EF4-FFF2-40B4-BE49-F238E27FC236}">
                <a16:creationId xmlns:a16="http://schemas.microsoft.com/office/drawing/2014/main" id="{B2653415-A8F2-7D19-F090-555354020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730375"/>
            <a:ext cx="2971800" cy="2743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70" name="AutoShape 6">
            <a:extLst>
              <a:ext uri="{FF2B5EF4-FFF2-40B4-BE49-F238E27FC236}">
                <a16:creationId xmlns:a16="http://schemas.microsoft.com/office/drawing/2014/main" id="{73D721BA-C1D4-FCE0-A815-188E455B29F9}"/>
              </a:ext>
            </a:extLst>
          </p:cNvPr>
          <p:cNvSpPr>
            <a:spLocks noChangeArrowheads="1"/>
          </p:cNvSpPr>
          <p:nvPr/>
        </p:nvSpPr>
        <p:spPr bwMode="auto">
          <a:xfrm rot="12376885">
            <a:off x="4905376" y="1730375"/>
            <a:ext cx="276225" cy="198438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71" name="AutoShape 7">
            <a:extLst>
              <a:ext uri="{FF2B5EF4-FFF2-40B4-BE49-F238E27FC236}">
                <a16:creationId xmlns:a16="http://schemas.microsoft.com/office/drawing/2014/main" id="{7F70D201-3AB5-FE67-2CA9-B97C85F9A214}"/>
              </a:ext>
            </a:extLst>
          </p:cNvPr>
          <p:cNvSpPr>
            <a:spLocks noChangeArrowheads="1"/>
          </p:cNvSpPr>
          <p:nvPr/>
        </p:nvSpPr>
        <p:spPr bwMode="auto">
          <a:xfrm rot="6503063">
            <a:off x="4181476" y="3397251"/>
            <a:ext cx="200025" cy="276225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72" name="AutoShape 8">
            <a:extLst>
              <a:ext uri="{FF2B5EF4-FFF2-40B4-BE49-F238E27FC236}">
                <a16:creationId xmlns:a16="http://schemas.microsoft.com/office/drawing/2014/main" id="{FE0A91CE-74F1-757E-64DF-2284A3728DAC}"/>
              </a:ext>
            </a:extLst>
          </p:cNvPr>
          <p:cNvSpPr>
            <a:spLocks noChangeArrowheads="1"/>
          </p:cNvSpPr>
          <p:nvPr/>
        </p:nvSpPr>
        <p:spPr bwMode="auto">
          <a:xfrm rot="4569417">
            <a:off x="6410326" y="1736726"/>
            <a:ext cx="149225" cy="288925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40ACA132-FA1D-22CA-DB9A-3AC6F3A2E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2674939"/>
            <a:ext cx="692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altLang="es-GT" sz="6000">
                <a:latin typeface="Arial Black" panose="020B0A04020102020204" pitchFamily="34" charset="0"/>
              </a:rPr>
              <a:t>$</a:t>
            </a:r>
            <a:endParaRPr lang="es-ES" altLang="es-GT" sz="6000"/>
          </a:p>
        </p:txBody>
      </p:sp>
      <p:sp>
        <p:nvSpPr>
          <p:cNvPr id="113674" name="AutoShape 10">
            <a:extLst>
              <a:ext uri="{FF2B5EF4-FFF2-40B4-BE49-F238E27FC236}">
                <a16:creationId xmlns:a16="http://schemas.microsoft.com/office/drawing/2014/main" id="{B1DFFE97-6251-FF97-3484-D1ADC7508F2C}"/>
              </a:ext>
            </a:extLst>
          </p:cNvPr>
          <p:cNvSpPr>
            <a:spLocks noChangeArrowheads="1"/>
          </p:cNvSpPr>
          <p:nvPr/>
        </p:nvSpPr>
        <p:spPr bwMode="auto">
          <a:xfrm rot="7992199">
            <a:off x="7001670" y="3445670"/>
            <a:ext cx="200025" cy="274637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75" name="Rectangle 11">
            <a:extLst>
              <a:ext uri="{FF2B5EF4-FFF2-40B4-BE49-F238E27FC236}">
                <a16:creationId xmlns:a16="http://schemas.microsoft.com/office/drawing/2014/main" id="{148EB24E-8FA5-EFA1-9FBA-4E77B0DDB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463675"/>
            <a:ext cx="1143000" cy="723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sz="1600" b="1">
                <a:solidFill>
                  <a:schemeClr val="bg1"/>
                </a:solidFill>
              </a:rPr>
              <a:t>Desarrollo </a:t>
            </a:r>
          </a:p>
          <a:p>
            <a:r>
              <a:rPr lang="es-ES" altLang="es-GT" sz="1600" b="1">
                <a:solidFill>
                  <a:schemeClr val="bg1"/>
                </a:solidFill>
              </a:rPr>
              <a:t>Económico</a:t>
            </a:r>
          </a:p>
          <a:p>
            <a:r>
              <a:rPr lang="es-ES" altLang="es-GT" sz="1600" b="1">
                <a:solidFill>
                  <a:schemeClr val="bg1"/>
                </a:solidFill>
              </a:rPr>
              <a:t>Social</a:t>
            </a:r>
            <a:endParaRPr lang="es-ES" altLang="es-GT"/>
          </a:p>
        </p:txBody>
      </p:sp>
      <p:sp>
        <p:nvSpPr>
          <p:cNvPr id="113676" name="Rectangle 12">
            <a:extLst>
              <a:ext uri="{FF2B5EF4-FFF2-40B4-BE49-F238E27FC236}">
                <a16:creationId xmlns:a16="http://schemas.microsoft.com/office/drawing/2014/main" id="{8E9A2AC0-35C3-ACFC-E9C6-5C01ED22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73375"/>
            <a:ext cx="914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b="1">
                <a:solidFill>
                  <a:schemeClr val="bg1"/>
                </a:solidFill>
              </a:rPr>
              <a:t>Energía</a:t>
            </a:r>
          </a:p>
        </p:txBody>
      </p:sp>
      <p:sp>
        <p:nvSpPr>
          <p:cNvPr id="113677" name="Rectangle 13">
            <a:extLst>
              <a:ext uri="{FF2B5EF4-FFF2-40B4-BE49-F238E27FC236}">
                <a16:creationId xmlns:a16="http://schemas.microsoft.com/office/drawing/2014/main" id="{5FB0053E-0753-D18A-CF2E-E664DFE3E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11475"/>
            <a:ext cx="1066800" cy="571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b="1">
                <a:solidFill>
                  <a:schemeClr val="bg1"/>
                </a:solidFill>
              </a:rPr>
              <a:t>Medio </a:t>
            </a:r>
          </a:p>
          <a:p>
            <a:r>
              <a:rPr lang="es-ES" altLang="es-GT" b="1">
                <a:solidFill>
                  <a:schemeClr val="bg1"/>
                </a:solidFill>
              </a:rPr>
              <a:t>Ambiente</a:t>
            </a:r>
          </a:p>
        </p:txBody>
      </p:sp>
      <p:sp>
        <p:nvSpPr>
          <p:cNvPr id="113678" name="Rectangle 14">
            <a:extLst>
              <a:ext uri="{FF2B5EF4-FFF2-40B4-BE49-F238E27FC236}">
                <a16:creationId xmlns:a16="http://schemas.microsoft.com/office/drawing/2014/main" id="{231EEDB6-5DE9-16A0-137D-1199E037B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152900"/>
            <a:ext cx="990600" cy="34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GT" b="1">
                <a:solidFill>
                  <a:schemeClr val="bg1"/>
                </a:solidFill>
              </a:rPr>
              <a:t>Salud</a:t>
            </a:r>
            <a:endParaRPr lang="es-ES" altLang="es-GT" sz="1600" b="1">
              <a:solidFill>
                <a:schemeClr val="bg1"/>
              </a:solidFill>
            </a:endParaRPr>
          </a:p>
        </p:txBody>
      </p:sp>
      <p:sp>
        <p:nvSpPr>
          <p:cNvPr id="113679" name="AutoShape 15">
            <a:extLst>
              <a:ext uri="{FF2B5EF4-FFF2-40B4-BE49-F238E27FC236}">
                <a16:creationId xmlns:a16="http://schemas.microsoft.com/office/drawing/2014/main" id="{D26677BF-78B8-8358-86CE-848019E5E62D}"/>
              </a:ext>
            </a:extLst>
          </p:cNvPr>
          <p:cNvSpPr>
            <a:spLocks noChangeArrowheads="1"/>
          </p:cNvSpPr>
          <p:nvPr/>
        </p:nvSpPr>
        <p:spPr bwMode="auto">
          <a:xfrm rot="5281589" flipH="1">
            <a:off x="5538789" y="1136651"/>
            <a:ext cx="420687" cy="233363"/>
          </a:xfrm>
          <a:prstGeom prst="rightArrow">
            <a:avLst>
              <a:gd name="adj1" fmla="val 50000"/>
              <a:gd name="adj2" fmla="val 45068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80" name="Text Box 16">
            <a:extLst>
              <a:ext uri="{FF2B5EF4-FFF2-40B4-BE49-F238E27FC236}">
                <a16:creationId xmlns:a16="http://schemas.microsoft.com/office/drawing/2014/main" id="{D6285765-C891-5BDB-6797-84A6F5718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238376"/>
            <a:ext cx="2209800" cy="2031325"/>
          </a:xfrm>
          <a:prstGeom prst="rect">
            <a:avLst/>
          </a:prstGeom>
          <a:solidFill>
            <a:srgbClr val="3366CC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2238" indent="-122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s-ES" altLang="es-GT" sz="1400"/>
              <a:t>Cambio climático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Reducción capa</a:t>
            </a:r>
          </a:p>
          <a:p>
            <a:pPr algn="l" eaLnBrk="1" hangingPunct="1"/>
            <a:r>
              <a:rPr lang="es-ES" altLang="es-GT" sz="1400"/>
              <a:t>   de ozono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Crisis servicios básicos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Polución = contaminación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Extinción especies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Desertificación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Desastres tecnológcos</a:t>
            </a:r>
          </a:p>
        </p:txBody>
      </p:sp>
      <p:sp>
        <p:nvSpPr>
          <p:cNvPr id="113681" name="AutoShape 17">
            <a:extLst>
              <a:ext uri="{FF2B5EF4-FFF2-40B4-BE49-F238E27FC236}">
                <a16:creationId xmlns:a16="http://schemas.microsoft.com/office/drawing/2014/main" id="{66D65737-3863-9B49-E80E-F21F88D28D1C}"/>
              </a:ext>
            </a:extLst>
          </p:cNvPr>
          <p:cNvSpPr>
            <a:spLocks/>
          </p:cNvSpPr>
          <p:nvPr/>
        </p:nvSpPr>
        <p:spPr bwMode="auto">
          <a:xfrm>
            <a:off x="8305800" y="2225675"/>
            <a:ext cx="152400" cy="1981200"/>
          </a:xfrm>
          <a:prstGeom prst="leftBracket">
            <a:avLst>
              <a:gd name="adj" fmla="val 108333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82" name="AutoShape 18">
            <a:extLst>
              <a:ext uri="{FF2B5EF4-FFF2-40B4-BE49-F238E27FC236}">
                <a16:creationId xmlns:a16="http://schemas.microsoft.com/office/drawing/2014/main" id="{D1B4F34D-9B4A-DE22-696C-B70BE61FC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01775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grpSp>
        <p:nvGrpSpPr>
          <p:cNvPr id="113683" name="Group 19">
            <a:extLst>
              <a:ext uri="{FF2B5EF4-FFF2-40B4-BE49-F238E27FC236}">
                <a16:creationId xmlns:a16="http://schemas.microsoft.com/office/drawing/2014/main" id="{612E50F1-4E45-2AD7-B9E1-36E0CC01BE57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663576"/>
            <a:ext cx="2743200" cy="1463675"/>
            <a:chOff x="3408" y="552"/>
            <a:chExt cx="1728" cy="922"/>
          </a:xfrm>
        </p:grpSpPr>
        <p:sp>
          <p:nvSpPr>
            <p:cNvPr id="113684" name="Text Box 20">
              <a:extLst>
                <a:ext uri="{FF2B5EF4-FFF2-40B4-BE49-F238E27FC236}">
                  <a16:creationId xmlns:a16="http://schemas.microsoft.com/office/drawing/2014/main" id="{FF8B041C-2182-9A73-8C24-0316E8E7A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602"/>
              <a:ext cx="1680" cy="872"/>
            </a:xfrm>
            <a:prstGeom prst="rect">
              <a:avLst/>
            </a:prstGeom>
            <a:solidFill>
              <a:srgbClr val="3366CC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2238" indent="-1222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Mercados comunes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Alta tecnología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Sociedad Alto Consumo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Inequidad Social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Procesos de urbanización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Globalización</a:t>
              </a:r>
            </a:p>
          </p:txBody>
        </p:sp>
        <p:sp>
          <p:nvSpPr>
            <p:cNvPr id="113685" name="AutoShape 21">
              <a:extLst>
                <a:ext uri="{FF2B5EF4-FFF2-40B4-BE49-F238E27FC236}">
                  <a16:creationId xmlns:a16="http://schemas.microsoft.com/office/drawing/2014/main" id="{5222898F-979E-C29D-EADC-D44913DB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552"/>
              <a:ext cx="96" cy="912"/>
            </a:xfrm>
            <a:prstGeom prst="leftBracket">
              <a:avLst>
                <a:gd name="adj" fmla="val 79167"/>
              </a:avLst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GT"/>
            </a:p>
          </p:txBody>
        </p:sp>
      </p:grpSp>
      <p:sp>
        <p:nvSpPr>
          <p:cNvPr id="113686" name="Text Box 22">
            <a:extLst>
              <a:ext uri="{FF2B5EF4-FFF2-40B4-BE49-F238E27FC236}">
                <a16:creationId xmlns:a16="http://schemas.microsoft.com/office/drawing/2014/main" id="{AF147740-F571-1946-E612-FF86A15D6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272" y="2556934"/>
            <a:ext cx="1112838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s-ES" altLang="es-G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</a:t>
            </a:r>
          </a:p>
          <a:p>
            <a:r>
              <a:rPr lang="es-ES" altLang="es-G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Eólica</a:t>
            </a:r>
          </a:p>
          <a:p>
            <a:r>
              <a:rPr lang="es-ES" altLang="es-G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bioenergía hidrogeno</a:t>
            </a:r>
          </a:p>
        </p:txBody>
      </p:sp>
      <p:sp>
        <p:nvSpPr>
          <p:cNvPr id="113687" name="AutoShape 23">
            <a:extLst>
              <a:ext uri="{FF2B5EF4-FFF2-40B4-BE49-F238E27FC236}">
                <a16:creationId xmlns:a16="http://schemas.microsoft.com/office/drawing/2014/main" id="{BDDF0802-00A3-7119-5AFA-7F78BA15D64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352800" y="302577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88" name="AutoShape 24">
            <a:extLst>
              <a:ext uri="{FF2B5EF4-FFF2-40B4-BE49-F238E27FC236}">
                <a16:creationId xmlns:a16="http://schemas.microsoft.com/office/drawing/2014/main" id="{D06B730C-E159-53AC-F5E1-80C4457B2F36}"/>
              </a:ext>
            </a:extLst>
          </p:cNvPr>
          <p:cNvSpPr>
            <a:spLocks noChangeArrowheads="1"/>
          </p:cNvSpPr>
          <p:nvPr/>
        </p:nvSpPr>
        <p:spPr bwMode="auto">
          <a:xfrm rot="9862764" flipV="1">
            <a:off x="3429000" y="4587875"/>
            <a:ext cx="1828800" cy="152400"/>
          </a:xfrm>
          <a:prstGeom prst="rightArrow">
            <a:avLst>
              <a:gd name="adj1" fmla="val 50000"/>
              <a:gd name="adj2" fmla="val 3000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89" name="AutoShape 25">
            <a:extLst>
              <a:ext uri="{FF2B5EF4-FFF2-40B4-BE49-F238E27FC236}">
                <a16:creationId xmlns:a16="http://schemas.microsoft.com/office/drawing/2014/main" id="{DB94C2A0-A51E-1AAE-3186-CB29D54FE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101975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grpSp>
        <p:nvGrpSpPr>
          <p:cNvPr id="113690" name="Group 26">
            <a:extLst>
              <a:ext uri="{FF2B5EF4-FFF2-40B4-BE49-F238E27FC236}">
                <a16:creationId xmlns:a16="http://schemas.microsoft.com/office/drawing/2014/main" id="{17DFD215-AFA7-BE21-8272-DE1733DC0F6D}"/>
              </a:ext>
            </a:extLst>
          </p:cNvPr>
          <p:cNvGrpSpPr>
            <a:grpSpLocks/>
          </p:cNvGrpSpPr>
          <p:nvPr/>
        </p:nvGrpSpPr>
        <p:grpSpPr bwMode="auto">
          <a:xfrm>
            <a:off x="1683137" y="4338070"/>
            <a:ext cx="1665871" cy="1791269"/>
            <a:chOff x="898" y="2575"/>
            <a:chExt cx="872" cy="1008"/>
          </a:xfrm>
        </p:grpSpPr>
        <p:sp>
          <p:nvSpPr>
            <p:cNvPr id="113691" name="Text Box 27">
              <a:extLst>
                <a:ext uri="{FF2B5EF4-FFF2-40B4-BE49-F238E27FC236}">
                  <a16:creationId xmlns:a16="http://schemas.microsoft.com/office/drawing/2014/main" id="{0FE04C7E-10F1-AD39-CF2C-B753BC214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" y="2619"/>
              <a:ext cx="826" cy="901"/>
            </a:xfrm>
            <a:prstGeom prst="rect">
              <a:avLst/>
            </a:prstGeom>
            <a:solidFill>
              <a:srgbClr val="0066CC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GT" sz="1400" dirty="0" err="1"/>
                <a:t>Enfer</a:t>
              </a:r>
              <a:r>
                <a:rPr lang="es-ES" altLang="es-GT" sz="1400" dirty="0"/>
                <a:t>. </a:t>
              </a:r>
              <a:r>
                <a:rPr lang="es-ES" altLang="es-GT" sz="1400" dirty="0" err="1"/>
                <a:t>Transm</a:t>
              </a:r>
              <a:r>
                <a:rPr lang="es-ES" altLang="es-GT" sz="1400" dirty="0"/>
                <a:t>.</a:t>
              </a:r>
            </a:p>
            <a:p>
              <a:r>
                <a:rPr lang="es-ES" altLang="es-GT" sz="1400" dirty="0" err="1"/>
                <a:t>Enfer</a:t>
              </a:r>
              <a:r>
                <a:rPr lang="es-ES" altLang="es-GT" sz="1400" dirty="0"/>
                <a:t>. no </a:t>
              </a:r>
              <a:r>
                <a:rPr lang="es-ES" altLang="es-GT" sz="1400" dirty="0" err="1"/>
                <a:t>transm</a:t>
              </a:r>
              <a:r>
                <a:rPr lang="es-ES" altLang="es-GT" sz="1400" dirty="0"/>
                <a:t>.</a:t>
              </a:r>
            </a:p>
            <a:p>
              <a:r>
                <a:rPr lang="es-ES" altLang="es-GT" sz="1400" dirty="0"/>
                <a:t>Reemergentes</a:t>
              </a:r>
            </a:p>
            <a:p>
              <a:r>
                <a:rPr lang="es-CO" altLang="es-GT" sz="1400" dirty="0"/>
                <a:t>Emergentes</a:t>
              </a:r>
              <a:endParaRPr lang="es-ES" altLang="es-GT" sz="1400" dirty="0"/>
            </a:p>
            <a:p>
              <a:r>
                <a:rPr lang="es-ES" altLang="es-GT" sz="1400" dirty="0"/>
                <a:t>Pandemias</a:t>
              </a:r>
            </a:p>
            <a:p>
              <a:r>
                <a:rPr lang="es-CO" altLang="es-GT" sz="1400" dirty="0"/>
                <a:t>Terrorismo</a:t>
              </a:r>
            </a:p>
            <a:p>
              <a:r>
                <a:rPr lang="es-CO" altLang="es-GT" sz="1400" dirty="0" err="1"/>
                <a:t>Desaatres</a:t>
              </a:r>
              <a:endParaRPr lang="es-ES" altLang="es-GT" sz="1400" dirty="0"/>
            </a:p>
          </p:txBody>
        </p:sp>
        <p:sp>
          <p:nvSpPr>
            <p:cNvPr id="113692" name="AutoShape 28">
              <a:extLst>
                <a:ext uri="{FF2B5EF4-FFF2-40B4-BE49-F238E27FC236}">
                  <a16:creationId xmlns:a16="http://schemas.microsoft.com/office/drawing/2014/main" id="{2C52C396-A87B-2F71-531E-BD424A3038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" y="2575"/>
              <a:ext cx="28" cy="1008"/>
            </a:xfrm>
            <a:prstGeom prst="leftBracket">
              <a:avLst>
                <a:gd name="adj" fmla="val 62500"/>
              </a:avLst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GT"/>
            </a:p>
          </p:txBody>
        </p:sp>
      </p:grpSp>
      <p:sp>
        <p:nvSpPr>
          <p:cNvPr id="113693" name="AutoShape 29">
            <a:extLst>
              <a:ext uri="{FF2B5EF4-FFF2-40B4-BE49-F238E27FC236}">
                <a16:creationId xmlns:a16="http://schemas.microsoft.com/office/drawing/2014/main" id="{518A623B-42CB-59B4-A21F-329D166F8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197475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grpSp>
        <p:nvGrpSpPr>
          <p:cNvPr id="113694" name="Group 30">
            <a:extLst>
              <a:ext uri="{FF2B5EF4-FFF2-40B4-BE49-F238E27FC236}">
                <a16:creationId xmlns:a16="http://schemas.microsoft.com/office/drawing/2014/main" id="{5EEC9098-CE01-014C-80F1-33070CDBE97E}"/>
              </a:ext>
            </a:extLst>
          </p:cNvPr>
          <p:cNvGrpSpPr>
            <a:grpSpLocks/>
          </p:cNvGrpSpPr>
          <p:nvPr/>
        </p:nvGrpSpPr>
        <p:grpSpPr bwMode="auto">
          <a:xfrm>
            <a:off x="3938588" y="5045075"/>
            <a:ext cx="1090612" cy="609600"/>
            <a:chOff x="2352" y="3456"/>
            <a:chExt cx="687" cy="384"/>
          </a:xfrm>
        </p:grpSpPr>
        <p:sp>
          <p:nvSpPr>
            <p:cNvPr id="113695" name="Text Box 31">
              <a:extLst>
                <a:ext uri="{FF2B5EF4-FFF2-40B4-BE49-F238E27FC236}">
                  <a16:creationId xmlns:a16="http://schemas.microsoft.com/office/drawing/2014/main" id="{5983A6D3-407E-D725-F84E-2EBBFD1713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504"/>
              <a:ext cx="687" cy="330"/>
            </a:xfrm>
            <a:prstGeom prst="rect">
              <a:avLst/>
            </a:prstGeom>
            <a:solidFill>
              <a:srgbClr val="0066CC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s-ES" altLang="es-GT" sz="1400"/>
                <a:t>Enfoque</a:t>
              </a:r>
            </a:p>
            <a:p>
              <a:pPr algn="l"/>
              <a:r>
                <a:rPr lang="es-ES" altLang="es-GT" sz="1400"/>
                <a:t>Medicina</a:t>
              </a:r>
            </a:p>
          </p:txBody>
        </p:sp>
        <p:sp>
          <p:nvSpPr>
            <p:cNvPr id="113696" name="AutoShape 32">
              <a:extLst>
                <a:ext uri="{FF2B5EF4-FFF2-40B4-BE49-F238E27FC236}">
                  <a16:creationId xmlns:a16="http://schemas.microsoft.com/office/drawing/2014/main" id="{92A05BB6-C426-9A4F-ADD4-E7B2C77F9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3456"/>
              <a:ext cx="48" cy="384"/>
            </a:xfrm>
            <a:prstGeom prst="leftBracket">
              <a:avLst>
                <a:gd name="adj" fmla="val 66667"/>
              </a:avLst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GT"/>
            </a:p>
          </p:txBody>
        </p:sp>
      </p:grpSp>
      <p:sp>
        <p:nvSpPr>
          <p:cNvPr id="113697" name="AutoShape 33">
            <a:extLst>
              <a:ext uri="{FF2B5EF4-FFF2-40B4-BE49-F238E27FC236}">
                <a16:creationId xmlns:a16="http://schemas.microsoft.com/office/drawing/2014/main" id="{EDD5230C-3C6E-561C-A896-D1FAFD53B1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9100" y="5730875"/>
            <a:ext cx="342900" cy="1905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698" name="Text Box 34">
            <a:extLst>
              <a:ext uri="{FF2B5EF4-FFF2-40B4-BE49-F238E27FC236}">
                <a16:creationId xmlns:a16="http://schemas.microsoft.com/office/drawing/2014/main" id="{E4038A01-8146-B207-AED2-2A6996BC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6129338"/>
            <a:ext cx="1547813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s-ES" altLang="es-G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</a:t>
            </a:r>
          </a:p>
          <a:p>
            <a:r>
              <a:rPr lang="es-ES" altLang="es-G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 Pública</a:t>
            </a:r>
          </a:p>
        </p:txBody>
      </p:sp>
      <p:grpSp>
        <p:nvGrpSpPr>
          <p:cNvPr id="113699" name="Group 35">
            <a:extLst>
              <a:ext uri="{FF2B5EF4-FFF2-40B4-BE49-F238E27FC236}">
                <a16:creationId xmlns:a16="http://schemas.microsoft.com/office/drawing/2014/main" id="{9D5991B5-2268-66F7-9EE2-1E12951D68D1}"/>
              </a:ext>
            </a:extLst>
          </p:cNvPr>
          <p:cNvGrpSpPr>
            <a:grpSpLocks/>
          </p:cNvGrpSpPr>
          <p:nvPr/>
        </p:nvGrpSpPr>
        <p:grpSpPr bwMode="auto">
          <a:xfrm>
            <a:off x="5546952" y="4655580"/>
            <a:ext cx="2053028" cy="1385414"/>
            <a:chOff x="3072" y="3168"/>
            <a:chExt cx="1248" cy="897"/>
          </a:xfrm>
        </p:grpSpPr>
        <p:sp>
          <p:nvSpPr>
            <p:cNvPr id="113700" name="Text Box 36">
              <a:extLst>
                <a:ext uri="{FF2B5EF4-FFF2-40B4-BE49-F238E27FC236}">
                  <a16:creationId xmlns:a16="http://schemas.microsoft.com/office/drawing/2014/main" id="{EA5F3057-3834-5F8E-7E28-BAAB872F9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168"/>
              <a:ext cx="1248" cy="897"/>
            </a:xfrm>
            <a:prstGeom prst="rect">
              <a:avLst/>
            </a:prstGeom>
            <a:solidFill>
              <a:srgbClr val="3366CC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2238" indent="-1222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Curativa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Preventiva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Participativa (Social)</a:t>
              </a:r>
            </a:p>
            <a:p>
              <a:pPr algn="l" eaLnBrk="1" hangingPunct="1">
                <a:buFontTx/>
                <a:buChar char="•"/>
              </a:pPr>
              <a:r>
                <a:rPr lang="es-ES" altLang="es-GT" sz="1400" dirty="0"/>
                <a:t>Promotora de Salud</a:t>
              </a:r>
            </a:p>
            <a:p>
              <a:pPr algn="l" eaLnBrk="1" hangingPunct="1">
                <a:buFontTx/>
                <a:buChar char="•"/>
              </a:pPr>
              <a:r>
                <a:rPr lang="es-CO" altLang="es-GT" sz="1400" dirty="0"/>
                <a:t>Genética</a:t>
              </a:r>
            </a:p>
            <a:p>
              <a:pPr algn="l" eaLnBrk="1" hangingPunct="1">
                <a:buFontTx/>
                <a:buChar char="•"/>
              </a:pPr>
              <a:r>
                <a:rPr lang="es-CO" altLang="es-GT" sz="1400" dirty="0"/>
                <a:t>Social y Ambiental</a:t>
              </a:r>
              <a:endParaRPr lang="es-ES" altLang="es-GT" sz="1400" dirty="0"/>
            </a:p>
          </p:txBody>
        </p:sp>
        <p:sp>
          <p:nvSpPr>
            <p:cNvPr id="113701" name="AutoShape 37">
              <a:extLst>
                <a:ext uri="{FF2B5EF4-FFF2-40B4-BE49-F238E27FC236}">
                  <a16:creationId xmlns:a16="http://schemas.microsoft.com/office/drawing/2014/main" id="{B1E6C4F5-33EA-DE7B-C0E4-0018B0CED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" y="3168"/>
              <a:ext cx="48" cy="576"/>
            </a:xfrm>
            <a:prstGeom prst="leftBracket">
              <a:avLst>
                <a:gd name="adj" fmla="val 100000"/>
              </a:avLst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GT"/>
            </a:p>
          </p:txBody>
        </p:sp>
      </p:grpSp>
      <p:sp>
        <p:nvSpPr>
          <p:cNvPr id="113702" name="AutoShape 38">
            <a:extLst>
              <a:ext uri="{FF2B5EF4-FFF2-40B4-BE49-F238E27FC236}">
                <a16:creationId xmlns:a16="http://schemas.microsoft.com/office/drawing/2014/main" id="{6CD06FE2-DEA1-A367-767F-7D77223F7C38}"/>
              </a:ext>
            </a:extLst>
          </p:cNvPr>
          <p:cNvSpPr>
            <a:spLocks/>
          </p:cNvSpPr>
          <p:nvPr/>
        </p:nvSpPr>
        <p:spPr bwMode="auto">
          <a:xfrm>
            <a:off x="5486400" y="6019800"/>
            <a:ext cx="76200" cy="533400"/>
          </a:xfrm>
          <a:prstGeom prst="leftBracket">
            <a:avLst>
              <a:gd name="adj" fmla="val 58333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703" name="Text Box 39">
            <a:extLst>
              <a:ext uri="{FF2B5EF4-FFF2-40B4-BE49-F238E27FC236}">
                <a16:creationId xmlns:a16="http://schemas.microsoft.com/office/drawing/2014/main" id="{5831C285-64CE-1A60-8275-CE31CC91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225" y="6057900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>
                    <a:alpha val="3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2238" indent="-122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s-ES" altLang="es-GT" sz="1400"/>
              <a:t>Atención Primaria (1978)</a:t>
            </a:r>
          </a:p>
          <a:p>
            <a:pPr algn="l" eaLnBrk="1" hangingPunct="1">
              <a:buFontTx/>
              <a:buChar char="•"/>
            </a:pPr>
            <a:r>
              <a:rPr lang="es-ES" altLang="es-GT" sz="1400"/>
              <a:t>Promoción de la Salud (1986)</a:t>
            </a:r>
          </a:p>
        </p:txBody>
      </p:sp>
      <p:sp>
        <p:nvSpPr>
          <p:cNvPr id="113704" name="AutoShape 40">
            <a:extLst>
              <a:ext uri="{FF2B5EF4-FFF2-40B4-BE49-F238E27FC236}">
                <a16:creationId xmlns:a16="http://schemas.microsoft.com/office/drawing/2014/main" id="{4331EA05-5EB6-662B-AA33-4A352AAF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27367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705" name="AutoShape 41">
            <a:extLst>
              <a:ext uri="{FF2B5EF4-FFF2-40B4-BE49-F238E27FC236}">
                <a16:creationId xmlns:a16="http://schemas.microsoft.com/office/drawing/2014/main" id="{F946CAAA-F697-7475-9C17-986A5078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620077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706" name="AutoShape 42">
            <a:extLst>
              <a:ext uri="{FF2B5EF4-FFF2-40B4-BE49-F238E27FC236}">
                <a16:creationId xmlns:a16="http://schemas.microsoft.com/office/drawing/2014/main" id="{A3EF0A0A-01C9-633E-3058-A62FDCCCF065}"/>
              </a:ext>
            </a:extLst>
          </p:cNvPr>
          <p:cNvSpPr>
            <a:spLocks noChangeArrowheads="1"/>
          </p:cNvSpPr>
          <p:nvPr/>
        </p:nvSpPr>
        <p:spPr bwMode="auto">
          <a:xfrm rot="19727573">
            <a:off x="8001000" y="5959475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707" name="AutoShape 43">
            <a:extLst>
              <a:ext uri="{FF2B5EF4-FFF2-40B4-BE49-F238E27FC236}">
                <a16:creationId xmlns:a16="http://schemas.microsoft.com/office/drawing/2014/main" id="{932E015C-0CDB-07A9-FFCF-515D12B891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82100" y="4397375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13708" name="Oval 44">
            <a:extLst>
              <a:ext uri="{FF2B5EF4-FFF2-40B4-BE49-F238E27FC236}">
                <a16:creationId xmlns:a16="http://schemas.microsoft.com/office/drawing/2014/main" id="{C4C43695-A4F4-E51B-1B95-8EC073E45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231" y="1005939"/>
            <a:ext cx="1616364" cy="131127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O" altLang="es-GT" sz="1400" b="1" dirty="0">
                <a:solidFill>
                  <a:srgbClr val="F4F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Determinantes</a:t>
            </a:r>
          </a:p>
          <a:p>
            <a:pPr algn="ctr"/>
            <a:r>
              <a:rPr lang="es-CO" altLang="es-GT" sz="1400" b="1" dirty="0">
                <a:solidFill>
                  <a:srgbClr val="F4F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Sociales y </a:t>
            </a:r>
          </a:p>
          <a:p>
            <a:pPr algn="ctr"/>
            <a:r>
              <a:rPr lang="es-CO" altLang="es-GT" sz="1400" b="1" dirty="0">
                <a:solidFill>
                  <a:srgbClr val="F4F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Económicos</a:t>
            </a:r>
            <a:endParaRPr lang="es-ES" altLang="es-GT" sz="1400" b="1" dirty="0">
              <a:solidFill>
                <a:srgbClr val="F4F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709" name="AutoShape 45">
            <a:extLst>
              <a:ext uri="{FF2B5EF4-FFF2-40B4-BE49-F238E27FC236}">
                <a16:creationId xmlns:a16="http://schemas.microsoft.com/office/drawing/2014/main" id="{FA64FCAA-F741-43A3-410F-0CBA7F2B3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520826"/>
            <a:ext cx="719138" cy="142875"/>
          </a:xfrm>
          <a:prstGeom prst="rightArrow">
            <a:avLst>
              <a:gd name="adj1" fmla="val 50000"/>
              <a:gd name="adj2" fmla="val 1258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GT"/>
          </a:p>
        </p:txBody>
      </p:sp>
      <p:sp>
        <p:nvSpPr>
          <p:cNvPr id="113710" name="Oval 46">
            <a:extLst>
              <a:ext uri="{FF2B5EF4-FFF2-40B4-BE49-F238E27FC236}">
                <a16:creationId xmlns:a16="http://schemas.microsoft.com/office/drawing/2014/main" id="{C6311F61-BCB8-EAE7-A3A2-04D9DDAE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389" y="3887279"/>
            <a:ext cx="1647969" cy="868869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CO" altLang="es-GT" sz="1400" b="1" dirty="0">
                <a:solidFill>
                  <a:srgbClr val="F4F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Determinantes</a:t>
            </a:r>
          </a:p>
          <a:p>
            <a:r>
              <a:rPr lang="es-CO" altLang="es-GT" sz="1400" b="1" dirty="0">
                <a:solidFill>
                  <a:srgbClr val="F4F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Ambientales</a:t>
            </a:r>
            <a:endParaRPr lang="es-ES" altLang="es-GT" sz="1400" b="1" dirty="0">
              <a:solidFill>
                <a:srgbClr val="F4F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711" name="AutoShape 47">
            <a:extLst>
              <a:ext uri="{FF2B5EF4-FFF2-40B4-BE49-F238E27FC236}">
                <a16:creationId xmlns:a16="http://schemas.microsoft.com/office/drawing/2014/main" id="{53AED9A1-8860-2246-0DC0-086D686A4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465514"/>
            <a:ext cx="179388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GT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Text Box 2">
            <a:extLst>
              <a:ext uri="{FF2B5EF4-FFF2-40B4-BE49-F238E27FC236}">
                <a16:creationId xmlns:a16="http://schemas.microsoft.com/office/drawing/2014/main" id="{05BB3E04-EF29-99D0-D623-085A31B14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28601"/>
            <a:ext cx="37338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F9900"/>
                </a:solidFill>
                <a:latin typeface="Arial" panose="020B0604020202020204" pitchFamily="34" charset="0"/>
              </a:rPr>
              <a:t>VENTAJAS</a:t>
            </a:r>
            <a:endParaRPr lang="es-ES" altLang="es-GT" sz="28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318915" name="Picture 3">
            <a:extLst>
              <a:ext uri="{FF2B5EF4-FFF2-40B4-BE49-F238E27FC236}">
                <a16:creationId xmlns:a16="http://schemas.microsoft.com/office/drawing/2014/main" id="{F9E85807-6F04-38E7-7153-D49A4BD4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38800"/>
            <a:ext cx="33528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8916" name="Rectangle 4">
            <a:extLst>
              <a:ext uri="{FF2B5EF4-FFF2-40B4-BE49-F238E27FC236}">
                <a16:creationId xmlns:a16="http://schemas.microsoft.com/office/drawing/2014/main" id="{2F4E7754-7D11-EB71-5468-771A0309B1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0313" y="1165226"/>
            <a:ext cx="7573962" cy="4525963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s-PE" altLang="es-GT" sz="2800" b="1" dirty="0"/>
          </a:p>
          <a:p>
            <a:r>
              <a:rPr lang="es-PE" altLang="es-GT" sz="2400" b="1" dirty="0"/>
              <a:t>Alta calidad físico química</a:t>
            </a:r>
          </a:p>
          <a:p>
            <a:r>
              <a:rPr lang="es-PE" altLang="es-GT" sz="2400" b="1" dirty="0"/>
              <a:t>Sistema independiente ideal para comunidades dispersas</a:t>
            </a:r>
          </a:p>
          <a:p>
            <a:r>
              <a:rPr lang="es-PE" altLang="es-GT" sz="2400" b="1" dirty="0"/>
              <a:t>Empleo de mano de obra y/o materiales locales,</a:t>
            </a:r>
          </a:p>
          <a:p>
            <a:r>
              <a:rPr lang="es-PE" altLang="es-GT" sz="2400" b="1" dirty="0"/>
              <a:t>No requiere energía para la operación del sistema</a:t>
            </a:r>
          </a:p>
          <a:p>
            <a:r>
              <a:rPr lang="es-PE" altLang="es-GT" sz="2400" b="1" dirty="0"/>
              <a:t>Fácil de mantener, y</a:t>
            </a:r>
          </a:p>
          <a:p>
            <a:r>
              <a:rPr lang="es-PE" altLang="es-GT" sz="2400" b="1" dirty="0"/>
              <a:t>Comodidad y ahorro de tiempo en la recolección del agua de lluvia</a:t>
            </a:r>
            <a:r>
              <a:rPr lang="es-ES" altLang="es-GT" sz="2400" b="1" dirty="0"/>
              <a:t> </a:t>
            </a:r>
            <a:r>
              <a:rPr lang="es-PE" altLang="es-GT" sz="2400" b="1" dirty="0"/>
              <a:t>	</a:t>
            </a:r>
            <a:endParaRPr lang="es-ES" altLang="es-GT" sz="2400" b="1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Text Box 2">
            <a:extLst>
              <a:ext uri="{FF2B5EF4-FFF2-40B4-BE49-F238E27FC236}">
                <a16:creationId xmlns:a16="http://schemas.microsoft.com/office/drawing/2014/main" id="{F2551501-5217-E087-344D-38C41F54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57201"/>
            <a:ext cx="37338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F9900"/>
                </a:solidFill>
                <a:latin typeface="Arial" panose="020B0604020202020204" pitchFamily="34" charset="0"/>
              </a:rPr>
              <a:t>DESVENTAJAS</a:t>
            </a:r>
            <a:endParaRPr lang="es-ES" altLang="es-GT" sz="28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320963" name="Picture 3">
            <a:extLst>
              <a:ext uri="{FF2B5EF4-FFF2-40B4-BE49-F238E27FC236}">
                <a16:creationId xmlns:a16="http://schemas.microsoft.com/office/drawing/2014/main" id="{B9668BD2-7C72-C186-C3BF-BAEBD3E0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38800"/>
            <a:ext cx="33528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64" name="Rectangle 4">
            <a:extLst>
              <a:ext uri="{FF2B5EF4-FFF2-40B4-BE49-F238E27FC236}">
                <a16:creationId xmlns:a16="http://schemas.microsoft.com/office/drawing/2014/main" id="{4A62DD1D-7406-ED2A-DE52-2DDCD05DE1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570039"/>
            <a:ext cx="7289800" cy="2803525"/>
          </a:xfrm>
          <a:noFill/>
          <a:ln/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endParaRPr lang="es-PE" altLang="es-GT" b="1" dirty="0">
              <a:solidFill>
                <a:srgbClr val="00FF00"/>
              </a:solidFill>
            </a:endParaRPr>
          </a:p>
          <a:p>
            <a:pPr algn="just"/>
            <a:r>
              <a:rPr lang="es-PE" altLang="es-GT" b="1" dirty="0"/>
              <a:t>Alto costo inicial - puede impedir su implementación en familias de bajos recursos económicos, y</a:t>
            </a:r>
          </a:p>
          <a:p>
            <a:pPr algn="just"/>
            <a:r>
              <a:rPr lang="es-PE" altLang="es-GT" b="1" dirty="0"/>
              <a:t>Cantidad de agua captada depende de la precipitación del lugar y del área de captación</a:t>
            </a:r>
            <a:r>
              <a:rPr lang="es-PE" altLang="es-GT" b="1" dirty="0">
                <a:solidFill>
                  <a:srgbClr val="00FF00"/>
                </a:solidFill>
              </a:rPr>
              <a:t>	</a:t>
            </a:r>
            <a:endParaRPr lang="es-ES" altLang="es-GT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>
            <a:extLst>
              <a:ext uri="{FF2B5EF4-FFF2-40B4-BE49-F238E27FC236}">
                <a16:creationId xmlns:a16="http://schemas.microsoft.com/office/drawing/2014/main" id="{2C2D935A-18FB-CECD-481E-F2792EDF86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74825" y="1"/>
            <a:ext cx="8534400" cy="944563"/>
          </a:xfrm>
          <a:solidFill>
            <a:schemeClr val="accent1"/>
          </a:solidFill>
        </p:spPr>
        <p:txBody>
          <a:bodyPr/>
          <a:lstStyle/>
          <a:p>
            <a:r>
              <a:rPr lang="es-MX" altLang="es-GT" sz="2400" b="1" u="sng">
                <a:solidFill>
                  <a:srgbClr val="F4F913"/>
                </a:solidFill>
              </a:rPr>
              <a:t>Captación de agua de lluvia (tanque de ferrocemento</a:t>
            </a:r>
            <a:r>
              <a:rPr lang="es-MX" altLang="es-GT" sz="2400">
                <a:solidFill>
                  <a:srgbClr val="F4F913"/>
                </a:solidFill>
              </a:rPr>
              <a:t>)</a:t>
            </a:r>
            <a:endParaRPr lang="es-ES" altLang="es-GT" sz="2400">
              <a:solidFill>
                <a:srgbClr val="F4F913"/>
              </a:solidFill>
            </a:endParaRPr>
          </a:p>
        </p:txBody>
      </p:sp>
      <p:sp>
        <p:nvSpPr>
          <p:cNvPr id="1336323" name="Rectangle 3">
            <a:extLst>
              <a:ext uri="{FF2B5EF4-FFF2-40B4-BE49-F238E27FC236}">
                <a16:creationId xmlns:a16="http://schemas.microsoft.com/office/drawing/2014/main" id="{215661C8-93E6-C708-1597-F8BBA909DDD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6708775" y="1089026"/>
            <a:ext cx="3733800" cy="3895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MX" altLang="es-GT"/>
              <a:t>Permite captar agua de lluvia.</a:t>
            </a:r>
          </a:p>
          <a:p>
            <a:pPr>
              <a:lnSpc>
                <a:spcPct val="90000"/>
              </a:lnSpc>
            </a:pPr>
            <a:r>
              <a:rPr lang="es-MX" altLang="es-GT"/>
              <a:t>Abastecimiento para épocas de sequía.</a:t>
            </a:r>
          </a:p>
          <a:p>
            <a:pPr>
              <a:lnSpc>
                <a:spcPct val="90000"/>
              </a:lnSpc>
            </a:pPr>
            <a:r>
              <a:rPr lang="es-MX" altLang="es-GT"/>
              <a:t>Bajo costo de construcción.</a:t>
            </a:r>
          </a:p>
          <a:p>
            <a:pPr>
              <a:lnSpc>
                <a:spcPct val="90000"/>
              </a:lnSpc>
            </a:pPr>
            <a:r>
              <a:rPr lang="es-MX" altLang="es-GT"/>
              <a:t>Construcción en zonas alejadas.</a:t>
            </a:r>
            <a:endParaRPr lang="es-ES" altLang="es-GT"/>
          </a:p>
        </p:txBody>
      </p:sp>
      <p:pic>
        <p:nvPicPr>
          <p:cNvPr id="1336324" name="Picture 4">
            <a:extLst>
              <a:ext uri="{FF2B5EF4-FFF2-40B4-BE49-F238E27FC236}">
                <a16:creationId xmlns:a16="http://schemas.microsoft.com/office/drawing/2014/main" id="{BF4EE9C4-245F-E3AB-9AA1-2FD87B25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908050"/>
            <a:ext cx="4176712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325" name="Picture 5">
            <a:extLst>
              <a:ext uri="{FF2B5EF4-FFF2-40B4-BE49-F238E27FC236}">
                <a16:creationId xmlns:a16="http://schemas.microsoft.com/office/drawing/2014/main" id="{FA7B2384-505B-6681-58AD-650194FD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875088"/>
            <a:ext cx="421322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33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322" grpId="0" animBg="1" autoUpdateAnimBg="0"/>
      <p:bldP spid="133632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22" name="Picture 2">
            <a:extLst>
              <a:ext uri="{FF2B5EF4-FFF2-40B4-BE49-F238E27FC236}">
                <a16:creationId xmlns:a16="http://schemas.microsoft.com/office/drawing/2014/main" id="{5D9818AF-E91A-A275-BAC7-249FC11D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6" y="1"/>
            <a:ext cx="7993063" cy="66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>
            <a:extLst>
              <a:ext uri="{FF2B5EF4-FFF2-40B4-BE49-F238E27FC236}">
                <a16:creationId xmlns:a16="http://schemas.microsoft.com/office/drawing/2014/main" id="{2DC6295E-EE22-CEAE-2F15-32711D3882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-315913"/>
            <a:ext cx="8229600" cy="1139826"/>
          </a:xfrm>
        </p:spPr>
        <p:txBody>
          <a:bodyPr/>
          <a:lstStyle/>
          <a:p>
            <a:r>
              <a:rPr lang="es-CO" altLang="es-GT" sz="2000">
                <a:solidFill>
                  <a:srgbClr val="FFFFCC"/>
                </a:solidFill>
                <a:latin typeface="Showcard Gothic" panose="04020904020102020604" pitchFamily="82" charset="0"/>
              </a:rPr>
              <a:t>CAPTACIÓN  DE AGUAS  SUBTERRÁNEAS</a:t>
            </a:r>
            <a:endParaRPr lang="es-ES" altLang="es-GT" sz="2000">
              <a:solidFill>
                <a:srgbClr val="FFFFCC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1340419" name="Picture 3">
            <a:extLst>
              <a:ext uri="{FF2B5EF4-FFF2-40B4-BE49-F238E27FC236}">
                <a16:creationId xmlns:a16="http://schemas.microsoft.com/office/drawing/2014/main" id="{973A9B00-6232-86E6-F93C-667EBDAB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800100"/>
            <a:ext cx="4410075" cy="6057900"/>
          </a:xfrm>
          <a:prstGeom prst="rect">
            <a:avLst/>
          </a:prstGeom>
          <a:noFill/>
          <a:ln w="2857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0420" name="Picture 4">
            <a:extLst>
              <a:ext uri="{FF2B5EF4-FFF2-40B4-BE49-F238E27FC236}">
                <a16:creationId xmlns:a16="http://schemas.microsoft.com/office/drawing/2014/main" id="{747FC71B-F154-4863-1249-FF4DBBFD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881064"/>
            <a:ext cx="4259263" cy="5976937"/>
          </a:xfrm>
          <a:prstGeom prst="rect">
            <a:avLst/>
          </a:prstGeom>
          <a:noFill/>
          <a:ln w="2857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0421" name="Rectangle 5">
            <a:extLst>
              <a:ext uri="{FF2B5EF4-FFF2-40B4-BE49-F238E27FC236}">
                <a16:creationId xmlns:a16="http://schemas.microsoft.com/office/drawing/2014/main" id="{FA14D3DF-B605-6B6E-6A74-FDD792A35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0"/>
            <a:ext cx="5527675" cy="685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sz="2400" b="1">
                <a:solidFill>
                  <a:srgbClr val="FF9900"/>
                </a:solidFill>
                <a:latin typeface="Showcard Gothic" panose="04020904020102020604" pitchFamily="82" charset="0"/>
              </a:rPr>
              <a:t>Captación de agua subterránea</a:t>
            </a:r>
            <a:endParaRPr lang="es-ES" altLang="es-GT" sz="2400" b="1">
              <a:solidFill>
                <a:srgbClr val="FF9900"/>
              </a:solidFill>
              <a:latin typeface="Showcard Gothic" panose="04020904020102020604" pitchFamily="82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4676" name="Picture 4">
            <a:extLst>
              <a:ext uri="{FF2B5EF4-FFF2-40B4-BE49-F238E27FC236}">
                <a16:creationId xmlns:a16="http://schemas.microsoft.com/office/drawing/2014/main" id="{F859A52D-B8F5-E863-63E7-2E40612A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4" y="74614"/>
            <a:ext cx="4471987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4677" name="Picture 5">
            <a:extLst>
              <a:ext uri="{FF2B5EF4-FFF2-40B4-BE49-F238E27FC236}">
                <a16:creationId xmlns:a16="http://schemas.microsoft.com/office/drawing/2014/main" id="{CFD20E66-F289-9794-F1FA-A5CD2AD8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0"/>
            <a:ext cx="432117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4678" name="Picture 6">
            <a:extLst>
              <a:ext uri="{FF2B5EF4-FFF2-40B4-BE49-F238E27FC236}">
                <a16:creationId xmlns:a16="http://schemas.microsoft.com/office/drawing/2014/main" id="{C048368D-53AA-757D-4DB7-2913EF2E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92488"/>
            <a:ext cx="2700338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4679" name="Picture 7">
            <a:extLst>
              <a:ext uri="{FF2B5EF4-FFF2-40B4-BE49-F238E27FC236}">
                <a16:creationId xmlns:a16="http://schemas.microsoft.com/office/drawing/2014/main" id="{9F2F0CBE-7D12-0278-EDD1-BDF86BE3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465514"/>
            <a:ext cx="2544763" cy="3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4680" name="Picture 8">
            <a:extLst>
              <a:ext uri="{FF2B5EF4-FFF2-40B4-BE49-F238E27FC236}">
                <a16:creationId xmlns:a16="http://schemas.microsoft.com/office/drawing/2014/main" id="{6BBF6184-639D-B3DA-6695-5F08C90A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3357564"/>
            <a:ext cx="2625725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>
            <a:extLst>
              <a:ext uri="{FF2B5EF4-FFF2-40B4-BE49-F238E27FC236}">
                <a16:creationId xmlns:a16="http://schemas.microsoft.com/office/drawing/2014/main" id="{804354CE-835E-81AC-5320-97628F7D47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86200" y="0"/>
            <a:ext cx="4343400" cy="685800"/>
          </a:xfrm>
          <a:solidFill>
            <a:srgbClr val="FFFF00"/>
          </a:solidFill>
        </p:spPr>
        <p:txBody>
          <a:bodyPr/>
          <a:lstStyle/>
          <a:p>
            <a:r>
              <a:rPr lang="es-ES_tradnl" altLang="es-GT" sz="2900" b="1" u="sng">
                <a:solidFill>
                  <a:srgbClr val="FF0066"/>
                </a:solidFill>
                <a:latin typeface="Showcard Gothic" panose="04020904020102020604" pitchFamily="82" charset="0"/>
              </a:rPr>
              <a:t>Bomba manual AYNI</a:t>
            </a:r>
          </a:p>
        </p:txBody>
      </p:sp>
      <p:pic>
        <p:nvPicPr>
          <p:cNvPr id="1342467" name="Picture 3">
            <a:extLst>
              <a:ext uri="{FF2B5EF4-FFF2-40B4-BE49-F238E27FC236}">
                <a16:creationId xmlns:a16="http://schemas.microsoft.com/office/drawing/2014/main" id="{53FBC1E3-8FEC-2DFF-4278-7F12FBFD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4717"/>
          <a:stretch>
            <a:fillRect/>
          </a:stretch>
        </p:blipFill>
        <p:spPr bwMode="auto">
          <a:xfrm>
            <a:off x="1587500" y="954088"/>
            <a:ext cx="4451350" cy="532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8" name="Picture 4">
            <a:extLst>
              <a:ext uri="{FF2B5EF4-FFF2-40B4-BE49-F238E27FC236}">
                <a16:creationId xmlns:a16="http://schemas.microsoft.com/office/drawing/2014/main" id="{4C343A2D-90A4-8879-6321-6B98BAB6D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973139"/>
            <a:ext cx="4633913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42" name="Rectangle 2">
            <a:extLst>
              <a:ext uri="{FF2B5EF4-FFF2-40B4-BE49-F238E27FC236}">
                <a16:creationId xmlns:a16="http://schemas.microsoft.com/office/drawing/2014/main" id="{55102924-EF4D-9BA4-D8A0-C994FD35B54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760095" y="657222"/>
            <a:ext cx="11541760" cy="593344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s-CO" altLang="es-GT" sz="2800" b="1" u="sng" dirty="0">
                <a:latin typeface="Lucida Bright" panose="02040602050505020304" pitchFamily="18" charset="0"/>
              </a:rPr>
              <a:t>Sistemas individuales a nivel de la vivienda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CO" altLang="es-GT" sz="2800" dirty="0">
                <a:effectLst/>
                <a:latin typeface="Lucida Bright" panose="02040602050505020304" pitchFamily="18" charset="0"/>
              </a:rPr>
              <a:t>   </a:t>
            </a:r>
            <a:r>
              <a:rPr lang="es-CO" altLang="es-G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Letrinas simples de hoyo</a:t>
            </a:r>
          </a:p>
          <a:p>
            <a:pPr marL="0" indent="0">
              <a:lnSpc>
                <a:spcPct val="80000"/>
              </a:lnSpc>
              <a:buNone/>
            </a:pPr>
            <a:endParaRPr lang="es-CO" altLang="es-G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s-CO" altLang="es-G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  Letrinas simples mejoradas</a:t>
            </a:r>
          </a:p>
          <a:p>
            <a:pPr marL="0" indent="0">
              <a:lnSpc>
                <a:spcPct val="80000"/>
              </a:lnSpc>
              <a:buNone/>
            </a:pPr>
            <a:endParaRPr lang="es-CO" altLang="es-G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288925" lvl="1" indent="0">
              <a:lnSpc>
                <a:spcPct val="80000"/>
              </a:lnSpc>
              <a:buNone/>
            </a:pPr>
            <a:r>
              <a:rPr lang="es-CO" altLang="es-G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Separación de excretas y orina (Sanitario seco) ECOSAN</a:t>
            </a:r>
          </a:p>
          <a:p>
            <a:pPr marL="288925" marR="0" lvl="1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G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d</a:t>
            </a:r>
            <a:r>
              <a:rPr kumimoji="0" lang="es-CO" altLang="es-GT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esecación</a:t>
            </a:r>
            <a:r>
              <a:rPr kumimoji="0" lang="es-CO" altLang="es-GT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 de las excretas con cal, ceniza y el sol Infiltración en terreno de la orina</a:t>
            </a:r>
          </a:p>
          <a:p>
            <a:pPr marL="288925" lvl="1" indent="0">
              <a:lnSpc>
                <a:spcPct val="80000"/>
              </a:lnSpc>
              <a:buNone/>
            </a:pPr>
            <a:endParaRPr lang="es-CO" altLang="es-G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288925" lvl="1" indent="0">
              <a:lnSpc>
                <a:spcPct val="80000"/>
              </a:lnSpc>
              <a:buNone/>
            </a:pPr>
            <a:r>
              <a:rPr lang="es-CO" altLang="es-G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Sanitario de arrastre con séptico y pozo absorción</a:t>
            </a:r>
          </a:p>
          <a:p>
            <a:pPr marL="288925" lvl="1" indent="0">
              <a:lnSpc>
                <a:spcPct val="80000"/>
              </a:lnSpc>
              <a:buNone/>
            </a:pPr>
            <a:endParaRPr lang="es-CO" altLang="es-G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288925" lvl="1" indent="0">
              <a:lnSpc>
                <a:spcPct val="80000"/>
              </a:lnSpc>
              <a:buNone/>
            </a:pPr>
            <a:r>
              <a:rPr lang="es-CO" altLang="es-G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Trampa de grasas y zanja de infiltración de aguas grises</a:t>
            </a:r>
          </a:p>
          <a:p>
            <a:pPr marL="288925" lvl="1" indent="0">
              <a:lnSpc>
                <a:spcPct val="80000"/>
              </a:lnSpc>
              <a:buNone/>
            </a:pPr>
            <a:endParaRPr lang="es-CO" altLang="es-GT" sz="2400" dirty="0"/>
          </a:p>
        </p:txBody>
      </p:sp>
      <p:sp>
        <p:nvSpPr>
          <p:cNvPr id="1392644" name="Rectangle 4">
            <a:extLst>
              <a:ext uri="{FF2B5EF4-FFF2-40B4-BE49-F238E27FC236}">
                <a16:creationId xmlns:a16="http://schemas.microsoft.com/office/drawing/2014/main" id="{BA32BC88-40F3-B147-502E-5FCAB39B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70" y="79711"/>
            <a:ext cx="823341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2800" b="1" u="sng" dirty="0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Disposición de excretas y aguas grises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>
            <a:extLst>
              <a:ext uri="{FF2B5EF4-FFF2-40B4-BE49-F238E27FC236}">
                <a16:creationId xmlns:a16="http://schemas.microsoft.com/office/drawing/2014/main" id="{5793AA96-AC40-12D2-432C-686C07C1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88" y="138431"/>
            <a:ext cx="2849562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Picture 5">
            <a:extLst>
              <a:ext uri="{FF2B5EF4-FFF2-40B4-BE49-F238E27FC236}">
                <a16:creationId xmlns:a16="http://schemas.microsoft.com/office/drawing/2014/main" id="{E827709B-14AD-9528-3FB1-58E3BBFB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" y="2638744"/>
            <a:ext cx="4714240" cy="40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Rectangle 6">
            <a:extLst>
              <a:ext uri="{FF2B5EF4-FFF2-40B4-BE49-F238E27FC236}">
                <a16:creationId xmlns:a16="http://schemas.microsoft.com/office/drawing/2014/main" id="{C8992CA4-620E-2F6F-50DC-935771CE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342" y="1154431"/>
            <a:ext cx="5905500" cy="2736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sz="2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VENTAJAS: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sz="12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Eficiente para sacar las excretas 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casas y edificios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Sencillo, higiénico y sin olores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Permitió el desarrollo de grandes ciudades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Aceptado socialmente en casi todas las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 culturas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- Relación individual y privada</a:t>
            </a:r>
            <a:r>
              <a:rPr lang="es-MX" altLang="es-GT" sz="12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s-ES" altLang="es-GT" sz="1200" b="1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1015" name="Rectangle 7">
            <a:extLst>
              <a:ext uri="{FF2B5EF4-FFF2-40B4-BE49-F238E27FC236}">
                <a16:creationId xmlns:a16="http://schemas.microsoft.com/office/drawing/2014/main" id="{9499E75A-F234-507D-A55B-AC63770D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013200"/>
            <a:ext cx="5905500" cy="2736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DESVENTAJAS: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sz="1200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Uso de agua para arrastre hidráulico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- Sistema de recolección y conducción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 regulado por la gravedad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Eficiencia de los sistemas de tratamiento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- Capacidad técnica diseño y operación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Sistema lineal y sostenibilidad ambiental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Costos de inversión y operación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- </a:t>
            </a:r>
            <a:endParaRPr lang="es-ES" altLang="es-GT" sz="1200" b="1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B0FA1E8-503B-F0C4-68DD-5345AEFFA26B}"/>
              </a:ext>
            </a:extLst>
          </p:cNvPr>
          <p:cNvSpPr/>
          <p:nvPr/>
        </p:nvSpPr>
        <p:spPr>
          <a:xfrm>
            <a:off x="4287202" y="-16825"/>
            <a:ext cx="513175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SANITARIO DE ARRASTRE CON AGUA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738" name="Group 2">
            <a:extLst>
              <a:ext uri="{FF2B5EF4-FFF2-40B4-BE49-F238E27FC236}">
                <a16:creationId xmlns:a16="http://schemas.microsoft.com/office/drawing/2014/main" id="{40EEB54D-39DA-F52D-62B7-536F4A5FFC3E}"/>
              </a:ext>
            </a:extLst>
          </p:cNvPr>
          <p:cNvGrpSpPr>
            <a:grpSpLocks/>
          </p:cNvGrpSpPr>
          <p:nvPr/>
        </p:nvGrpSpPr>
        <p:grpSpPr bwMode="auto">
          <a:xfrm>
            <a:off x="2065338" y="1828801"/>
            <a:ext cx="8134350" cy="4105275"/>
            <a:chOff x="296" y="1162"/>
            <a:chExt cx="5124" cy="2586"/>
          </a:xfrm>
        </p:grpSpPr>
        <p:sp>
          <p:nvSpPr>
            <p:cNvPr id="1396739" name="Rectangle 3">
              <a:extLst>
                <a:ext uri="{FF2B5EF4-FFF2-40B4-BE49-F238E27FC236}">
                  <a16:creationId xmlns:a16="http://schemas.microsoft.com/office/drawing/2014/main" id="{642750E0-5DD2-E428-0156-283EA2462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207"/>
              <a:ext cx="136" cy="2496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s-GT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396740" name="Picture 4" descr="trabajada 7a">
              <a:extLst>
                <a:ext uri="{FF2B5EF4-FFF2-40B4-BE49-F238E27FC236}">
                  <a16:creationId xmlns:a16="http://schemas.microsoft.com/office/drawing/2014/main" id="{91A29D08-AD96-13C8-418A-742409EDD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1162"/>
              <a:ext cx="2403" cy="2586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6741" name="WordArt 5">
              <a:extLst>
                <a:ext uri="{FF2B5EF4-FFF2-40B4-BE49-F238E27FC236}">
                  <a16:creationId xmlns:a16="http://schemas.microsoft.com/office/drawing/2014/main" id="{8A143D89-6DDF-71C6-F2EA-5CC10684BA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55" y="1914"/>
              <a:ext cx="307" cy="14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comer</a:t>
              </a:r>
            </a:p>
          </p:txBody>
        </p:sp>
        <p:sp>
          <p:nvSpPr>
            <p:cNvPr id="1396742" name="WordArt 6">
              <a:extLst>
                <a:ext uri="{FF2B5EF4-FFF2-40B4-BE49-F238E27FC236}">
                  <a16:creationId xmlns:a16="http://schemas.microsoft.com/office/drawing/2014/main" id="{FDC3ACDE-3259-EDD4-3709-E6A5231DC6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3" y="2619"/>
              <a:ext cx="393" cy="18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cultivar</a:t>
              </a:r>
            </a:p>
          </p:txBody>
        </p:sp>
        <p:sp>
          <p:nvSpPr>
            <p:cNvPr id="1396743" name="WordArt 7">
              <a:extLst>
                <a:ext uri="{FF2B5EF4-FFF2-40B4-BE49-F238E27FC236}">
                  <a16:creationId xmlns:a16="http://schemas.microsoft.com/office/drawing/2014/main" id="{DE21F584-8680-741A-A861-651B8EA75D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53" y="2619"/>
              <a:ext cx="482" cy="18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hacer caca</a:t>
              </a:r>
            </a:p>
          </p:txBody>
        </p:sp>
        <p:sp>
          <p:nvSpPr>
            <p:cNvPr id="1396744" name="WordArt 8">
              <a:extLst>
                <a:ext uri="{FF2B5EF4-FFF2-40B4-BE49-F238E27FC236}">
                  <a16:creationId xmlns:a16="http://schemas.microsoft.com/office/drawing/2014/main" id="{9D1FECD9-533C-90B8-9C32-251536A7DF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297485">
              <a:off x="1250" y="3131"/>
              <a:ext cx="436" cy="9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composta</a:t>
              </a:r>
            </a:p>
          </p:txBody>
        </p:sp>
        <p:sp>
          <p:nvSpPr>
            <p:cNvPr id="1396745" name="WordArt 9">
              <a:extLst>
                <a:ext uri="{FF2B5EF4-FFF2-40B4-BE49-F238E27FC236}">
                  <a16:creationId xmlns:a16="http://schemas.microsoft.com/office/drawing/2014/main" id="{47967BCF-34FE-6F8C-58C4-F440AEBC68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64" y="3089"/>
              <a:ext cx="917" cy="65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regreso a la tierra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 sz="3600" b="1" kern="1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96746" name="Text Box 10">
              <a:extLst>
                <a:ext uri="{FF2B5EF4-FFF2-40B4-BE49-F238E27FC236}">
                  <a16:creationId xmlns:a16="http://schemas.microsoft.com/office/drawing/2014/main" id="{947BD33C-8ED6-6106-DD5E-BB1E569A6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447679">
              <a:off x="1129" y="2261"/>
              <a:ext cx="8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altLang="es-GT" b="1">
                  <a:solidFill>
                    <a:srgbClr val="00CC00"/>
                  </a:solidFill>
                  <a:latin typeface="Comic Sans MS" panose="030F0702030302020204" pitchFamily="66" charset="0"/>
                </a:rPr>
                <a:t>INTACTO</a:t>
              </a:r>
              <a:endParaRPr lang="es-ES" altLang="es-GT" b="1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96747" name="Picture 11" descr="trabajada 7b">
              <a:extLst>
                <a:ext uri="{FF2B5EF4-FFF2-40B4-BE49-F238E27FC236}">
                  <a16:creationId xmlns:a16="http://schemas.microsoft.com/office/drawing/2014/main" id="{1EDCCFA6-CB8D-CEC1-4A33-095629F34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163"/>
              <a:ext cx="2585" cy="2585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6748" name="WordArt 12">
              <a:extLst>
                <a:ext uri="{FF2B5EF4-FFF2-40B4-BE49-F238E27FC236}">
                  <a16:creationId xmlns:a16="http://schemas.microsoft.com/office/drawing/2014/main" id="{112E4CD9-0E59-BB63-2901-D6738ED073A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54" y="1724"/>
              <a:ext cx="340" cy="23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comer</a:t>
              </a:r>
            </a:p>
          </p:txBody>
        </p:sp>
        <p:sp>
          <p:nvSpPr>
            <p:cNvPr id="1396749" name="WordArt 13">
              <a:extLst>
                <a:ext uri="{FF2B5EF4-FFF2-40B4-BE49-F238E27FC236}">
                  <a16:creationId xmlns:a16="http://schemas.microsoft.com/office/drawing/2014/main" id="{28AF65F0-6966-D282-5D53-568A3056806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833080">
              <a:off x="3267" y="2481"/>
              <a:ext cx="381" cy="14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nDown">
                <a:avLst>
                  <a:gd name="adj" fmla="val 32708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cultivar</a:t>
              </a:r>
            </a:p>
          </p:txBody>
        </p:sp>
        <p:sp>
          <p:nvSpPr>
            <p:cNvPr id="1396750" name="WordArt 14">
              <a:extLst>
                <a:ext uri="{FF2B5EF4-FFF2-40B4-BE49-F238E27FC236}">
                  <a16:creationId xmlns:a16="http://schemas.microsoft.com/office/drawing/2014/main" id="{4151FA43-A6C5-4C28-525D-E757A163B06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4" y="2289"/>
              <a:ext cx="508" cy="32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desalojar</a:t>
              </a:r>
            </a:p>
          </p:txBody>
        </p:sp>
        <p:sp>
          <p:nvSpPr>
            <p:cNvPr id="1396751" name="WordArt 15">
              <a:extLst>
                <a:ext uri="{FF2B5EF4-FFF2-40B4-BE49-F238E27FC236}">
                  <a16:creationId xmlns:a16="http://schemas.microsoft.com/office/drawing/2014/main" id="{67A77B8D-6498-77EE-CE7F-000258318A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345856">
              <a:off x="4533" y="2948"/>
              <a:ext cx="678" cy="65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desperdicio  y  contaminación</a:t>
              </a:r>
            </a:p>
          </p:txBody>
        </p:sp>
        <p:sp>
          <p:nvSpPr>
            <p:cNvPr id="1396752" name="WordArt 16">
              <a:extLst>
                <a:ext uri="{FF2B5EF4-FFF2-40B4-BE49-F238E27FC236}">
                  <a16:creationId xmlns:a16="http://schemas.microsoft.com/office/drawing/2014/main" id="{251CE1F7-817E-4621-92D8-58E002045F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922936">
              <a:off x="2965" y="3089"/>
              <a:ext cx="677" cy="51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GT" sz="3600" b="1" kern="10">
                  <a:solidFill>
                    <a:srgbClr val="8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fertilizante químico</a:t>
              </a:r>
            </a:p>
          </p:txBody>
        </p:sp>
        <p:sp>
          <p:nvSpPr>
            <p:cNvPr id="1396753" name="Text Box 17">
              <a:extLst>
                <a:ext uri="{FF2B5EF4-FFF2-40B4-BE49-F238E27FC236}">
                  <a16:creationId xmlns:a16="http://schemas.microsoft.com/office/drawing/2014/main" id="{632F1441-5575-9143-CB4B-80FF8E665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89284">
              <a:off x="3755" y="2615"/>
              <a:ext cx="6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altLang="es-GT" b="1">
                  <a:solidFill>
                    <a:srgbClr val="00CC00"/>
                  </a:solidFill>
                  <a:latin typeface="Comic Sans MS" panose="030F0702030302020204" pitchFamily="66" charset="0"/>
                </a:rPr>
                <a:t>ROTO</a:t>
              </a:r>
              <a:endParaRPr lang="es-ES" altLang="es-GT" b="1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96754" name="Rectangle 18">
            <a:extLst>
              <a:ext uri="{FF2B5EF4-FFF2-40B4-BE49-F238E27FC236}">
                <a16:creationId xmlns:a16="http://schemas.microsoft.com/office/drawing/2014/main" id="{913703C8-E57D-0784-D9E7-E543E8FA1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4" y="404813"/>
            <a:ext cx="3990975" cy="946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sz="2800" b="1" u="sng">
                <a:solidFill>
                  <a:srgbClr val="E8FA3C"/>
                </a:solidFill>
                <a:latin typeface="Trebuchet MS" panose="020B0603020202020204" pitchFamily="34" charset="0"/>
              </a:rPr>
              <a:t>EL CICLO DE LOS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GT" sz="2800" b="1" u="sng">
                <a:solidFill>
                  <a:srgbClr val="E8FA3C"/>
                </a:solidFill>
                <a:latin typeface="Trebuchet MS" panose="020B0603020202020204" pitchFamily="34" charset="0"/>
              </a:rPr>
              <a:t>NUTRIENTES HUMANOS</a:t>
            </a:r>
            <a:endParaRPr lang="es-ES" altLang="es-GT" sz="2800" b="1" u="sng">
              <a:solidFill>
                <a:srgbClr val="E8FA3C"/>
              </a:solidFill>
              <a:latin typeface="Trebuchet MS" panose="020B0603020202020204" pitchFamily="34" charset="0"/>
            </a:endParaRPr>
          </a:p>
        </p:txBody>
      </p:sp>
      <p:sp>
        <p:nvSpPr>
          <p:cNvPr id="1396755" name="Text Box 19">
            <a:extLst>
              <a:ext uri="{FF2B5EF4-FFF2-40B4-BE49-F238E27FC236}">
                <a16:creationId xmlns:a16="http://schemas.microsoft.com/office/drawing/2014/main" id="{A35C7FA5-8C5C-9358-4029-C7B27FC6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096001"/>
            <a:ext cx="685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MX" altLang="es-GT" b="1">
                <a:solidFill>
                  <a:srgbClr val="FFFF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DOS PARADIGMAS --  ¿CUAL ESCOGEMOS?</a:t>
            </a:r>
            <a:endParaRPr lang="en-US" altLang="es-GT" b="1">
              <a:solidFill>
                <a:srgbClr val="FFFF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s-GT" b="1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Oval 2">
            <a:extLst>
              <a:ext uri="{FF2B5EF4-FFF2-40B4-BE49-F238E27FC236}">
                <a16:creationId xmlns:a16="http://schemas.microsoft.com/office/drawing/2014/main" id="{3B674054-0460-2946-F7BB-C7E3E2398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620714"/>
            <a:ext cx="1366837" cy="1296987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Desarrollo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Económico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 Social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35" name="Oval 3">
            <a:extLst>
              <a:ext uri="{FF2B5EF4-FFF2-40B4-BE49-F238E27FC236}">
                <a16:creationId xmlns:a16="http://schemas.microsoft.com/office/drawing/2014/main" id="{B72B31AD-94CA-DE70-DDAB-DFACFC1BD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4689476"/>
            <a:ext cx="1439862" cy="1476375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Naturaleza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Ambiente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36" name="Oval 4">
            <a:extLst>
              <a:ext uri="{FF2B5EF4-FFF2-40B4-BE49-F238E27FC236}">
                <a16:creationId xmlns:a16="http://schemas.microsoft.com/office/drawing/2014/main" id="{F2DAF3CC-1751-CDBD-6449-030F5A04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4" y="2708275"/>
            <a:ext cx="1152525" cy="113188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Humano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37" name="Oval 5">
            <a:extLst>
              <a:ext uri="{FF2B5EF4-FFF2-40B4-BE49-F238E27FC236}">
                <a16:creationId xmlns:a16="http://schemas.microsoft.com/office/drawing/2014/main" id="{98157D3B-BC5B-8161-8BD1-28097868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584201"/>
            <a:ext cx="1727200" cy="1419225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Desarrollo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Sostenible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Humanitario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38" name="Oval 6">
            <a:extLst>
              <a:ext uri="{FF2B5EF4-FFF2-40B4-BE49-F238E27FC236}">
                <a16:creationId xmlns:a16="http://schemas.microsoft.com/office/drawing/2014/main" id="{B7F076E5-ADD5-D53C-9985-445F076D4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6" y="2420939"/>
            <a:ext cx="1655763" cy="1728787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Bienestar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Comunidades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39" name="Oval 7">
            <a:extLst>
              <a:ext uri="{FF2B5EF4-FFF2-40B4-BE49-F238E27FC236}">
                <a16:creationId xmlns:a16="http://schemas.microsoft.com/office/drawing/2014/main" id="{23D29C8E-F2F0-68C9-08AC-9F1863A0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4833938"/>
            <a:ext cx="1657350" cy="154781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Conservación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Recursos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Naturales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40" name="Oval 8">
            <a:extLst>
              <a:ext uri="{FF2B5EF4-FFF2-40B4-BE49-F238E27FC236}">
                <a16:creationId xmlns:a16="http://schemas.microsoft.com/office/drawing/2014/main" id="{0200EF68-AA91-CF08-83EB-E73B7628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1592264"/>
            <a:ext cx="1584325" cy="1584325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Saludable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 Productiva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41" name="Oval 9">
            <a:extLst>
              <a:ext uri="{FF2B5EF4-FFF2-40B4-BE49-F238E27FC236}">
                <a16:creationId xmlns:a16="http://schemas.microsoft.com/office/drawing/2014/main" id="{24C828EF-ECA8-1DCA-2260-4416E0DA7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1" y="3357563"/>
            <a:ext cx="1476375" cy="140335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Armonía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 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Naturaleza</a:t>
            </a:r>
            <a:endParaRPr lang="es-ES" altLang="es-G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0842" name="AutoShape 10">
            <a:extLst>
              <a:ext uri="{FF2B5EF4-FFF2-40B4-BE49-F238E27FC236}">
                <a16:creationId xmlns:a16="http://schemas.microsoft.com/office/drawing/2014/main" id="{1CF98BD4-DADD-4B0B-098C-7C105B8E1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1" y="3876675"/>
            <a:ext cx="485775" cy="812800"/>
          </a:xfrm>
          <a:prstGeom prst="upArrow">
            <a:avLst>
              <a:gd name="adj1" fmla="val 50000"/>
              <a:gd name="adj2" fmla="val 41830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43" name="AutoShape 11">
            <a:extLst>
              <a:ext uri="{FF2B5EF4-FFF2-40B4-BE49-F238E27FC236}">
                <a16:creationId xmlns:a16="http://schemas.microsoft.com/office/drawing/2014/main" id="{34FC3A9A-2033-B158-B452-EBB6EA95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1952626"/>
            <a:ext cx="485775" cy="760413"/>
          </a:xfrm>
          <a:prstGeom prst="downArrow">
            <a:avLst>
              <a:gd name="adj1" fmla="val 50000"/>
              <a:gd name="adj2" fmla="val 39134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44" name="AutoShape 12">
            <a:extLst>
              <a:ext uri="{FF2B5EF4-FFF2-40B4-BE49-F238E27FC236}">
                <a16:creationId xmlns:a16="http://schemas.microsoft.com/office/drawing/2014/main" id="{75A703A9-0FD5-7AB1-0F73-A27281D1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3068639"/>
            <a:ext cx="1728787" cy="485775"/>
          </a:xfrm>
          <a:prstGeom prst="rightArrow">
            <a:avLst>
              <a:gd name="adj1" fmla="val 50000"/>
              <a:gd name="adj2" fmla="val 88971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20845" name="AutoShape 13">
            <a:extLst>
              <a:ext uri="{FF2B5EF4-FFF2-40B4-BE49-F238E27FC236}">
                <a16:creationId xmlns:a16="http://schemas.microsoft.com/office/drawing/2014/main" id="{05AB50F3-C6C1-4D66-9B16-88949756A5AF}"/>
              </a:ext>
            </a:extLst>
          </p:cNvPr>
          <p:cNvCxnSpPr>
            <a:cxnSpLocks noChangeShapeType="1"/>
            <a:stCxn id="120838" idx="6"/>
            <a:endCxn id="120840" idx="3"/>
          </p:cNvCxnSpPr>
          <p:nvPr/>
        </p:nvCxnSpPr>
        <p:spPr bwMode="auto">
          <a:xfrm flipV="1">
            <a:off x="6923088" y="2944813"/>
            <a:ext cx="2068512" cy="34131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6" name="AutoShape 14">
            <a:extLst>
              <a:ext uri="{FF2B5EF4-FFF2-40B4-BE49-F238E27FC236}">
                <a16:creationId xmlns:a16="http://schemas.microsoft.com/office/drawing/2014/main" id="{1A1C0AA1-3FEC-7084-B89C-6E80B803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4" y="5192714"/>
            <a:ext cx="1692275" cy="485775"/>
          </a:xfrm>
          <a:prstGeom prst="rightArrow">
            <a:avLst>
              <a:gd name="adj1" fmla="val 50000"/>
              <a:gd name="adj2" fmla="val 87092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47" name="AutoShape 15">
            <a:extLst>
              <a:ext uri="{FF2B5EF4-FFF2-40B4-BE49-F238E27FC236}">
                <a16:creationId xmlns:a16="http://schemas.microsoft.com/office/drawing/2014/main" id="{55572E80-236B-14C9-570A-FE9DBE3C6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1052514"/>
            <a:ext cx="1657350" cy="485775"/>
          </a:xfrm>
          <a:prstGeom prst="rightArrow">
            <a:avLst>
              <a:gd name="adj1" fmla="val 50000"/>
              <a:gd name="adj2" fmla="val 85294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48" name="AutoShape 16">
            <a:extLst>
              <a:ext uri="{FF2B5EF4-FFF2-40B4-BE49-F238E27FC236}">
                <a16:creationId xmlns:a16="http://schemas.microsoft.com/office/drawing/2014/main" id="{BA53CEE1-15E4-2FF9-DE38-43863D39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4" y="1952626"/>
            <a:ext cx="485775" cy="544513"/>
          </a:xfrm>
          <a:prstGeom prst="downArrow">
            <a:avLst>
              <a:gd name="adj1" fmla="val 50000"/>
              <a:gd name="adj2" fmla="val 28023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49" name="AutoShape 17">
            <a:extLst>
              <a:ext uri="{FF2B5EF4-FFF2-40B4-BE49-F238E27FC236}">
                <a16:creationId xmlns:a16="http://schemas.microsoft.com/office/drawing/2014/main" id="{1179ADB1-53F7-B2AA-0B2F-EEEF64EB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4" y="4076700"/>
            <a:ext cx="485775" cy="757238"/>
          </a:xfrm>
          <a:prstGeom prst="upArrow">
            <a:avLst>
              <a:gd name="adj1" fmla="val 50000"/>
              <a:gd name="adj2" fmla="val 38971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50" name="Rectangle 18">
            <a:extLst>
              <a:ext uri="{FF2B5EF4-FFF2-40B4-BE49-F238E27FC236}">
                <a16:creationId xmlns:a16="http://schemas.microsoft.com/office/drawing/2014/main" id="{CFF18DDB-D9F8-C7D2-A8D9-8386835B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2024064"/>
            <a:ext cx="15843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Determinantes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sociales</a:t>
            </a:r>
            <a:endParaRPr lang="es-ES" altLang="es-G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0851" name="Rectangle 19">
            <a:extLst>
              <a:ext uri="{FF2B5EF4-FFF2-40B4-BE49-F238E27FC236}">
                <a16:creationId xmlns:a16="http://schemas.microsoft.com/office/drawing/2014/main" id="{18804616-409D-9C4A-2419-F5AAD21C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4076701"/>
            <a:ext cx="1657350" cy="612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Determinantes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ambientales</a:t>
            </a:r>
            <a:endParaRPr lang="es-ES" altLang="es-G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0852" name="Rectangle 20">
            <a:extLst>
              <a:ext uri="{FF2B5EF4-FFF2-40B4-BE49-F238E27FC236}">
                <a16:creationId xmlns:a16="http://schemas.microsoft.com/office/drawing/2014/main" id="{9EB6EA2D-5EA6-F196-A7B2-DA8EF7E89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4005263"/>
            <a:ext cx="1166813" cy="8175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Crisis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Ambiental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Mundial</a:t>
            </a:r>
            <a:endParaRPr lang="es-ES" altLang="es-G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0853" name="Rectangle 21">
            <a:extLst>
              <a:ext uri="{FF2B5EF4-FFF2-40B4-BE49-F238E27FC236}">
                <a16:creationId xmlns:a16="http://schemas.microsoft.com/office/drawing/2014/main" id="{9C62CC23-A5D5-E2B9-C97F-A5D16B4C3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1989139"/>
            <a:ext cx="1260475" cy="6111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dirty="0">
                <a:solidFill>
                  <a:schemeClr val="bg1"/>
                </a:solidFill>
                <a:latin typeface="Arial" panose="020B0604020202020204" pitchFamily="34" charset="0"/>
              </a:rPr>
              <a:t>Inequidad</a:t>
            </a:r>
            <a:endParaRPr lang="es-ES" altLang="es-G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20854" name="AutoShape 22">
            <a:extLst>
              <a:ext uri="{FF2B5EF4-FFF2-40B4-BE49-F238E27FC236}">
                <a16:creationId xmlns:a16="http://schemas.microsoft.com/office/drawing/2014/main" id="{11DF001D-91ED-8DE0-ECCC-0033FC04FB47}"/>
              </a:ext>
            </a:extLst>
          </p:cNvPr>
          <p:cNvCxnSpPr>
            <a:cxnSpLocks noChangeShapeType="1"/>
            <a:stCxn id="120838" idx="6"/>
            <a:endCxn id="120841" idx="1"/>
          </p:cNvCxnSpPr>
          <p:nvPr/>
        </p:nvCxnSpPr>
        <p:spPr bwMode="auto">
          <a:xfrm>
            <a:off x="6923088" y="3286126"/>
            <a:ext cx="2125662" cy="27622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55" name="Line 23">
            <a:extLst>
              <a:ext uri="{FF2B5EF4-FFF2-40B4-BE49-F238E27FC236}">
                <a16:creationId xmlns:a16="http://schemas.microsoft.com/office/drawing/2014/main" id="{A0759579-5EAB-5ABE-6B7B-DD2A5A8D2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451" y="2349500"/>
            <a:ext cx="1763713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56" name="Line 24">
            <a:extLst>
              <a:ext uri="{FF2B5EF4-FFF2-40B4-BE49-F238E27FC236}">
                <a16:creationId xmlns:a16="http://schemas.microsoft.com/office/drawing/2014/main" id="{B30FA4FD-E092-82AB-6F1F-7E773AF2F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451" y="4365625"/>
            <a:ext cx="1908175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57" name="Rectangle 25">
            <a:extLst>
              <a:ext uri="{FF2B5EF4-FFF2-40B4-BE49-F238E27FC236}">
                <a16:creationId xmlns:a16="http://schemas.microsoft.com/office/drawing/2014/main" id="{8B4B522E-A748-6F14-39C9-51F9EE748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0"/>
            <a:ext cx="5797550" cy="58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FACTORES DE RIESGO SOCIO AMBIENTALES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A182F258-E078-00B9-2773-D2DC0335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5" y="1989138"/>
            <a:ext cx="8382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v-SE" sz="8800">
                <a:solidFill>
                  <a:srgbClr val="FF0000"/>
                </a:solidFill>
                <a:latin typeface="Trebuchet MS" pitchFamily="34" charset="0"/>
              </a:rPr>
              <a:t>+</a:t>
            </a:r>
            <a:endParaRPr lang="en-US" sz="880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394691" name="Picture 4" descr="drip">
            <a:extLst>
              <a:ext uri="{FF2B5EF4-FFF2-40B4-BE49-F238E27FC236}">
                <a16:creationId xmlns:a16="http://schemas.microsoft.com/office/drawing/2014/main" id="{C9F502A3-EE8B-204C-8F04-384674507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1" y="4643438"/>
            <a:ext cx="264001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692" name="AutoShape 5">
            <a:extLst>
              <a:ext uri="{FF2B5EF4-FFF2-40B4-BE49-F238E27FC236}">
                <a16:creationId xmlns:a16="http://schemas.microsoft.com/office/drawing/2014/main" id="{7143FB2F-DC04-2DCB-0D69-F500D1C2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4" y="4005264"/>
            <a:ext cx="2700337" cy="2592387"/>
          </a:xfrm>
          <a:prstGeom prst="can">
            <a:avLst>
              <a:gd name="adj" fmla="val 10421"/>
            </a:avLst>
          </a:prstGeom>
          <a:gradFill rotWithShape="1">
            <a:gsLst>
              <a:gs pos="0">
                <a:schemeClr val="accent1"/>
              </a:gs>
              <a:gs pos="100000">
                <a:srgbClr val="3366CC">
                  <a:alpha val="20000"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s-GT" sz="2400" b="1">
              <a:solidFill>
                <a:srgbClr val="000099"/>
              </a:solidFill>
              <a:latin typeface="Trebuchet MS" panose="020B0603020202020204" pitchFamily="34" charset="0"/>
            </a:endParaRPr>
          </a:p>
        </p:txBody>
      </p:sp>
      <p:sp>
        <p:nvSpPr>
          <p:cNvPr id="1394693" name="Rectangle 6">
            <a:extLst>
              <a:ext uri="{FF2B5EF4-FFF2-40B4-BE49-F238E27FC236}">
                <a16:creationId xmlns:a16="http://schemas.microsoft.com/office/drawing/2014/main" id="{F035BF5A-66C4-5E03-6A2D-273737BB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4933950"/>
            <a:ext cx="20256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i="1">
                <a:solidFill>
                  <a:srgbClr val="000099"/>
                </a:solidFill>
                <a:latin typeface="Trebuchet MS" panose="020B0603020202020204" pitchFamily="34" charset="0"/>
              </a:rPr>
              <a:t>15,000 litros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sz="1400" b="1" i="1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sz="1000" b="1" i="1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i="1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b="1" i="1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i="1">
                <a:solidFill>
                  <a:srgbClr val="000099"/>
                </a:solidFill>
                <a:latin typeface="Trebuchet MS" panose="020B0603020202020204" pitchFamily="34" charset="0"/>
              </a:rPr>
              <a:t>AGUA LIMPIA</a:t>
            </a:r>
            <a:endParaRPr lang="en-US" altLang="es-GT" b="1" i="1">
              <a:solidFill>
                <a:srgbClr val="000099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394694" name="Group 21">
            <a:extLst>
              <a:ext uri="{FF2B5EF4-FFF2-40B4-BE49-F238E27FC236}">
                <a16:creationId xmlns:a16="http://schemas.microsoft.com/office/drawing/2014/main" id="{EF281C03-FAE1-200E-101B-CE5577593502}"/>
              </a:ext>
            </a:extLst>
          </p:cNvPr>
          <p:cNvGrpSpPr>
            <a:grpSpLocks/>
          </p:cNvGrpSpPr>
          <p:nvPr/>
        </p:nvGrpSpPr>
        <p:grpSpPr bwMode="auto">
          <a:xfrm>
            <a:off x="6012816" y="715964"/>
            <a:ext cx="4152582" cy="3933825"/>
            <a:chOff x="3061" y="550"/>
            <a:chExt cx="2236" cy="2336"/>
          </a:xfrm>
        </p:grpSpPr>
        <p:pic>
          <p:nvPicPr>
            <p:cNvPr id="1394695" name="Picture 8" descr="he flushes chica">
              <a:extLst>
                <a:ext uri="{FF2B5EF4-FFF2-40B4-BE49-F238E27FC236}">
                  <a16:creationId xmlns:a16="http://schemas.microsoft.com/office/drawing/2014/main" id="{44A6F265-9715-97DA-408A-E64E056A6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550"/>
              <a:ext cx="2178" cy="2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4696" name="Rectangle 9">
              <a:extLst>
                <a:ext uri="{FF2B5EF4-FFF2-40B4-BE49-F238E27FC236}">
                  <a16:creationId xmlns:a16="http://schemas.microsoft.com/office/drawing/2014/main" id="{C4A8AAA1-10D5-40AB-5671-D15460188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550"/>
              <a:ext cx="903" cy="18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s-GT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94697" name="Oval 10">
              <a:extLst>
                <a:ext uri="{FF2B5EF4-FFF2-40B4-BE49-F238E27FC236}">
                  <a16:creationId xmlns:a16="http://schemas.microsoft.com/office/drawing/2014/main" id="{C9090BE0-5A77-4238-EC22-842C51C0DF9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55" y="1401"/>
              <a:ext cx="667" cy="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s-GT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94698" name="Text Box 11">
              <a:extLst>
                <a:ext uri="{FF2B5EF4-FFF2-40B4-BE49-F238E27FC236}">
                  <a16:creationId xmlns:a16="http://schemas.microsoft.com/office/drawing/2014/main" id="{1C8E6C37-086B-4B59-2108-9E7F27361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" y="1214"/>
              <a:ext cx="649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sv-SE" altLang="es-GT" sz="1600" b="1" i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     ..y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sv-SE" altLang="es-GT" sz="1600" b="1" i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 </a:t>
              </a:r>
              <a:r>
                <a:rPr lang="sv-SE" altLang="es-GT" sz="1600" b="1" i="1" dirty="0">
                  <a:latin typeface="Trebuchet MS" panose="020B0603020202020204" pitchFamily="34" charset="0"/>
                </a:rPr>
                <a:t>luego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sv-SE" altLang="es-GT" sz="1600" b="1" i="1" dirty="0">
                  <a:latin typeface="Trebuchet MS" panose="020B0603020202020204" pitchFamily="34" charset="0"/>
                </a:rPr>
                <a:t>le jala</a:t>
              </a:r>
              <a:endParaRPr lang="en-US" altLang="es-GT" sz="1600" b="1" i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394699" name="Text Box 12">
            <a:extLst>
              <a:ext uri="{FF2B5EF4-FFF2-40B4-BE49-F238E27FC236}">
                <a16:creationId xmlns:a16="http://schemas.microsoft.com/office/drawing/2014/main" id="{B939503D-910B-79E6-717A-0AE07D71C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1084264"/>
            <a:ext cx="1422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s-GT" sz="1600" b="1" i="1">
                <a:solidFill>
                  <a:srgbClr val="000000"/>
                </a:solidFill>
                <a:latin typeface="Trebuchet MS" panose="020B0603020202020204" pitchFamily="34" charset="0"/>
              </a:rPr>
              <a:t>Se limpia con papel..</a:t>
            </a:r>
            <a:endParaRPr lang="en-US" altLang="es-GT" sz="14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7421" name="AutoShape 13" descr="20%">
            <a:extLst>
              <a:ext uri="{FF2B5EF4-FFF2-40B4-BE49-F238E27FC236}">
                <a16:creationId xmlns:a16="http://schemas.microsoft.com/office/drawing/2014/main" id="{1B86751B-C93F-857E-3F83-200F5275760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37532" y="1618457"/>
            <a:ext cx="2062163" cy="1701800"/>
          </a:xfrm>
          <a:prstGeom prst="wedgeEllipseCallout">
            <a:avLst>
              <a:gd name="adj1" fmla="val -80787"/>
              <a:gd name="adj2" fmla="val 33218"/>
            </a:avLst>
          </a:prstGeom>
          <a:pattFill prst="pct20">
            <a:fgClr>
              <a:srgbClr val="FFFF47"/>
            </a:fgClr>
            <a:bgClr>
              <a:srgbClr val="DBDB3D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 b="1">
              <a:solidFill>
                <a:srgbClr val="224D50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224D50"/>
                </a:solidFill>
                <a:latin typeface="Trebuchet MS" pitchFamily="34" charset="0"/>
              </a:rPr>
              <a:t>400-500 Lts.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224D50"/>
                </a:solidFill>
                <a:latin typeface="Trebuchet MS" pitchFamily="34" charset="0"/>
              </a:rPr>
              <a:t>Orina</a:t>
            </a:r>
            <a:endParaRPr lang="en-US" b="1">
              <a:solidFill>
                <a:srgbClr val="224D50"/>
              </a:solidFill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224D50"/>
              </a:solidFill>
              <a:latin typeface="Trebuchet MS" pitchFamily="34" charset="0"/>
            </a:endParaRPr>
          </a:p>
        </p:txBody>
      </p:sp>
      <p:sp>
        <p:nvSpPr>
          <p:cNvPr id="17422" name="AutoShape 14" descr="Mármol marrón">
            <a:extLst>
              <a:ext uri="{FF2B5EF4-FFF2-40B4-BE49-F238E27FC236}">
                <a16:creationId xmlns:a16="http://schemas.microsoft.com/office/drawing/2014/main" id="{9B7C68A0-4284-7C21-3AED-D7063885C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773238"/>
            <a:ext cx="1096962" cy="1143000"/>
          </a:xfrm>
          <a:prstGeom prst="cloudCallout">
            <a:avLst>
              <a:gd name="adj1" fmla="val -32778"/>
              <a:gd name="adj2" fmla="val 110694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 sz="1400" b="1">
              <a:solidFill>
                <a:srgbClr val="0000A4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00"/>
                </a:solidFill>
                <a:latin typeface="Trebuchet MS" panose="020B0603020202020204" pitchFamily="34" charset="0"/>
              </a:rPr>
              <a:t>50 Lts.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00"/>
                </a:solidFill>
                <a:latin typeface="Trebuchet MS" panose="020B0603020202020204" pitchFamily="34" charset="0"/>
              </a:rPr>
              <a:t>Heces</a:t>
            </a:r>
            <a:endParaRPr lang="en-US" altLang="es-GT" b="1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s-GT" b="1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7423" name="Text Box 15">
            <a:extLst>
              <a:ext uri="{FF2B5EF4-FFF2-40B4-BE49-F238E27FC236}">
                <a16:creationId xmlns:a16="http://schemas.microsoft.com/office/drawing/2014/main" id="{A3AE8F8F-6B9C-171E-8D6F-863D31D01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9" y="4914901"/>
            <a:ext cx="12144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</a:t>
            </a:r>
          </a:p>
        </p:txBody>
      </p:sp>
      <p:sp>
        <p:nvSpPr>
          <p:cNvPr id="17424" name="AutoShape 16">
            <a:extLst>
              <a:ext uri="{FF2B5EF4-FFF2-40B4-BE49-F238E27FC236}">
                <a16:creationId xmlns:a16="http://schemas.microsoft.com/office/drawing/2014/main" id="{15783C2B-84C6-C30B-06ED-57C1189F4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6" y="4949825"/>
            <a:ext cx="2925763" cy="157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92929"/>
              </a:gs>
              <a:gs pos="50000">
                <a:srgbClr val="B6A188"/>
              </a:gs>
              <a:gs pos="100000">
                <a:srgbClr val="29292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i="1">
                <a:solidFill>
                  <a:srgbClr val="FFFFFF"/>
                </a:solidFill>
                <a:latin typeface="Trebuchet MS" pitchFamily="34" charset="0"/>
              </a:rPr>
              <a:t>15,500 litros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i="1">
                <a:solidFill>
                  <a:srgbClr val="FFFFFF"/>
                </a:solidFill>
                <a:latin typeface="Trebuchet MS" pitchFamily="34" charset="0"/>
              </a:rPr>
              <a:t>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i="1">
                <a:solidFill>
                  <a:srgbClr val="FFFFFF"/>
                </a:solidFill>
                <a:latin typeface="Trebuchet MS" pitchFamily="34" charset="0"/>
              </a:rPr>
              <a:t>AGUAS NEGRAS</a:t>
            </a:r>
            <a:endParaRPr lang="en-US" sz="2400" i="1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394704" name="Line 17">
            <a:extLst>
              <a:ext uri="{FF2B5EF4-FFF2-40B4-BE49-F238E27FC236}">
                <a16:creationId xmlns:a16="http://schemas.microsoft.com/office/drawing/2014/main" id="{31BC584E-E7B8-0917-01CF-7D55137C0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4213"/>
            <a:ext cx="91313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4705" name="Rectangle 18">
            <a:extLst>
              <a:ext uri="{FF2B5EF4-FFF2-40B4-BE49-F238E27FC236}">
                <a16:creationId xmlns:a16="http://schemas.microsoft.com/office/drawing/2014/main" id="{351883E7-7727-5B3A-B151-864A51B85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3"/>
            <a:ext cx="9144000" cy="588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3200" b="1" u="sng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¿QUÉ GENERA 1 ADULTO/AÑO CON UN WC?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762" name="Group 2">
            <a:extLst>
              <a:ext uri="{FF2B5EF4-FFF2-40B4-BE49-F238E27FC236}">
                <a16:creationId xmlns:a16="http://schemas.microsoft.com/office/drawing/2014/main" id="{436DF942-5F8F-8AF6-DE27-1B27F377313F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1196975"/>
            <a:ext cx="1371600" cy="1371600"/>
            <a:chOff x="1918" y="1543"/>
            <a:chExt cx="710" cy="686"/>
          </a:xfrm>
        </p:grpSpPr>
        <p:sp>
          <p:nvSpPr>
            <p:cNvPr id="1397763" name="Freeform 3">
              <a:extLst>
                <a:ext uri="{FF2B5EF4-FFF2-40B4-BE49-F238E27FC236}">
                  <a16:creationId xmlns:a16="http://schemas.microsoft.com/office/drawing/2014/main" id="{054E2846-EB45-E843-5014-54321ADA2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729"/>
              <a:ext cx="362" cy="324"/>
            </a:xfrm>
            <a:custGeom>
              <a:avLst/>
              <a:gdLst>
                <a:gd name="T0" fmla="*/ 48 w 362"/>
                <a:gd name="T1" fmla="*/ 277 h 324"/>
                <a:gd name="T2" fmla="*/ 0 w 362"/>
                <a:gd name="T3" fmla="*/ 169 h 324"/>
                <a:gd name="T4" fmla="*/ 11 w 362"/>
                <a:gd name="T5" fmla="*/ 82 h 324"/>
                <a:gd name="T6" fmla="*/ 93 w 362"/>
                <a:gd name="T7" fmla="*/ 8 h 324"/>
                <a:gd name="T8" fmla="*/ 252 w 362"/>
                <a:gd name="T9" fmla="*/ 0 h 324"/>
                <a:gd name="T10" fmla="*/ 327 w 362"/>
                <a:gd name="T11" fmla="*/ 39 h 324"/>
                <a:gd name="T12" fmla="*/ 362 w 362"/>
                <a:gd name="T13" fmla="*/ 117 h 324"/>
                <a:gd name="T14" fmla="*/ 356 w 362"/>
                <a:gd name="T15" fmla="*/ 200 h 324"/>
                <a:gd name="T16" fmla="*/ 308 w 362"/>
                <a:gd name="T17" fmla="*/ 281 h 324"/>
                <a:gd name="T18" fmla="*/ 209 w 362"/>
                <a:gd name="T19" fmla="*/ 324 h 324"/>
                <a:gd name="T20" fmla="*/ 104 w 362"/>
                <a:gd name="T21" fmla="*/ 318 h 324"/>
                <a:gd name="T22" fmla="*/ 48 w 362"/>
                <a:gd name="T23" fmla="*/ 277 h 324"/>
                <a:gd name="T24" fmla="*/ 48 w 362"/>
                <a:gd name="T25" fmla="*/ 27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2" h="324">
                  <a:moveTo>
                    <a:pt x="48" y="277"/>
                  </a:moveTo>
                  <a:lnTo>
                    <a:pt x="0" y="169"/>
                  </a:lnTo>
                  <a:lnTo>
                    <a:pt x="11" y="82"/>
                  </a:lnTo>
                  <a:lnTo>
                    <a:pt x="93" y="8"/>
                  </a:lnTo>
                  <a:lnTo>
                    <a:pt x="252" y="0"/>
                  </a:lnTo>
                  <a:lnTo>
                    <a:pt x="327" y="39"/>
                  </a:lnTo>
                  <a:lnTo>
                    <a:pt x="362" y="117"/>
                  </a:lnTo>
                  <a:lnTo>
                    <a:pt x="356" y="200"/>
                  </a:lnTo>
                  <a:lnTo>
                    <a:pt x="308" y="281"/>
                  </a:lnTo>
                  <a:lnTo>
                    <a:pt x="209" y="324"/>
                  </a:lnTo>
                  <a:lnTo>
                    <a:pt x="104" y="318"/>
                  </a:lnTo>
                  <a:lnTo>
                    <a:pt x="48" y="277"/>
                  </a:lnTo>
                  <a:lnTo>
                    <a:pt x="48" y="277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4" name="Freeform 4">
              <a:extLst>
                <a:ext uri="{FF2B5EF4-FFF2-40B4-BE49-F238E27FC236}">
                  <a16:creationId xmlns:a16="http://schemas.microsoft.com/office/drawing/2014/main" id="{9C4A9F17-D103-06A7-CA2D-BF64E11AC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" y="1716"/>
              <a:ext cx="372" cy="343"/>
            </a:xfrm>
            <a:custGeom>
              <a:avLst/>
              <a:gdLst>
                <a:gd name="T0" fmla="*/ 108 w 372"/>
                <a:gd name="T1" fmla="*/ 31 h 343"/>
                <a:gd name="T2" fmla="*/ 136 w 372"/>
                <a:gd name="T3" fmla="*/ 25 h 343"/>
                <a:gd name="T4" fmla="*/ 165 w 372"/>
                <a:gd name="T5" fmla="*/ 21 h 343"/>
                <a:gd name="T6" fmla="*/ 200 w 372"/>
                <a:gd name="T7" fmla="*/ 17 h 343"/>
                <a:gd name="T8" fmla="*/ 236 w 372"/>
                <a:gd name="T9" fmla="*/ 19 h 343"/>
                <a:gd name="T10" fmla="*/ 273 w 372"/>
                <a:gd name="T11" fmla="*/ 25 h 343"/>
                <a:gd name="T12" fmla="*/ 306 w 372"/>
                <a:gd name="T13" fmla="*/ 40 h 343"/>
                <a:gd name="T14" fmla="*/ 333 w 372"/>
                <a:gd name="T15" fmla="*/ 62 h 343"/>
                <a:gd name="T16" fmla="*/ 353 w 372"/>
                <a:gd name="T17" fmla="*/ 95 h 343"/>
                <a:gd name="T18" fmla="*/ 364 w 372"/>
                <a:gd name="T19" fmla="*/ 141 h 343"/>
                <a:gd name="T20" fmla="*/ 364 w 372"/>
                <a:gd name="T21" fmla="*/ 186 h 343"/>
                <a:gd name="T22" fmla="*/ 353 w 372"/>
                <a:gd name="T23" fmla="*/ 223 h 343"/>
                <a:gd name="T24" fmla="*/ 337 w 372"/>
                <a:gd name="T25" fmla="*/ 254 h 343"/>
                <a:gd name="T26" fmla="*/ 314 w 372"/>
                <a:gd name="T27" fmla="*/ 279 h 343"/>
                <a:gd name="T28" fmla="*/ 289 w 372"/>
                <a:gd name="T29" fmla="*/ 300 h 343"/>
                <a:gd name="T30" fmla="*/ 258 w 372"/>
                <a:gd name="T31" fmla="*/ 314 h 343"/>
                <a:gd name="T32" fmla="*/ 229 w 372"/>
                <a:gd name="T33" fmla="*/ 325 h 343"/>
                <a:gd name="T34" fmla="*/ 198 w 372"/>
                <a:gd name="T35" fmla="*/ 329 h 343"/>
                <a:gd name="T36" fmla="*/ 170 w 372"/>
                <a:gd name="T37" fmla="*/ 331 h 343"/>
                <a:gd name="T38" fmla="*/ 143 w 372"/>
                <a:gd name="T39" fmla="*/ 329 h 343"/>
                <a:gd name="T40" fmla="*/ 120 w 372"/>
                <a:gd name="T41" fmla="*/ 325 h 343"/>
                <a:gd name="T42" fmla="*/ 89 w 372"/>
                <a:gd name="T43" fmla="*/ 306 h 343"/>
                <a:gd name="T44" fmla="*/ 60 w 372"/>
                <a:gd name="T45" fmla="*/ 279 h 343"/>
                <a:gd name="T46" fmla="*/ 39 w 372"/>
                <a:gd name="T47" fmla="*/ 252 h 343"/>
                <a:gd name="T48" fmla="*/ 25 w 372"/>
                <a:gd name="T49" fmla="*/ 223 h 343"/>
                <a:gd name="T50" fmla="*/ 15 w 372"/>
                <a:gd name="T51" fmla="*/ 190 h 343"/>
                <a:gd name="T52" fmla="*/ 10 w 372"/>
                <a:gd name="T53" fmla="*/ 157 h 343"/>
                <a:gd name="T54" fmla="*/ 17 w 372"/>
                <a:gd name="T55" fmla="*/ 124 h 343"/>
                <a:gd name="T56" fmla="*/ 31 w 372"/>
                <a:gd name="T57" fmla="*/ 91 h 343"/>
                <a:gd name="T58" fmla="*/ 58 w 372"/>
                <a:gd name="T59" fmla="*/ 62 h 343"/>
                <a:gd name="T60" fmla="*/ 64 w 372"/>
                <a:gd name="T61" fmla="*/ 38 h 343"/>
                <a:gd name="T62" fmla="*/ 33 w 372"/>
                <a:gd name="T63" fmla="*/ 66 h 343"/>
                <a:gd name="T64" fmla="*/ 13 w 372"/>
                <a:gd name="T65" fmla="*/ 99 h 343"/>
                <a:gd name="T66" fmla="*/ 2 w 372"/>
                <a:gd name="T67" fmla="*/ 130 h 343"/>
                <a:gd name="T68" fmla="*/ 0 w 372"/>
                <a:gd name="T69" fmla="*/ 157 h 343"/>
                <a:gd name="T70" fmla="*/ 2 w 372"/>
                <a:gd name="T71" fmla="*/ 188 h 343"/>
                <a:gd name="T72" fmla="*/ 10 w 372"/>
                <a:gd name="T73" fmla="*/ 221 h 343"/>
                <a:gd name="T74" fmla="*/ 23 w 372"/>
                <a:gd name="T75" fmla="*/ 252 h 343"/>
                <a:gd name="T76" fmla="*/ 44 w 372"/>
                <a:gd name="T77" fmla="*/ 285 h 343"/>
                <a:gd name="T78" fmla="*/ 81 w 372"/>
                <a:gd name="T79" fmla="*/ 316 h 343"/>
                <a:gd name="T80" fmla="*/ 120 w 372"/>
                <a:gd name="T81" fmla="*/ 335 h 343"/>
                <a:gd name="T82" fmla="*/ 157 w 372"/>
                <a:gd name="T83" fmla="*/ 343 h 343"/>
                <a:gd name="T84" fmla="*/ 188 w 372"/>
                <a:gd name="T85" fmla="*/ 343 h 343"/>
                <a:gd name="T86" fmla="*/ 219 w 372"/>
                <a:gd name="T87" fmla="*/ 339 h 343"/>
                <a:gd name="T88" fmla="*/ 260 w 372"/>
                <a:gd name="T89" fmla="*/ 327 h 343"/>
                <a:gd name="T90" fmla="*/ 304 w 372"/>
                <a:gd name="T91" fmla="*/ 304 h 343"/>
                <a:gd name="T92" fmla="*/ 343 w 372"/>
                <a:gd name="T93" fmla="*/ 267 h 343"/>
                <a:gd name="T94" fmla="*/ 357 w 372"/>
                <a:gd name="T95" fmla="*/ 240 h 343"/>
                <a:gd name="T96" fmla="*/ 366 w 372"/>
                <a:gd name="T97" fmla="*/ 209 h 343"/>
                <a:gd name="T98" fmla="*/ 370 w 372"/>
                <a:gd name="T99" fmla="*/ 174 h 343"/>
                <a:gd name="T100" fmla="*/ 372 w 372"/>
                <a:gd name="T101" fmla="*/ 143 h 343"/>
                <a:gd name="T102" fmla="*/ 370 w 372"/>
                <a:gd name="T103" fmla="*/ 114 h 343"/>
                <a:gd name="T104" fmla="*/ 364 w 372"/>
                <a:gd name="T105" fmla="*/ 89 h 343"/>
                <a:gd name="T106" fmla="*/ 347 w 372"/>
                <a:gd name="T107" fmla="*/ 56 h 343"/>
                <a:gd name="T108" fmla="*/ 316 w 372"/>
                <a:gd name="T109" fmla="*/ 31 h 343"/>
                <a:gd name="T110" fmla="*/ 275 w 372"/>
                <a:gd name="T111" fmla="*/ 15 h 343"/>
                <a:gd name="T112" fmla="*/ 252 w 372"/>
                <a:gd name="T113" fmla="*/ 9 h 343"/>
                <a:gd name="T114" fmla="*/ 225 w 372"/>
                <a:gd name="T115" fmla="*/ 2 h 343"/>
                <a:gd name="T116" fmla="*/ 200 w 372"/>
                <a:gd name="T117" fmla="*/ 0 h 343"/>
                <a:gd name="T118" fmla="*/ 163 w 372"/>
                <a:gd name="T119" fmla="*/ 0 h 343"/>
                <a:gd name="T120" fmla="*/ 130 w 372"/>
                <a:gd name="T121" fmla="*/ 7 h 343"/>
                <a:gd name="T122" fmla="*/ 99 w 372"/>
                <a:gd name="T123" fmla="*/ 17 h 343"/>
                <a:gd name="T124" fmla="*/ 93 w 372"/>
                <a:gd name="T125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" h="343">
                  <a:moveTo>
                    <a:pt x="93" y="38"/>
                  </a:moveTo>
                  <a:lnTo>
                    <a:pt x="93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103" y="33"/>
                  </a:lnTo>
                  <a:lnTo>
                    <a:pt x="108" y="31"/>
                  </a:lnTo>
                  <a:lnTo>
                    <a:pt x="116" y="29"/>
                  </a:lnTo>
                  <a:lnTo>
                    <a:pt x="118" y="29"/>
                  </a:lnTo>
                  <a:lnTo>
                    <a:pt x="122" y="29"/>
                  </a:lnTo>
                  <a:lnTo>
                    <a:pt x="126" y="27"/>
                  </a:lnTo>
                  <a:lnTo>
                    <a:pt x="130" y="27"/>
                  </a:lnTo>
                  <a:lnTo>
                    <a:pt x="136" y="25"/>
                  </a:lnTo>
                  <a:lnTo>
                    <a:pt x="141" y="25"/>
                  </a:lnTo>
                  <a:lnTo>
                    <a:pt x="145" y="23"/>
                  </a:lnTo>
                  <a:lnTo>
                    <a:pt x="151" y="23"/>
                  </a:lnTo>
                  <a:lnTo>
                    <a:pt x="155" y="21"/>
                  </a:lnTo>
                  <a:lnTo>
                    <a:pt x="159" y="21"/>
                  </a:lnTo>
                  <a:lnTo>
                    <a:pt x="165" y="21"/>
                  </a:lnTo>
                  <a:lnTo>
                    <a:pt x="172" y="21"/>
                  </a:lnTo>
                  <a:lnTo>
                    <a:pt x="176" y="19"/>
                  </a:lnTo>
                  <a:lnTo>
                    <a:pt x="182" y="19"/>
                  </a:lnTo>
                  <a:lnTo>
                    <a:pt x="188" y="19"/>
                  </a:lnTo>
                  <a:lnTo>
                    <a:pt x="194" y="19"/>
                  </a:lnTo>
                  <a:lnTo>
                    <a:pt x="200" y="17"/>
                  </a:lnTo>
                  <a:lnTo>
                    <a:pt x="207" y="17"/>
                  </a:lnTo>
                  <a:lnTo>
                    <a:pt x="213" y="17"/>
                  </a:lnTo>
                  <a:lnTo>
                    <a:pt x="219" y="19"/>
                  </a:lnTo>
                  <a:lnTo>
                    <a:pt x="225" y="19"/>
                  </a:lnTo>
                  <a:lnTo>
                    <a:pt x="231" y="19"/>
                  </a:lnTo>
                  <a:lnTo>
                    <a:pt x="236" y="19"/>
                  </a:lnTo>
                  <a:lnTo>
                    <a:pt x="242" y="19"/>
                  </a:lnTo>
                  <a:lnTo>
                    <a:pt x="248" y="19"/>
                  </a:lnTo>
                  <a:lnTo>
                    <a:pt x="254" y="21"/>
                  </a:lnTo>
                  <a:lnTo>
                    <a:pt x="260" y="21"/>
                  </a:lnTo>
                  <a:lnTo>
                    <a:pt x="267" y="23"/>
                  </a:lnTo>
                  <a:lnTo>
                    <a:pt x="273" y="25"/>
                  </a:lnTo>
                  <a:lnTo>
                    <a:pt x="279" y="27"/>
                  </a:lnTo>
                  <a:lnTo>
                    <a:pt x="283" y="29"/>
                  </a:lnTo>
                  <a:lnTo>
                    <a:pt x="289" y="31"/>
                  </a:lnTo>
                  <a:lnTo>
                    <a:pt x="296" y="33"/>
                  </a:lnTo>
                  <a:lnTo>
                    <a:pt x="300" y="35"/>
                  </a:lnTo>
                  <a:lnTo>
                    <a:pt x="306" y="40"/>
                  </a:lnTo>
                  <a:lnTo>
                    <a:pt x="312" y="44"/>
                  </a:lnTo>
                  <a:lnTo>
                    <a:pt x="316" y="46"/>
                  </a:lnTo>
                  <a:lnTo>
                    <a:pt x="320" y="50"/>
                  </a:lnTo>
                  <a:lnTo>
                    <a:pt x="324" y="54"/>
                  </a:lnTo>
                  <a:lnTo>
                    <a:pt x="329" y="58"/>
                  </a:lnTo>
                  <a:lnTo>
                    <a:pt x="333" y="62"/>
                  </a:lnTo>
                  <a:lnTo>
                    <a:pt x="337" y="66"/>
                  </a:lnTo>
                  <a:lnTo>
                    <a:pt x="341" y="71"/>
                  </a:lnTo>
                  <a:lnTo>
                    <a:pt x="345" y="79"/>
                  </a:lnTo>
                  <a:lnTo>
                    <a:pt x="347" y="83"/>
                  </a:lnTo>
                  <a:lnTo>
                    <a:pt x="349" y="89"/>
                  </a:lnTo>
                  <a:lnTo>
                    <a:pt x="353" y="95"/>
                  </a:lnTo>
                  <a:lnTo>
                    <a:pt x="355" y="102"/>
                  </a:lnTo>
                  <a:lnTo>
                    <a:pt x="357" y="110"/>
                  </a:lnTo>
                  <a:lnTo>
                    <a:pt x="360" y="116"/>
                  </a:lnTo>
                  <a:lnTo>
                    <a:pt x="362" y="124"/>
                  </a:lnTo>
                  <a:lnTo>
                    <a:pt x="364" y="133"/>
                  </a:lnTo>
                  <a:lnTo>
                    <a:pt x="364" y="141"/>
                  </a:lnTo>
                  <a:lnTo>
                    <a:pt x="364" y="149"/>
                  </a:lnTo>
                  <a:lnTo>
                    <a:pt x="364" y="157"/>
                  </a:lnTo>
                  <a:lnTo>
                    <a:pt x="364" y="164"/>
                  </a:lnTo>
                  <a:lnTo>
                    <a:pt x="364" y="172"/>
                  </a:lnTo>
                  <a:lnTo>
                    <a:pt x="364" y="178"/>
                  </a:lnTo>
                  <a:lnTo>
                    <a:pt x="364" y="186"/>
                  </a:lnTo>
                  <a:lnTo>
                    <a:pt x="362" y="192"/>
                  </a:lnTo>
                  <a:lnTo>
                    <a:pt x="362" y="199"/>
                  </a:lnTo>
                  <a:lnTo>
                    <a:pt x="360" y="205"/>
                  </a:lnTo>
                  <a:lnTo>
                    <a:pt x="357" y="211"/>
                  </a:lnTo>
                  <a:lnTo>
                    <a:pt x="355" y="217"/>
                  </a:lnTo>
                  <a:lnTo>
                    <a:pt x="353" y="223"/>
                  </a:lnTo>
                  <a:lnTo>
                    <a:pt x="351" y="230"/>
                  </a:lnTo>
                  <a:lnTo>
                    <a:pt x="349" y="236"/>
                  </a:lnTo>
                  <a:lnTo>
                    <a:pt x="347" y="240"/>
                  </a:lnTo>
                  <a:lnTo>
                    <a:pt x="343" y="244"/>
                  </a:lnTo>
                  <a:lnTo>
                    <a:pt x="341" y="250"/>
                  </a:lnTo>
                  <a:lnTo>
                    <a:pt x="337" y="254"/>
                  </a:lnTo>
                  <a:lnTo>
                    <a:pt x="333" y="259"/>
                  </a:lnTo>
                  <a:lnTo>
                    <a:pt x="331" y="265"/>
                  </a:lnTo>
                  <a:lnTo>
                    <a:pt x="326" y="269"/>
                  </a:lnTo>
                  <a:lnTo>
                    <a:pt x="322" y="273"/>
                  </a:lnTo>
                  <a:lnTo>
                    <a:pt x="318" y="277"/>
                  </a:lnTo>
                  <a:lnTo>
                    <a:pt x="314" y="279"/>
                  </a:lnTo>
                  <a:lnTo>
                    <a:pt x="310" y="283"/>
                  </a:lnTo>
                  <a:lnTo>
                    <a:pt x="306" y="287"/>
                  </a:lnTo>
                  <a:lnTo>
                    <a:pt x="302" y="292"/>
                  </a:lnTo>
                  <a:lnTo>
                    <a:pt x="298" y="294"/>
                  </a:lnTo>
                  <a:lnTo>
                    <a:pt x="293" y="298"/>
                  </a:lnTo>
                  <a:lnTo>
                    <a:pt x="289" y="300"/>
                  </a:lnTo>
                  <a:lnTo>
                    <a:pt x="285" y="304"/>
                  </a:lnTo>
                  <a:lnTo>
                    <a:pt x="279" y="306"/>
                  </a:lnTo>
                  <a:lnTo>
                    <a:pt x="275" y="308"/>
                  </a:lnTo>
                  <a:lnTo>
                    <a:pt x="269" y="310"/>
                  </a:lnTo>
                  <a:lnTo>
                    <a:pt x="265" y="312"/>
                  </a:lnTo>
                  <a:lnTo>
                    <a:pt x="258" y="314"/>
                  </a:lnTo>
                  <a:lnTo>
                    <a:pt x="254" y="316"/>
                  </a:lnTo>
                  <a:lnTo>
                    <a:pt x="248" y="318"/>
                  </a:lnTo>
                  <a:lnTo>
                    <a:pt x="244" y="321"/>
                  </a:lnTo>
                  <a:lnTo>
                    <a:pt x="238" y="321"/>
                  </a:lnTo>
                  <a:lnTo>
                    <a:pt x="234" y="323"/>
                  </a:lnTo>
                  <a:lnTo>
                    <a:pt x="229" y="325"/>
                  </a:lnTo>
                  <a:lnTo>
                    <a:pt x="223" y="325"/>
                  </a:lnTo>
                  <a:lnTo>
                    <a:pt x="219" y="327"/>
                  </a:lnTo>
                  <a:lnTo>
                    <a:pt x="213" y="327"/>
                  </a:lnTo>
                  <a:lnTo>
                    <a:pt x="209" y="329"/>
                  </a:lnTo>
                  <a:lnTo>
                    <a:pt x="205" y="329"/>
                  </a:lnTo>
                  <a:lnTo>
                    <a:pt x="198" y="329"/>
                  </a:lnTo>
                  <a:lnTo>
                    <a:pt x="192" y="331"/>
                  </a:lnTo>
                  <a:lnTo>
                    <a:pt x="188" y="331"/>
                  </a:lnTo>
                  <a:lnTo>
                    <a:pt x="184" y="331"/>
                  </a:lnTo>
                  <a:lnTo>
                    <a:pt x="180" y="331"/>
                  </a:lnTo>
                  <a:lnTo>
                    <a:pt x="174" y="331"/>
                  </a:lnTo>
                  <a:lnTo>
                    <a:pt x="170" y="331"/>
                  </a:lnTo>
                  <a:lnTo>
                    <a:pt x="165" y="331"/>
                  </a:lnTo>
                  <a:lnTo>
                    <a:pt x="161" y="331"/>
                  </a:lnTo>
                  <a:lnTo>
                    <a:pt x="157" y="331"/>
                  </a:lnTo>
                  <a:lnTo>
                    <a:pt x="153" y="331"/>
                  </a:lnTo>
                  <a:lnTo>
                    <a:pt x="149" y="331"/>
                  </a:lnTo>
                  <a:lnTo>
                    <a:pt x="143" y="329"/>
                  </a:lnTo>
                  <a:lnTo>
                    <a:pt x="139" y="329"/>
                  </a:lnTo>
                  <a:lnTo>
                    <a:pt x="136" y="329"/>
                  </a:lnTo>
                  <a:lnTo>
                    <a:pt x="132" y="329"/>
                  </a:lnTo>
                  <a:lnTo>
                    <a:pt x="128" y="327"/>
                  </a:lnTo>
                  <a:lnTo>
                    <a:pt x="124" y="325"/>
                  </a:lnTo>
                  <a:lnTo>
                    <a:pt x="120" y="325"/>
                  </a:lnTo>
                  <a:lnTo>
                    <a:pt x="118" y="323"/>
                  </a:lnTo>
                  <a:lnTo>
                    <a:pt x="110" y="318"/>
                  </a:lnTo>
                  <a:lnTo>
                    <a:pt x="101" y="314"/>
                  </a:lnTo>
                  <a:lnTo>
                    <a:pt x="97" y="312"/>
                  </a:lnTo>
                  <a:lnTo>
                    <a:pt x="93" y="310"/>
                  </a:lnTo>
                  <a:lnTo>
                    <a:pt x="89" y="306"/>
                  </a:lnTo>
                  <a:lnTo>
                    <a:pt x="87" y="304"/>
                  </a:lnTo>
                  <a:lnTo>
                    <a:pt x="79" y="298"/>
                  </a:lnTo>
                  <a:lnTo>
                    <a:pt x="72" y="290"/>
                  </a:lnTo>
                  <a:lnTo>
                    <a:pt x="68" y="285"/>
                  </a:lnTo>
                  <a:lnTo>
                    <a:pt x="64" y="283"/>
                  </a:lnTo>
                  <a:lnTo>
                    <a:pt x="60" y="279"/>
                  </a:lnTo>
                  <a:lnTo>
                    <a:pt x="56" y="275"/>
                  </a:lnTo>
                  <a:lnTo>
                    <a:pt x="52" y="271"/>
                  </a:lnTo>
                  <a:lnTo>
                    <a:pt x="50" y="267"/>
                  </a:lnTo>
                  <a:lnTo>
                    <a:pt x="46" y="263"/>
                  </a:lnTo>
                  <a:lnTo>
                    <a:pt x="44" y="256"/>
                  </a:lnTo>
                  <a:lnTo>
                    <a:pt x="39" y="252"/>
                  </a:lnTo>
                  <a:lnTo>
                    <a:pt x="37" y="248"/>
                  </a:lnTo>
                  <a:lnTo>
                    <a:pt x="35" y="242"/>
                  </a:lnTo>
                  <a:lnTo>
                    <a:pt x="31" y="238"/>
                  </a:lnTo>
                  <a:lnTo>
                    <a:pt x="29" y="234"/>
                  </a:lnTo>
                  <a:lnTo>
                    <a:pt x="27" y="228"/>
                  </a:lnTo>
                  <a:lnTo>
                    <a:pt x="25" y="223"/>
                  </a:lnTo>
                  <a:lnTo>
                    <a:pt x="23" y="219"/>
                  </a:lnTo>
                  <a:lnTo>
                    <a:pt x="21" y="213"/>
                  </a:lnTo>
                  <a:lnTo>
                    <a:pt x="19" y="207"/>
                  </a:lnTo>
                  <a:lnTo>
                    <a:pt x="17" y="201"/>
                  </a:lnTo>
                  <a:lnTo>
                    <a:pt x="17" y="197"/>
                  </a:lnTo>
                  <a:lnTo>
                    <a:pt x="15" y="190"/>
                  </a:lnTo>
                  <a:lnTo>
                    <a:pt x="13" y="186"/>
                  </a:lnTo>
                  <a:lnTo>
                    <a:pt x="13" y="180"/>
                  </a:lnTo>
                  <a:lnTo>
                    <a:pt x="13" y="174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10" y="157"/>
                  </a:lnTo>
                  <a:lnTo>
                    <a:pt x="13" y="153"/>
                  </a:lnTo>
                  <a:lnTo>
                    <a:pt x="13" y="147"/>
                  </a:lnTo>
                  <a:lnTo>
                    <a:pt x="13" y="141"/>
                  </a:lnTo>
                  <a:lnTo>
                    <a:pt x="13" y="135"/>
                  </a:lnTo>
                  <a:lnTo>
                    <a:pt x="15" y="130"/>
                  </a:lnTo>
                  <a:lnTo>
                    <a:pt x="17" y="124"/>
                  </a:lnTo>
                  <a:lnTo>
                    <a:pt x="19" y="118"/>
                  </a:lnTo>
                  <a:lnTo>
                    <a:pt x="21" y="114"/>
                  </a:lnTo>
                  <a:lnTo>
                    <a:pt x="23" y="108"/>
                  </a:lnTo>
                  <a:lnTo>
                    <a:pt x="25" y="102"/>
                  </a:lnTo>
                  <a:lnTo>
                    <a:pt x="29" y="97"/>
                  </a:lnTo>
                  <a:lnTo>
                    <a:pt x="31" y="91"/>
                  </a:lnTo>
                  <a:lnTo>
                    <a:pt x="35" y="87"/>
                  </a:lnTo>
                  <a:lnTo>
                    <a:pt x="39" y="81"/>
                  </a:lnTo>
                  <a:lnTo>
                    <a:pt x="44" y="77"/>
                  </a:lnTo>
                  <a:lnTo>
                    <a:pt x="48" y="71"/>
                  </a:lnTo>
                  <a:lnTo>
                    <a:pt x="52" y="66"/>
                  </a:lnTo>
                  <a:lnTo>
                    <a:pt x="58" y="62"/>
                  </a:lnTo>
                  <a:lnTo>
                    <a:pt x="64" y="56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0" y="35"/>
                  </a:lnTo>
                  <a:lnTo>
                    <a:pt x="68" y="35"/>
                  </a:lnTo>
                  <a:lnTo>
                    <a:pt x="64" y="38"/>
                  </a:lnTo>
                  <a:lnTo>
                    <a:pt x="60" y="40"/>
                  </a:lnTo>
                  <a:lnTo>
                    <a:pt x="56" y="44"/>
                  </a:lnTo>
                  <a:lnTo>
                    <a:pt x="48" y="50"/>
                  </a:lnTo>
                  <a:lnTo>
                    <a:pt x="41" y="58"/>
                  </a:lnTo>
                  <a:lnTo>
                    <a:pt x="37" y="62"/>
                  </a:lnTo>
                  <a:lnTo>
                    <a:pt x="33" y="66"/>
                  </a:lnTo>
                  <a:lnTo>
                    <a:pt x="29" y="71"/>
                  </a:lnTo>
                  <a:lnTo>
                    <a:pt x="25" y="77"/>
                  </a:lnTo>
                  <a:lnTo>
                    <a:pt x="21" y="81"/>
                  </a:lnTo>
                  <a:lnTo>
                    <a:pt x="17" y="87"/>
                  </a:lnTo>
                  <a:lnTo>
                    <a:pt x="15" y="93"/>
                  </a:lnTo>
                  <a:lnTo>
                    <a:pt x="13" y="99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4" y="118"/>
                  </a:lnTo>
                  <a:lnTo>
                    <a:pt x="4" y="122"/>
                  </a:lnTo>
                  <a:lnTo>
                    <a:pt x="2" y="126"/>
                  </a:lnTo>
                  <a:lnTo>
                    <a:pt x="2" y="130"/>
                  </a:lnTo>
                  <a:lnTo>
                    <a:pt x="0" y="135"/>
                  </a:lnTo>
                  <a:lnTo>
                    <a:pt x="0" y="139"/>
                  </a:lnTo>
                  <a:lnTo>
                    <a:pt x="0" y="143"/>
                  </a:lnTo>
                  <a:lnTo>
                    <a:pt x="0" y="149"/>
                  </a:lnTo>
                  <a:lnTo>
                    <a:pt x="0" y="153"/>
                  </a:lnTo>
                  <a:lnTo>
                    <a:pt x="0" y="157"/>
                  </a:lnTo>
                  <a:lnTo>
                    <a:pt x="0" y="161"/>
                  </a:lnTo>
                  <a:lnTo>
                    <a:pt x="0" y="168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2" y="188"/>
                  </a:lnTo>
                  <a:lnTo>
                    <a:pt x="2" y="192"/>
                  </a:lnTo>
                  <a:lnTo>
                    <a:pt x="4" y="199"/>
                  </a:lnTo>
                  <a:lnTo>
                    <a:pt x="6" y="205"/>
                  </a:lnTo>
                  <a:lnTo>
                    <a:pt x="8" y="211"/>
                  </a:lnTo>
                  <a:lnTo>
                    <a:pt x="8" y="217"/>
                  </a:lnTo>
                  <a:lnTo>
                    <a:pt x="10" y="221"/>
                  </a:lnTo>
                  <a:lnTo>
                    <a:pt x="13" y="228"/>
                  </a:lnTo>
                  <a:lnTo>
                    <a:pt x="15" y="234"/>
                  </a:lnTo>
                  <a:lnTo>
                    <a:pt x="17" y="238"/>
                  </a:lnTo>
                  <a:lnTo>
                    <a:pt x="19" y="242"/>
                  </a:lnTo>
                  <a:lnTo>
                    <a:pt x="21" y="248"/>
                  </a:lnTo>
                  <a:lnTo>
                    <a:pt x="23" y="252"/>
                  </a:lnTo>
                  <a:lnTo>
                    <a:pt x="25" y="256"/>
                  </a:lnTo>
                  <a:lnTo>
                    <a:pt x="27" y="261"/>
                  </a:lnTo>
                  <a:lnTo>
                    <a:pt x="29" y="265"/>
                  </a:lnTo>
                  <a:lnTo>
                    <a:pt x="33" y="269"/>
                  </a:lnTo>
                  <a:lnTo>
                    <a:pt x="37" y="277"/>
                  </a:lnTo>
                  <a:lnTo>
                    <a:pt x="44" y="285"/>
                  </a:lnTo>
                  <a:lnTo>
                    <a:pt x="50" y="292"/>
                  </a:lnTo>
                  <a:lnTo>
                    <a:pt x="56" y="298"/>
                  </a:lnTo>
                  <a:lnTo>
                    <a:pt x="62" y="302"/>
                  </a:lnTo>
                  <a:lnTo>
                    <a:pt x="68" y="308"/>
                  </a:lnTo>
                  <a:lnTo>
                    <a:pt x="74" y="312"/>
                  </a:lnTo>
                  <a:lnTo>
                    <a:pt x="81" y="316"/>
                  </a:lnTo>
                  <a:lnTo>
                    <a:pt x="87" y="321"/>
                  </a:lnTo>
                  <a:lnTo>
                    <a:pt x="95" y="325"/>
                  </a:lnTo>
                  <a:lnTo>
                    <a:pt x="101" y="327"/>
                  </a:lnTo>
                  <a:lnTo>
                    <a:pt x="108" y="331"/>
                  </a:lnTo>
                  <a:lnTo>
                    <a:pt x="114" y="333"/>
                  </a:lnTo>
                  <a:lnTo>
                    <a:pt x="120" y="335"/>
                  </a:lnTo>
                  <a:lnTo>
                    <a:pt x="126" y="337"/>
                  </a:lnTo>
                  <a:lnTo>
                    <a:pt x="134" y="339"/>
                  </a:lnTo>
                  <a:lnTo>
                    <a:pt x="141" y="341"/>
                  </a:lnTo>
                  <a:lnTo>
                    <a:pt x="147" y="341"/>
                  </a:lnTo>
                  <a:lnTo>
                    <a:pt x="151" y="341"/>
                  </a:lnTo>
                  <a:lnTo>
                    <a:pt x="157" y="343"/>
                  </a:lnTo>
                  <a:lnTo>
                    <a:pt x="163" y="343"/>
                  </a:lnTo>
                  <a:lnTo>
                    <a:pt x="170" y="343"/>
                  </a:lnTo>
                  <a:lnTo>
                    <a:pt x="174" y="343"/>
                  </a:lnTo>
                  <a:lnTo>
                    <a:pt x="178" y="343"/>
                  </a:lnTo>
                  <a:lnTo>
                    <a:pt x="182" y="343"/>
                  </a:lnTo>
                  <a:lnTo>
                    <a:pt x="188" y="343"/>
                  </a:lnTo>
                  <a:lnTo>
                    <a:pt x="190" y="343"/>
                  </a:lnTo>
                  <a:lnTo>
                    <a:pt x="194" y="343"/>
                  </a:lnTo>
                  <a:lnTo>
                    <a:pt x="200" y="341"/>
                  </a:lnTo>
                  <a:lnTo>
                    <a:pt x="207" y="341"/>
                  </a:lnTo>
                  <a:lnTo>
                    <a:pt x="213" y="339"/>
                  </a:lnTo>
                  <a:lnTo>
                    <a:pt x="219" y="339"/>
                  </a:lnTo>
                  <a:lnTo>
                    <a:pt x="225" y="337"/>
                  </a:lnTo>
                  <a:lnTo>
                    <a:pt x="231" y="335"/>
                  </a:lnTo>
                  <a:lnTo>
                    <a:pt x="238" y="333"/>
                  </a:lnTo>
                  <a:lnTo>
                    <a:pt x="246" y="331"/>
                  </a:lnTo>
                  <a:lnTo>
                    <a:pt x="252" y="329"/>
                  </a:lnTo>
                  <a:lnTo>
                    <a:pt x="260" y="327"/>
                  </a:lnTo>
                  <a:lnTo>
                    <a:pt x="267" y="323"/>
                  </a:lnTo>
                  <a:lnTo>
                    <a:pt x="275" y="321"/>
                  </a:lnTo>
                  <a:lnTo>
                    <a:pt x="283" y="316"/>
                  </a:lnTo>
                  <a:lnTo>
                    <a:pt x="291" y="314"/>
                  </a:lnTo>
                  <a:lnTo>
                    <a:pt x="298" y="308"/>
                  </a:lnTo>
                  <a:lnTo>
                    <a:pt x="304" y="304"/>
                  </a:lnTo>
                  <a:lnTo>
                    <a:pt x="312" y="298"/>
                  </a:lnTo>
                  <a:lnTo>
                    <a:pt x="318" y="292"/>
                  </a:lnTo>
                  <a:lnTo>
                    <a:pt x="324" y="285"/>
                  </a:lnTo>
                  <a:lnTo>
                    <a:pt x="331" y="281"/>
                  </a:lnTo>
                  <a:lnTo>
                    <a:pt x="337" y="273"/>
                  </a:lnTo>
                  <a:lnTo>
                    <a:pt x="343" y="267"/>
                  </a:lnTo>
                  <a:lnTo>
                    <a:pt x="345" y="263"/>
                  </a:lnTo>
                  <a:lnTo>
                    <a:pt x="347" y="256"/>
                  </a:lnTo>
                  <a:lnTo>
                    <a:pt x="349" y="252"/>
                  </a:lnTo>
                  <a:lnTo>
                    <a:pt x="351" y="250"/>
                  </a:lnTo>
                  <a:lnTo>
                    <a:pt x="355" y="244"/>
                  </a:lnTo>
                  <a:lnTo>
                    <a:pt x="357" y="240"/>
                  </a:lnTo>
                  <a:lnTo>
                    <a:pt x="360" y="236"/>
                  </a:lnTo>
                  <a:lnTo>
                    <a:pt x="362" y="232"/>
                  </a:lnTo>
                  <a:lnTo>
                    <a:pt x="362" y="225"/>
                  </a:lnTo>
                  <a:lnTo>
                    <a:pt x="364" y="219"/>
                  </a:lnTo>
                  <a:lnTo>
                    <a:pt x="364" y="215"/>
                  </a:lnTo>
                  <a:lnTo>
                    <a:pt x="366" y="209"/>
                  </a:lnTo>
                  <a:lnTo>
                    <a:pt x="368" y="205"/>
                  </a:lnTo>
                  <a:lnTo>
                    <a:pt x="368" y="199"/>
                  </a:lnTo>
                  <a:lnTo>
                    <a:pt x="370" y="192"/>
                  </a:lnTo>
                  <a:lnTo>
                    <a:pt x="370" y="186"/>
                  </a:lnTo>
                  <a:lnTo>
                    <a:pt x="370" y="180"/>
                  </a:lnTo>
                  <a:lnTo>
                    <a:pt x="370" y="174"/>
                  </a:lnTo>
                  <a:lnTo>
                    <a:pt x="370" y="168"/>
                  </a:lnTo>
                  <a:lnTo>
                    <a:pt x="372" y="164"/>
                  </a:lnTo>
                  <a:lnTo>
                    <a:pt x="372" y="157"/>
                  </a:lnTo>
                  <a:lnTo>
                    <a:pt x="372" y="151"/>
                  </a:lnTo>
                  <a:lnTo>
                    <a:pt x="372" y="147"/>
                  </a:lnTo>
                  <a:lnTo>
                    <a:pt x="372" y="143"/>
                  </a:lnTo>
                  <a:lnTo>
                    <a:pt x="372" y="137"/>
                  </a:lnTo>
                  <a:lnTo>
                    <a:pt x="372" y="130"/>
                  </a:lnTo>
                  <a:lnTo>
                    <a:pt x="370" y="126"/>
                  </a:lnTo>
                  <a:lnTo>
                    <a:pt x="370" y="122"/>
                  </a:lnTo>
                  <a:lnTo>
                    <a:pt x="370" y="118"/>
                  </a:lnTo>
                  <a:lnTo>
                    <a:pt x="370" y="114"/>
                  </a:lnTo>
                  <a:lnTo>
                    <a:pt x="368" y="110"/>
                  </a:lnTo>
                  <a:lnTo>
                    <a:pt x="368" y="106"/>
                  </a:lnTo>
                  <a:lnTo>
                    <a:pt x="366" y="102"/>
                  </a:lnTo>
                  <a:lnTo>
                    <a:pt x="366" y="97"/>
                  </a:lnTo>
                  <a:lnTo>
                    <a:pt x="364" y="93"/>
                  </a:lnTo>
                  <a:lnTo>
                    <a:pt x="364" y="89"/>
                  </a:lnTo>
                  <a:lnTo>
                    <a:pt x="362" y="83"/>
                  </a:lnTo>
                  <a:lnTo>
                    <a:pt x="360" y="77"/>
                  </a:lnTo>
                  <a:lnTo>
                    <a:pt x="355" y="71"/>
                  </a:lnTo>
                  <a:lnTo>
                    <a:pt x="353" y="66"/>
                  </a:lnTo>
                  <a:lnTo>
                    <a:pt x="349" y="60"/>
                  </a:lnTo>
                  <a:lnTo>
                    <a:pt x="347" y="56"/>
                  </a:lnTo>
                  <a:lnTo>
                    <a:pt x="341" y="50"/>
                  </a:lnTo>
                  <a:lnTo>
                    <a:pt x="337" y="46"/>
                  </a:lnTo>
                  <a:lnTo>
                    <a:pt x="333" y="42"/>
                  </a:lnTo>
                  <a:lnTo>
                    <a:pt x="329" y="38"/>
                  </a:lnTo>
                  <a:lnTo>
                    <a:pt x="322" y="33"/>
                  </a:lnTo>
                  <a:lnTo>
                    <a:pt x="316" y="31"/>
                  </a:lnTo>
                  <a:lnTo>
                    <a:pt x="310" y="27"/>
                  </a:lnTo>
                  <a:lnTo>
                    <a:pt x="304" y="25"/>
                  </a:lnTo>
                  <a:lnTo>
                    <a:pt x="298" y="21"/>
                  </a:lnTo>
                  <a:lnTo>
                    <a:pt x="291" y="19"/>
                  </a:lnTo>
                  <a:lnTo>
                    <a:pt x="283" y="17"/>
                  </a:lnTo>
                  <a:lnTo>
                    <a:pt x="275" y="15"/>
                  </a:lnTo>
                  <a:lnTo>
                    <a:pt x="271" y="13"/>
                  </a:lnTo>
                  <a:lnTo>
                    <a:pt x="269" y="13"/>
                  </a:lnTo>
                  <a:lnTo>
                    <a:pt x="265" y="11"/>
                  </a:lnTo>
                  <a:lnTo>
                    <a:pt x="260" y="11"/>
                  </a:lnTo>
                  <a:lnTo>
                    <a:pt x="256" y="9"/>
                  </a:lnTo>
                  <a:lnTo>
                    <a:pt x="252" y="9"/>
                  </a:lnTo>
                  <a:lnTo>
                    <a:pt x="248" y="7"/>
                  </a:lnTo>
                  <a:lnTo>
                    <a:pt x="244" y="7"/>
                  </a:lnTo>
                  <a:lnTo>
                    <a:pt x="238" y="4"/>
                  </a:lnTo>
                  <a:lnTo>
                    <a:pt x="234" y="4"/>
                  </a:lnTo>
                  <a:lnTo>
                    <a:pt x="229" y="2"/>
                  </a:lnTo>
                  <a:lnTo>
                    <a:pt x="225" y="2"/>
                  </a:lnTo>
                  <a:lnTo>
                    <a:pt x="221" y="2"/>
                  </a:lnTo>
                  <a:lnTo>
                    <a:pt x="217" y="2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205" y="0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0" y="0"/>
                  </a:lnTo>
                  <a:lnTo>
                    <a:pt x="172" y="0"/>
                  </a:lnTo>
                  <a:lnTo>
                    <a:pt x="163" y="0"/>
                  </a:lnTo>
                  <a:lnTo>
                    <a:pt x="157" y="0"/>
                  </a:lnTo>
                  <a:lnTo>
                    <a:pt x="153" y="2"/>
                  </a:lnTo>
                  <a:lnTo>
                    <a:pt x="147" y="2"/>
                  </a:lnTo>
                  <a:lnTo>
                    <a:pt x="141" y="4"/>
                  </a:lnTo>
                  <a:lnTo>
                    <a:pt x="134" y="4"/>
                  </a:lnTo>
                  <a:lnTo>
                    <a:pt x="130" y="7"/>
                  </a:lnTo>
                  <a:lnTo>
                    <a:pt x="124" y="7"/>
                  </a:lnTo>
                  <a:lnTo>
                    <a:pt x="120" y="9"/>
                  </a:lnTo>
                  <a:lnTo>
                    <a:pt x="116" y="9"/>
                  </a:lnTo>
                  <a:lnTo>
                    <a:pt x="112" y="11"/>
                  </a:lnTo>
                  <a:lnTo>
                    <a:pt x="105" y="13"/>
                  </a:lnTo>
                  <a:lnTo>
                    <a:pt x="99" y="17"/>
                  </a:lnTo>
                  <a:lnTo>
                    <a:pt x="95" y="19"/>
                  </a:lnTo>
                  <a:lnTo>
                    <a:pt x="91" y="21"/>
                  </a:lnTo>
                  <a:lnTo>
                    <a:pt x="89" y="21"/>
                  </a:lnTo>
                  <a:lnTo>
                    <a:pt x="89" y="23"/>
                  </a:lnTo>
                  <a:lnTo>
                    <a:pt x="93" y="38"/>
                  </a:lnTo>
                  <a:lnTo>
                    <a:pt x="9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5" name="Freeform 5">
              <a:extLst>
                <a:ext uri="{FF2B5EF4-FFF2-40B4-BE49-F238E27FC236}">
                  <a16:creationId xmlns:a16="http://schemas.microsoft.com/office/drawing/2014/main" id="{9A207A9B-D64B-FB73-CCB2-C1A3D0DA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1739"/>
              <a:ext cx="33" cy="29"/>
            </a:xfrm>
            <a:custGeom>
              <a:avLst/>
              <a:gdLst>
                <a:gd name="T0" fmla="*/ 13 w 33"/>
                <a:gd name="T1" fmla="*/ 25 h 29"/>
                <a:gd name="T2" fmla="*/ 29 w 33"/>
                <a:gd name="T3" fmla="*/ 15 h 29"/>
                <a:gd name="T4" fmla="*/ 33 w 33"/>
                <a:gd name="T5" fmla="*/ 4 h 29"/>
                <a:gd name="T6" fmla="*/ 25 w 33"/>
                <a:gd name="T7" fmla="*/ 0 h 29"/>
                <a:gd name="T8" fmla="*/ 6 w 33"/>
                <a:gd name="T9" fmla="*/ 12 h 29"/>
                <a:gd name="T10" fmla="*/ 0 w 33"/>
                <a:gd name="T11" fmla="*/ 29 h 29"/>
                <a:gd name="T12" fmla="*/ 13 w 33"/>
                <a:gd name="T13" fmla="*/ 25 h 29"/>
                <a:gd name="T14" fmla="*/ 13 w 33"/>
                <a:gd name="T15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9">
                  <a:moveTo>
                    <a:pt x="13" y="25"/>
                  </a:moveTo>
                  <a:lnTo>
                    <a:pt x="29" y="15"/>
                  </a:lnTo>
                  <a:lnTo>
                    <a:pt x="33" y="4"/>
                  </a:lnTo>
                  <a:lnTo>
                    <a:pt x="25" y="0"/>
                  </a:lnTo>
                  <a:lnTo>
                    <a:pt x="6" y="12"/>
                  </a:lnTo>
                  <a:lnTo>
                    <a:pt x="0" y="29"/>
                  </a:lnTo>
                  <a:lnTo>
                    <a:pt x="13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6" name="Freeform 6">
              <a:extLst>
                <a:ext uri="{FF2B5EF4-FFF2-40B4-BE49-F238E27FC236}">
                  <a16:creationId xmlns:a16="http://schemas.microsoft.com/office/drawing/2014/main" id="{410AFF3B-F09B-2123-BB6C-956C4073C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568"/>
              <a:ext cx="72" cy="159"/>
            </a:xfrm>
            <a:custGeom>
              <a:avLst/>
              <a:gdLst>
                <a:gd name="T0" fmla="*/ 0 w 72"/>
                <a:gd name="T1" fmla="*/ 152 h 159"/>
                <a:gd name="T2" fmla="*/ 2 w 72"/>
                <a:gd name="T3" fmla="*/ 144 h 159"/>
                <a:gd name="T4" fmla="*/ 6 w 72"/>
                <a:gd name="T5" fmla="*/ 134 h 159"/>
                <a:gd name="T6" fmla="*/ 8 w 72"/>
                <a:gd name="T7" fmla="*/ 124 h 159"/>
                <a:gd name="T8" fmla="*/ 12 w 72"/>
                <a:gd name="T9" fmla="*/ 113 h 159"/>
                <a:gd name="T10" fmla="*/ 17 w 72"/>
                <a:gd name="T11" fmla="*/ 103 h 159"/>
                <a:gd name="T12" fmla="*/ 19 w 72"/>
                <a:gd name="T13" fmla="*/ 91 h 159"/>
                <a:gd name="T14" fmla="*/ 23 w 72"/>
                <a:gd name="T15" fmla="*/ 78 h 159"/>
                <a:gd name="T16" fmla="*/ 29 w 72"/>
                <a:gd name="T17" fmla="*/ 66 h 159"/>
                <a:gd name="T18" fmla="*/ 33 w 72"/>
                <a:gd name="T19" fmla="*/ 53 h 159"/>
                <a:gd name="T20" fmla="*/ 37 w 72"/>
                <a:gd name="T21" fmla="*/ 39 h 159"/>
                <a:gd name="T22" fmla="*/ 43 w 72"/>
                <a:gd name="T23" fmla="*/ 26 h 159"/>
                <a:gd name="T24" fmla="*/ 50 w 72"/>
                <a:gd name="T25" fmla="*/ 14 h 159"/>
                <a:gd name="T26" fmla="*/ 54 w 72"/>
                <a:gd name="T27" fmla="*/ 4 h 159"/>
                <a:gd name="T28" fmla="*/ 72 w 72"/>
                <a:gd name="T29" fmla="*/ 6 h 159"/>
                <a:gd name="T30" fmla="*/ 70 w 72"/>
                <a:gd name="T31" fmla="*/ 10 h 159"/>
                <a:gd name="T32" fmla="*/ 62 w 72"/>
                <a:gd name="T33" fmla="*/ 22 h 159"/>
                <a:gd name="T34" fmla="*/ 56 w 72"/>
                <a:gd name="T35" fmla="*/ 31 h 159"/>
                <a:gd name="T36" fmla="*/ 52 w 72"/>
                <a:gd name="T37" fmla="*/ 41 h 159"/>
                <a:gd name="T38" fmla="*/ 48 w 72"/>
                <a:gd name="T39" fmla="*/ 51 h 159"/>
                <a:gd name="T40" fmla="*/ 41 w 72"/>
                <a:gd name="T41" fmla="*/ 64 h 159"/>
                <a:gd name="T42" fmla="*/ 35 w 72"/>
                <a:gd name="T43" fmla="*/ 76 h 159"/>
                <a:gd name="T44" fmla="*/ 31 w 72"/>
                <a:gd name="T45" fmla="*/ 88 h 159"/>
                <a:gd name="T46" fmla="*/ 27 w 72"/>
                <a:gd name="T47" fmla="*/ 101 h 159"/>
                <a:gd name="T48" fmla="*/ 23 w 72"/>
                <a:gd name="T49" fmla="*/ 113 h 159"/>
                <a:gd name="T50" fmla="*/ 21 w 72"/>
                <a:gd name="T51" fmla="*/ 126 h 159"/>
                <a:gd name="T52" fmla="*/ 19 w 72"/>
                <a:gd name="T53" fmla="*/ 138 h 159"/>
                <a:gd name="T54" fmla="*/ 19 w 72"/>
                <a:gd name="T55" fmla="*/ 148 h 159"/>
                <a:gd name="T56" fmla="*/ 23 w 72"/>
                <a:gd name="T57" fmla="*/ 157 h 159"/>
                <a:gd name="T58" fmla="*/ 19 w 72"/>
                <a:gd name="T59" fmla="*/ 159 h 159"/>
                <a:gd name="T60" fmla="*/ 12 w 72"/>
                <a:gd name="T61" fmla="*/ 159 h 159"/>
                <a:gd name="T62" fmla="*/ 4 w 72"/>
                <a:gd name="T63" fmla="*/ 155 h 159"/>
                <a:gd name="T64" fmla="*/ 0 w 72"/>
                <a:gd name="T65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59">
                  <a:moveTo>
                    <a:pt x="0" y="155"/>
                  </a:moveTo>
                  <a:lnTo>
                    <a:pt x="0" y="152"/>
                  </a:lnTo>
                  <a:lnTo>
                    <a:pt x="2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4"/>
                  </a:lnTo>
                  <a:lnTo>
                    <a:pt x="6" y="128"/>
                  </a:lnTo>
                  <a:lnTo>
                    <a:pt x="8" y="124"/>
                  </a:lnTo>
                  <a:lnTo>
                    <a:pt x="10" y="119"/>
                  </a:lnTo>
                  <a:lnTo>
                    <a:pt x="12" y="113"/>
                  </a:lnTo>
                  <a:lnTo>
                    <a:pt x="14" y="107"/>
                  </a:lnTo>
                  <a:lnTo>
                    <a:pt x="17" y="103"/>
                  </a:lnTo>
                  <a:lnTo>
                    <a:pt x="19" y="97"/>
                  </a:lnTo>
                  <a:lnTo>
                    <a:pt x="19" y="91"/>
                  </a:lnTo>
                  <a:lnTo>
                    <a:pt x="21" y="84"/>
                  </a:lnTo>
                  <a:lnTo>
                    <a:pt x="23" y="78"/>
                  </a:lnTo>
                  <a:lnTo>
                    <a:pt x="25" y="72"/>
                  </a:lnTo>
                  <a:lnTo>
                    <a:pt x="29" y="66"/>
                  </a:lnTo>
                  <a:lnTo>
                    <a:pt x="31" y="60"/>
                  </a:lnTo>
                  <a:lnTo>
                    <a:pt x="33" y="53"/>
                  </a:lnTo>
                  <a:lnTo>
                    <a:pt x="35" y="45"/>
                  </a:lnTo>
                  <a:lnTo>
                    <a:pt x="37" y="39"/>
                  </a:lnTo>
                  <a:lnTo>
                    <a:pt x="41" y="33"/>
                  </a:lnTo>
                  <a:lnTo>
                    <a:pt x="43" y="26"/>
                  </a:lnTo>
                  <a:lnTo>
                    <a:pt x="48" y="20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4" y="4"/>
                  </a:lnTo>
                  <a:lnTo>
                    <a:pt x="58" y="0"/>
                  </a:lnTo>
                  <a:lnTo>
                    <a:pt x="72" y="6"/>
                  </a:lnTo>
                  <a:lnTo>
                    <a:pt x="70" y="8"/>
                  </a:lnTo>
                  <a:lnTo>
                    <a:pt x="70" y="10"/>
                  </a:lnTo>
                  <a:lnTo>
                    <a:pt x="66" y="16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6" y="31"/>
                  </a:lnTo>
                  <a:lnTo>
                    <a:pt x="54" y="35"/>
                  </a:lnTo>
                  <a:lnTo>
                    <a:pt x="52" y="41"/>
                  </a:lnTo>
                  <a:lnTo>
                    <a:pt x="50" y="45"/>
                  </a:lnTo>
                  <a:lnTo>
                    <a:pt x="48" y="51"/>
                  </a:lnTo>
                  <a:lnTo>
                    <a:pt x="43" y="57"/>
                  </a:lnTo>
                  <a:lnTo>
                    <a:pt x="41" y="64"/>
                  </a:lnTo>
                  <a:lnTo>
                    <a:pt x="39" y="70"/>
                  </a:lnTo>
                  <a:lnTo>
                    <a:pt x="35" y="76"/>
                  </a:lnTo>
                  <a:lnTo>
                    <a:pt x="33" y="82"/>
                  </a:lnTo>
                  <a:lnTo>
                    <a:pt x="31" y="88"/>
                  </a:lnTo>
                  <a:lnTo>
                    <a:pt x="29" y="95"/>
                  </a:lnTo>
                  <a:lnTo>
                    <a:pt x="27" y="101"/>
                  </a:lnTo>
                  <a:lnTo>
                    <a:pt x="25" y="107"/>
                  </a:lnTo>
                  <a:lnTo>
                    <a:pt x="23" y="113"/>
                  </a:lnTo>
                  <a:lnTo>
                    <a:pt x="21" y="119"/>
                  </a:lnTo>
                  <a:lnTo>
                    <a:pt x="21" y="126"/>
                  </a:lnTo>
                  <a:lnTo>
                    <a:pt x="19" y="132"/>
                  </a:lnTo>
                  <a:lnTo>
                    <a:pt x="19" y="138"/>
                  </a:lnTo>
                  <a:lnTo>
                    <a:pt x="19" y="142"/>
                  </a:lnTo>
                  <a:lnTo>
                    <a:pt x="19" y="148"/>
                  </a:lnTo>
                  <a:lnTo>
                    <a:pt x="21" y="152"/>
                  </a:lnTo>
                  <a:lnTo>
                    <a:pt x="23" y="157"/>
                  </a:lnTo>
                  <a:lnTo>
                    <a:pt x="21" y="159"/>
                  </a:lnTo>
                  <a:lnTo>
                    <a:pt x="19" y="159"/>
                  </a:lnTo>
                  <a:lnTo>
                    <a:pt x="14" y="159"/>
                  </a:lnTo>
                  <a:lnTo>
                    <a:pt x="12" y="159"/>
                  </a:lnTo>
                  <a:lnTo>
                    <a:pt x="6" y="157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7" name="Freeform 7">
              <a:extLst>
                <a:ext uri="{FF2B5EF4-FFF2-40B4-BE49-F238E27FC236}">
                  <a16:creationId xmlns:a16="http://schemas.microsoft.com/office/drawing/2014/main" id="{39CF3742-480D-B71D-A5A1-1B6C1036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1729"/>
              <a:ext cx="153" cy="91"/>
            </a:xfrm>
            <a:custGeom>
              <a:avLst/>
              <a:gdLst>
                <a:gd name="T0" fmla="*/ 0 w 153"/>
                <a:gd name="T1" fmla="*/ 74 h 91"/>
                <a:gd name="T2" fmla="*/ 0 w 153"/>
                <a:gd name="T3" fmla="*/ 72 h 91"/>
                <a:gd name="T4" fmla="*/ 3 w 153"/>
                <a:gd name="T5" fmla="*/ 70 h 91"/>
                <a:gd name="T6" fmla="*/ 7 w 153"/>
                <a:gd name="T7" fmla="*/ 68 h 91"/>
                <a:gd name="T8" fmla="*/ 13 w 153"/>
                <a:gd name="T9" fmla="*/ 64 h 91"/>
                <a:gd name="T10" fmla="*/ 15 w 153"/>
                <a:gd name="T11" fmla="*/ 60 h 91"/>
                <a:gd name="T12" fmla="*/ 19 w 153"/>
                <a:gd name="T13" fmla="*/ 58 h 91"/>
                <a:gd name="T14" fmla="*/ 23 w 153"/>
                <a:gd name="T15" fmla="*/ 56 h 91"/>
                <a:gd name="T16" fmla="*/ 27 w 153"/>
                <a:gd name="T17" fmla="*/ 53 h 91"/>
                <a:gd name="T18" fmla="*/ 31 w 153"/>
                <a:gd name="T19" fmla="*/ 49 h 91"/>
                <a:gd name="T20" fmla="*/ 36 w 153"/>
                <a:gd name="T21" fmla="*/ 45 h 91"/>
                <a:gd name="T22" fmla="*/ 42 w 153"/>
                <a:gd name="T23" fmla="*/ 43 h 91"/>
                <a:gd name="T24" fmla="*/ 48 w 153"/>
                <a:gd name="T25" fmla="*/ 41 h 91"/>
                <a:gd name="T26" fmla="*/ 52 w 153"/>
                <a:gd name="T27" fmla="*/ 37 h 91"/>
                <a:gd name="T28" fmla="*/ 58 w 153"/>
                <a:gd name="T29" fmla="*/ 33 h 91"/>
                <a:gd name="T30" fmla="*/ 64 w 153"/>
                <a:gd name="T31" fmla="*/ 29 h 91"/>
                <a:gd name="T32" fmla="*/ 71 w 153"/>
                <a:gd name="T33" fmla="*/ 27 h 91"/>
                <a:gd name="T34" fmla="*/ 77 w 153"/>
                <a:gd name="T35" fmla="*/ 22 h 91"/>
                <a:gd name="T36" fmla="*/ 83 w 153"/>
                <a:gd name="T37" fmla="*/ 20 h 91"/>
                <a:gd name="T38" fmla="*/ 89 w 153"/>
                <a:gd name="T39" fmla="*/ 18 h 91"/>
                <a:gd name="T40" fmla="*/ 95 w 153"/>
                <a:gd name="T41" fmla="*/ 16 h 91"/>
                <a:gd name="T42" fmla="*/ 102 w 153"/>
                <a:gd name="T43" fmla="*/ 12 h 91"/>
                <a:gd name="T44" fmla="*/ 110 w 153"/>
                <a:gd name="T45" fmla="*/ 10 h 91"/>
                <a:gd name="T46" fmla="*/ 116 w 153"/>
                <a:gd name="T47" fmla="*/ 8 h 91"/>
                <a:gd name="T48" fmla="*/ 124 w 153"/>
                <a:gd name="T49" fmla="*/ 6 h 91"/>
                <a:gd name="T50" fmla="*/ 131 w 153"/>
                <a:gd name="T51" fmla="*/ 4 h 91"/>
                <a:gd name="T52" fmla="*/ 137 w 153"/>
                <a:gd name="T53" fmla="*/ 2 h 91"/>
                <a:gd name="T54" fmla="*/ 145 w 153"/>
                <a:gd name="T55" fmla="*/ 0 h 91"/>
                <a:gd name="T56" fmla="*/ 153 w 153"/>
                <a:gd name="T57" fmla="*/ 0 h 91"/>
                <a:gd name="T58" fmla="*/ 153 w 153"/>
                <a:gd name="T59" fmla="*/ 16 h 91"/>
                <a:gd name="T60" fmla="*/ 151 w 153"/>
                <a:gd name="T61" fmla="*/ 16 h 91"/>
                <a:gd name="T62" fmla="*/ 147 w 153"/>
                <a:gd name="T63" fmla="*/ 16 h 91"/>
                <a:gd name="T64" fmla="*/ 143 w 153"/>
                <a:gd name="T65" fmla="*/ 16 h 91"/>
                <a:gd name="T66" fmla="*/ 141 w 153"/>
                <a:gd name="T67" fmla="*/ 18 h 91"/>
                <a:gd name="T68" fmla="*/ 137 w 153"/>
                <a:gd name="T69" fmla="*/ 18 h 91"/>
                <a:gd name="T70" fmla="*/ 133 w 153"/>
                <a:gd name="T71" fmla="*/ 20 h 91"/>
                <a:gd name="T72" fmla="*/ 129 w 153"/>
                <a:gd name="T73" fmla="*/ 20 h 91"/>
                <a:gd name="T74" fmla="*/ 122 w 153"/>
                <a:gd name="T75" fmla="*/ 22 h 91"/>
                <a:gd name="T76" fmla="*/ 118 w 153"/>
                <a:gd name="T77" fmla="*/ 25 h 91"/>
                <a:gd name="T78" fmla="*/ 112 w 153"/>
                <a:gd name="T79" fmla="*/ 27 h 91"/>
                <a:gd name="T80" fmla="*/ 106 w 153"/>
                <a:gd name="T81" fmla="*/ 27 h 91"/>
                <a:gd name="T82" fmla="*/ 100 w 153"/>
                <a:gd name="T83" fmla="*/ 29 h 91"/>
                <a:gd name="T84" fmla="*/ 95 w 153"/>
                <a:gd name="T85" fmla="*/ 31 h 91"/>
                <a:gd name="T86" fmla="*/ 89 w 153"/>
                <a:gd name="T87" fmla="*/ 35 h 91"/>
                <a:gd name="T88" fmla="*/ 83 w 153"/>
                <a:gd name="T89" fmla="*/ 37 h 91"/>
                <a:gd name="T90" fmla="*/ 77 w 153"/>
                <a:gd name="T91" fmla="*/ 39 h 91"/>
                <a:gd name="T92" fmla="*/ 69 w 153"/>
                <a:gd name="T93" fmla="*/ 41 h 91"/>
                <a:gd name="T94" fmla="*/ 62 w 153"/>
                <a:gd name="T95" fmla="*/ 45 h 91"/>
                <a:gd name="T96" fmla="*/ 56 w 153"/>
                <a:gd name="T97" fmla="*/ 47 h 91"/>
                <a:gd name="T98" fmla="*/ 50 w 153"/>
                <a:gd name="T99" fmla="*/ 51 h 91"/>
                <a:gd name="T100" fmla="*/ 46 w 153"/>
                <a:gd name="T101" fmla="*/ 53 h 91"/>
                <a:gd name="T102" fmla="*/ 40 w 153"/>
                <a:gd name="T103" fmla="*/ 58 h 91"/>
                <a:gd name="T104" fmla="*/ 34 w 153"/>
                <a:gd name="T105" fmla="*/ 62 h 91"/>
                <a:gd name="T106" fmla="*/ 27 w 153"/>
                <a:gd name="T107" fmla="*/ 66 h 91"/>
                <a:gd name="T108" fmla="*/ 23 w 153"/>
                <a:gd name="T109" fmla="*/ 70 h 91"/>
                <a:gd name="T110" fmla="*/ 19 w 153"/>
                <a:gd name="T111" fmla="*/ 74 h 91"/>
                <a:gd name="T112" fmla="*/ 15 w 153"/>
                <a:gd name="T113" fmla="*/ 78 h 91"/>
                <a:gd name="T114" fmla="*/ 13 w 153"/>
                <a:gd name="T115" fmla="*/ 82 h 91"/>
                <a:gd name="T116" fmla="*/ 9 w 153"/>
                <a:gd name="T117" fmla="*/ 86 h 91"/>
                <a:gd name="T118" fmla="*/ 7 w 153"/>
                <a:gd name="T119" fmla="*/ 91 h 91"/>
                <a:gd name="T120" fmla="*/ 0 w 153"/>
                <a:gd name="T121" fmla="*/ 74 h 91"/>
                <a:gd name="T122" fmla="*/ 0 w 153"/>
                <a:gd name="T123" fmla="*/ 7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" h="91">
                  <a:moveTo>
                    <a:pt x="0" y="74"/>
                  </a:moveTo>
                  <a:lnTo>
                    <a:pt x="0" y="72"/>
                  </a:lnTo>
                  <a:lnTo>
                    <a:pt x="3" y="70"/>
                  </a:lnTo>
                  <a:lnTo>
                    <a:pt x="7" y="68"/>
                  </a:lnTo>
                  <a:lnTo>
                    <a:pt x="13" y="64"/>
                  </a:lnTo>
                  <a:lnTo>
                    <a:pt x="15" y="60"/>
                  </a:lnTo>
                  <a:lnTo>
                    <a:pt x="19" y="58"/>
                  </a:lnTo>
                  <a:lnTo>
                    <a:pt x="23" y="56"/>
                  </a:lnTo>
                  <a:lnTo>
                    <a:pt x="27" y="53"/>
                  </a:lnTo>
                  <a:lnTo>
                    <a:pt x="31" y="49"/>
                  </a:lnTo>
                  <a:lnTo>
                    <a:pt x="36" y="45"/>
                  </a:lnTo>
                  <a:lnTo>
                    <a:pt x="42" y="43"/>
                  </a:lnTo>
                  <a:lnTo>
                    <a:pt x="48" y="41"/>
                  </a:lnTo>
                  <a:lnTo>
                    <a:pt x="52" y="37"/>
                  </a:lnTo>
                  <a:lnTo>
                    <a:pt x="58" y="33"/>
                  </a:lnTo>
                  <a:lnTo>
                    <a:pt x="64" y="29"/>
                  </a:lnTo>
                  <a:lnTo>
                    <a:pt x="71" y="27"/>
                  </a:lnTo>
                  <a:lnTo>
                    <a:pt x="77" y="22"/>
                  </a:lnTo>
                  <a:lnTo>
                    <a:pt x="83" y="20"/>
                  </a:lnTo>
                  <a:lnTo>
                    <a:pt x="89" y="18"/>
                  </a:lnTo>
                  <a:lnTo>
                    <a:pt x="95" y="16"/>
                  </a:lnTo>
                  <a:lnTo>
                    <a:pt x="102" y="12"/>
                  </a:lnTo>
                  <a:lnTo>
                    <a:pt x="110" y="10"/>
                  </a:lnTo>
                  <a:lnTo>
                    <a:pt x="116" y="8"/>
                  </a:lnTo>
                  <a:lnTo>
                    <a:pt x="124" y="6"/>
                  </a:lnTo>
                  <a:lnTo>
                    <a:pt x="131" y="4"/>
                  </a:lnTo>
                  <a:lnTo>
                    <a:pt x="137" y="2"/>
                  </a:lnTo>
                  <a:lnTo>
                    <a:pt x="145" y="0"/>
                  </a:lnTo>
                  <a:lnTo>
                    <a:pt x="153" y="0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7" y="16"/>
                  </a:lnTo>
                  <a:lnTo>
                    <a:pt x="143" y="16"/>
                  </a:lnTo>
                  <a:lnTo>
                    <a:pt x="141" y="18"/>
                  </a:lnTo>
                  <a:lnTo>
                    <a:pt x="137" y="18"/>
                  </a:lnTo>
                  <a:lnTo>
                    <a:pt x="133" y="20"/>
                  </a:lnTo>
                  <a:lnTo>
                    <a:pt x="129" y="20"/>
                  </a:lnTo>
                  <a:lnTo>
                    <a:pt x="122" y="22"/>
                  </a:lnTo>
                  <a:lnTo>
                    <a:pt x="118" y="25"/>
                  </a:lnTo>
                  <a:lnTo>
                    <a:pt x="112" y="27"/>
                  </a:lnTo>
                  <a:lnTo>
                    <a:pt x="106" y="27"/>
                  </a:lnTo>
                  <a:lnTo>
                    <a:pt x="100" y="29"/>
                  </a:lnTo>
                  <a:lnTo>
                    <a:pt x="95" y="31"/>
                  </a:lnTo>
                  <a:lnTo>
                    <a:pt x="89" y="35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69" y="41"/>
                  </a:lnTo>
                  <a:lnTo>
                    <a:pt x="62" y="45"/>
                  </a:lnTo>
                  <a:lnTo>
                    <a:pt x="56" y="47"/>
                  </a:lnTo>
                  <a:lnTo>
                    <a:pt x="50" y="51"/>
                  </a:lnTo>
                  <a:lnTo>
                    <a:pt x="46" y="53"/>
                  </a:lnTo>
                  <a:lnTo>
                    <a:pt x="40" y="58"/>
                  </a:lnTo>
                  <a:lnTo>
                    <a:pt x="34" y="62"/>
                  </a:lnTo>
                  <a:lnTo>
                    <a:pt x="27" y="66"/>
                  </a:lnTo>
                  <a:lnTo>
                    <a:pt x="23" y="70"/>
                  </a:lnTo>
                  <a:lnTo>
                    <a:pt x="19" y="74"/>
                  </a:lnTo>
                  <a:lnTo>
                    <a:pt x="15" y="78"/>
                  </a:lnTo>
                  <a:lnTo>
                    <a:pt x="13" y="82"/>
                  </a:lnTo>
                  <a:lnTo>
                    <a:pt x="9" y="86"/>
                  </a:lnTo>
                  <a:lnTo>
                    <a:pt x="7" y="91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8" name="Freeform 8">
              <a:extLst>
                <a:ext uri="{FF2B5EF4-FFF2-40B4-BE49-F238E27FC236}">
                  <a16:creationId xmlns:a16="http://schemas.microsoft.com/office/drawing/2014/main" id="{0F5BE88E-DA89-B97E-6EDA-86C443196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941"/>
              <a:ext cx="252" cy="145"/>
            </a:xfrm>
            <a:custGeom>
              <a:avLst/>
              <a:gdLst>
                <a:gd name="T0" fmla="*/ 4 w 252"/>
                <a:gd name="T1" fmla="*/ 0 h 145"/>
                <a:gd name="T2" fmla="*/ 11 w 252"/>
                <a:gd name="T3" fmla="*/ 5 h 145"/>
                <a:gd name="T4" fmla="*/ 17 w 252"/>
                <a:gd name="T5" fmla="*/ 9 h 145"/>
                <a:gd name="T6" fmla="*/ 25 w 252"/>
                <a:gd name="T7" fmla="*/ 13 h 145"/>
                <a:gd name="T8" fmla="*/ 33 w 252"/>
                <a:gd name="T9" fmla="*/ 19 h 145"/>
                <a:gd name="T10" fmla="*/ 46 w 252"/>
                <a:gd name="T11" fmla="*/ 25 h 145"/>
                <a:gd name="T12" fmla="*/ 56 w 252"/>
                <a:gd name="T13" fmla="*/ 31 h 145"/>
                <a:gd name="T14" fmla="*/ 64 w 252"/>
                <a:gd name="T15" fmla="*/ 38 h 145"/>
                <a:gd name="T16" fmla="*/ 73 w 252"/>
                <a:gd name="T17" fmla="*/ 42 h 145"/>
                <a:gd name="T18" fmla="*/ 81 w 252"/>
                <a:gd name="T19" fmla="*/ 46 h 145"/>
                <a:gd name="T20" fmla="*/ 89 w 252"/>
                <a:gd name="T21" fmla="*/ 50 h 145"/>
                <a:gd name="T22" fmla="*/ 99 w 252"/>
                <a:gd name="T23" fmla="*/ 54 h 145"/>
                <a:gd name="T24" fmla="*/ 108 w 252"/>
                <a:gd name="T25" fmla="*/ 58 h 145"/>
                <a:gd name="T26" fmla="*/ 118 w 252"/>
                <a:gd name="T27" fmla="*/ 65 h 145"/>
                <a:gd name="T28" fmla="*/ 130 w 252"/>
                <a:gd name="T29" fmla="*/ 69 h 145"/>
                <a:gd name="T30" fmla="*/ 141 w 252"/>
                <a:gd name="T31" fmla="*/ 75 h 145"/>
                <a:gd name="T32" fmla="*/ 151 w 252"/>
                <a:gd name="T33" fmla="*/ 79 h 145"/>
                <a:gd name="T34" fmla="*/ 164 w 252"/>
                <a:gd name="T35" fmla="*/ 85 h 145"/>
                <a:gd name="T36" fmla="*/ 176 w 252"/>
                <a:gd name="T37" fmla="*/ 91 h 145"/>
                <a:gd name="T38" fmla="*/ 188 w 252"/>
                <a:gd name="T39" fmla="*/ 96 h 145"/>
                <a:gd name="T40" fmla="*/ 203 w 252"/>
                <a:gd name="T41" fmla="*/ 102 h 145"/>
                <a:gd name="T42" fmla="*/ 217 w 252"/>
                <a:gd name="T43" fmla="*/ 108 h 145"/>
                <a:gd name="T44" fmla="*/ 230 w 252"/>
                <a:gd name="T45" fmla="*/ 114 h 145"/>
                <a:gd name="T46" fmla="*/ 246 w 252"/>
                <a:gd name="T47" fmla="*/ 120 h 145"/>
                <a:gd name="T48" fmla="*/ 248 w 252"/>
                <a:gd name="T49" fmla="*/ 145 h 145"/>
                <a:gd name="T50" fmla="*/ 246 w 252"/>
                <a:gd name="T51" fmla="*/ 143 h 145"/>
                <a:gd name="T52" fmla="*/ 240 w 252"/>
                <a:gd name="T53" fmla="*/ 141 h 145"/>
                <a:gd name="T54" fmla="*/ 232 w 252"/>
                <a:gd name="T55" fmla="*/ 137 h 145"/>
                <a:gd name="T56" fmla="*/ 219 w 252"/>
                <a:gd name="T57" fmla="*/ 131 h 145"/>
                <a:gd name="T58" fmla="*/ 205 w 252"/>
                <a:gd name="T59" fmla="*/ 122 h 145"/>
                <a:gd name="T60" fmla="*/ 197 w 252"/>
                <a:gd name="T61" fmla="*/ 118 h 145"/>
                <a:gd name="T62" fmla="*/ 188 w 252"/>
                <a:gd name="T63" fmla="*/ 116 h 145"/>
                <a:gd name="T64" fmla="*/ 178 w 252"/>
                <a:gd name="T65" fmla="*/ 110 h 145"/>
                <a:gd name="T66" fmla="*/ 170 w 252"/>
                <a:gd name="T67" fmla="*/ 106 h 145"/>
                <a:gd name="T68" fmla="*/ 159 w 252"/>
                <a:gd name="T69" fmla="*/ 102 h 145"/>
                <a:gd name="T70" fmla="*/ 151 w 252"/>
                <a:gd name="T71" fmla="*/ 96 h 145"/>
                <a:gd name="T72" fmla="*/ 139 w 252"/>
                <a:gd name="T73" fmla="*/ 91 h 145"/>
                <a:gd name="T74" fmla="*/ 130 w 252"/>
                <a:gd name="T75" fmla="*/ 85 h 145"/>
                <a:gd name="T76" fmla="*/ 118 w 252"/>
                <a:gd name="T77" fmla="*/ 79 h 145"/>
                <a:gd name="T78" fmla="*/ 108 w 252"/>
                <a:gd name="T79" fmla="*/ 75 h 145"/>
                <a:gd name="T80" fmla="*/ 97 w 252"/>
                <a:gd name="T81" fmla="*/ 69 h 145"/>
                <a:gd name="T82" fmla="*/ 87 w 252"/>
                <a:gd name="T83" fmla="*/ 62 h 145"/>
                <a:gd name="T84" fmla="*/ 77 w 252"/>
                <a:gd name="T85" fmla="*/ 58 h 145"/>
                <a:gd name="T86" fmla="*/ 68 w 252"/>
                <a:gd name="T87" fmla="*/ 52 h 145"/>
                <a:gd name="T88" fmla="*/ 56 w 252"/>
                <a:gd name="T89" fmla="*/ 46 h 145"/>
                <a:gd name="T90" fmla="*/ 48 w 252"/>
                <a:gd name="T91" fmla="*/ 42 h 145"/>
                <a:gd name="T92" fmla="*/ 40 w 252"/>
                <a:gd name="T93" fmla="*/ 34 h 145"/>
                <a:gd name="T94" fmla="*/ 29 w 252"/>
                <a:gd name="T95" fmla="*/ 29 h 145"/>
                <a:gd name="T96" fmla="*/ 21 w 252"/>
                <a:gd name="T97" fmla="*/ 23 h 145"/>
                <a:gd name="T98" fmla="*/ 13 w 252"/>
                <a:gd name="T99" fmla="*/ 19 h 145"/>
                <a:gd name="T100" fmla="*/ 0 w 252"/>
                <a:gd name="T101" fmla="*/ 9 h 145"/>
                <a:gd name="T102" fmla="*/ 4 w 252"/>
                <a:gd name="T10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145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7" y="9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9" y="15"/>
                  </a:lnTo>
                  <a:lnTo>
                    <a:pt x="33" y="19"/>
                  </a:lnTo>
                  <a:lnTo>
                    <a:pt x="40" y="23"/>
                  </a:lnTo>
                  <a:lnTo>
                    <a:pt x="46" y="25"/>
                  </a:lnTo>
                  <a:lnTo>
                    <a:pt x="54" y="29"/>
                  </a:lnTo>
                  <a:lnTo>
                    <a:pt x="56" y="31"/>
                  </a:lnTo>
                  <a:lnTo>
                    <a:pt x="60" y="34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3" y="42"/>
                  </a:lnTo>
                  <a:lnTo>
                    <a:pt x="77" y="44"/>
                  </a:lnTo>
                  <a:lnTo>
                    <a:pt x="81" y="46"/>
                  </a:lnTo>
                  <a:lnTo>
                    <a:pt x="85" y="48"/>
                  </a:lnTo>
                  <a:lnTo>
                    <a:pt x="89" y="50"/>
                  </a:lnTo>
                  <a:lnTo>
                    <a:pt x="93" y="52"/>
                  </a:lnTo>
                  <a:lnTo>
                    <a:pt x="99" y="54"/>
                  </a:lnTo>
                  <a:lnTo>
                    <a:pt x="104" y="56"/>
                  </a:lnTo>
                  <a:lnTo>
                    <a:pt x="108" y="58"/>
                  </a:lnTo>
                  <a:lnTo>
                    <a:pt x="114" y="60"/>
                  </a:lnTo>
                  <a:lnTo>
                    <a:pt x="118" y="65"/>
                  </a:lnTo>
                  <a:lnTo>
                    <a:pt x="124" y="67"/>
                  </a:lnTo>
                  <a:lnTo>
                    <a:pt x="130" y="69"/>
                  </a:lnTo>
                  <a:lnTo>
                    <a:pt x="135" y="73"/>
                  </a:lnTo>
                  <a:lnTo>
                    <a:pt x="141" y="75"/>
                  </a:lnTo>
                  <a:lnTo>
                    <a:pt x="147" y="77"/>
                  </a:lnTo>
                  <a:lnTo>
                    <a:pt x="151" y="79"/>
                  </a:lnTo>
                  <a:lnTo>
                    <a:pt x="157" y="83"/>
                  </a:lnTo>
                  <a:lnTo>
                    <a:pt x="164" y="85"/>
                  </a:lnTo>
                  <a:lnTo>
                    <a:pt x="170" y="89"/>
                  </a:lnTo>
                  <a:lnTo>
                    <a:pt x="176" y="91"/>
                  </a:lnTo>
                  <a:lnTo>
                    <a:pt x="182" y="93"/>
                  </a:lnTo>
                  <a:lnTo>
                    <a:pt x="188" y="96"/>
                  </a:lnTo>
                  <a:lnTo>
                    <a:pt x="197" y="100"/>
                  </a:lnTo>
                  <a:lnTo>
                    <a:pt x="203" y="102"/>
                  </a:lnTo>
                  <a:lnTo>
                    <a:pt x="209" y="106"/>
                  </a:lnTo>
                  <a:lnTo>
                    <a:pt x="217" y="108"/>
                  </a:lnTo>
                  <a:lnTo>
                    <a:pt x="223" y="110"/>
                  </a:lnTo>
                  <a:lnTo>
                    <a:pt x="230" y="114"/>
                  </a:lnTo>
                  <a:lnTo>
                    <a:pt x="238" y="116"/>
                  </a:lnTo>
                  <a:lnTo>
                    <a:pt x="246" y="120"/>
                  </a:lnTo>
                  <a:lnTo>
                    <a:pt x="252" y="122"/>
                  </a:lnTo>
                  <a:lnTo>
                    <a:pt x="248" y="145"/>
                  </a:lnTo>
                  <a:lnTo>
                    <a:pt x="248" y="143"/>
                  </a:lnTo>
                  <a:lnTo>
                    <a:pt x="246" y="143"/>
                  </a:lnTo>
                  <a:lnTo>
                    <a:pt x="244" y="141"/>
                  </a:lnTo>
                  <a:lnTo>
                    <a:pt x="240" y="141"/>
                  </a:lnTo>
                  <a:lnTo>
                    <a:pt x="236" y="139"/>
                  </a:lnTo>
                  <a:lnTo>
                    <a:pt x="232" y="137"/>
                  </a:lnTo>
                  <a:lnTo>
                    <a:pt x="225" y="133"/>
                  </a:lnTo>
                  <a:lnTo>
                    <a:pt x="219" y="131"/>
                  </a:lnTo>
                  <a:lnTo>
                    <a:pt x="211" y="126"/>
                  </a:lnTo>
                  <a:lnTo>
                    <a:pt x="205" y="122"/>
                  </a:lnTo>
                  <a:lnTo>
                    <a:pt x="201" y="120"/>
                  </a:lnTo>
                  <a:lnTo>
                    <a:pt x="197" y="118"/>
                  </a:lnTo>
                  <a:lnTo>
                    <a:pt x="192" y="116"/>
                  </a:lnTo>
                  <a:lnTo>
                    <a:pt x="188" y="116"/>
                  </a:lnTo>
                  <a:lnTo>
                    <a:pt x="182" y="112"/>
                  </a:lnTo>
                  <a:lnTo>
                    <a:pt x="178" y="110"/>
                  </a:lnTo>
                  <a:lnTo>
                    <a:pt x="174" y="108"/>
                  </a:lnTo>
                  <a:lnTo>
                    <a:pt x="170" y="106"/>
                  </a:lnTo>
                  <a:lnTo>
                    <a:pt x="164" y="104"/>
                  </a:lnTo>
                  <a:lnTo>
                    <a:pt x="159" y="102"/>
                  </a:lnTo>
                  <a:lnTo>
                    <a:pt x="155" y="100"/>
                  </a:lnTo>
                  <a:lnTo>
                    <a:pt x="151" y="96"/>
                  </a:lnTo>
                  <a:lnTo>
                    <a:pt x="145" y="93"/>
                  </a:lnTo>
                  <a:lnTo>
                    <a:pt x="139" y="91"/>
                  </a:lnTo>
                  <a:lnTo>
                    <a:pt x="135" y="87"/>
                  </a:lnTo>
                  <a:lnTo>
                    <a:pt x="130" y="85"/>
                  </a:lnTo>
                  <a:lnTo>
                    <a:pt x="124" y="83"/>
                  </a:lnTo>
                  <a:lnTo>
                    <a:pt x="118" y="79"/>
                  </a:lnTo>
                  <a:lnTo>
                    <a:pt x="114" y="77"/>
                  </a:lnTo>
                  <a:lnTo>
                    <a:pt x="108" y="75"/>
                  </a:lnTo>
                  <a:lnTo>
                    <a:pt x="104" y="71"/>
                  </a:lnTo>
                  <a:lnTo>
                    <a:pt x="97" y="69"/>
                  </a:lnTo>
                  <a:lnTo>
                    <a:pt x="91" y="65"/>
                  </a:lnTo>
                  <a:lnTo>
                    <a:pt x="87" y="62"/>
                  </a:lnTo>
                  <a:lnTo>
                    <a:pt x="83" y="60"/>
                  </a:lnTo>
                  <a:lnTo>
                    <a:pt x="77" y="58"/>
                  </a:lnTo>
                  <a:lnTo>
                    <a:pt x="73" y="54"/>
                  </a:lnTo>
                  <a:lnTo>
                    <a:pt x="68" y="52"/>
                  </a:lnTo>
                  <a:lnTo>
                    <a:pt x="62" y="48"/>
                  </a:lnTo>
                  <a:lnTo>
                    <a:pt x="56" y="46"/>
                  </a:lnTo>
                  <a:lnTo>
                    <a:pt x="52" y="44"/>
                  </a:lnTo>
                  <a:lnTo>
                    <a:pt x="48" y="42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5" y="31"/>
                  </a:lnTo>
                  <a:lnTo>
                    <a:pt x="29" y="29"/>
                  </a:lnTo>
                  <a:lnTo>
                    <a:pt x="25" y="27"/>
                  </a:lnTo>
                  <a:lnTo>
                    <a:pt x="21" y="23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7" y="13"/>
                  </a:lnTo>
                  <a:lnTo>
                    <a:pt x="0" y="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69" name="Freeform 9">
              <a:extLst>
                <a:ext uri="{FF2B5EF4-FFF2-40B4-BE49-F238E27FC236}">
                  <a16:creationId xmlns:a16="http://schemas.microsoft.com/office/drawing/2014/main" id="{D9583AC2-98B7-EA51-884E-A91A758DB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" y="1543"/>
              <a:ext cx="157" cy="206"/>
            </a:xfrm>
            <a:custGeom>
              <a:avLst/>
              <a:gdLst>
                <a:gd name="T0" fmla="*/ 155 w 157"/>
                <a:gd name="T1" fmla="*/ 192 h 206"/>
                <a:gd name="T2" fmla="*/ 149 w 157"/>
                <a:gd name="T3" fmla="*/ 182 h 206"/>
                <a:gd name="T4" fmla="*/ 143 w 157"/>
                <a:gd name="T5" fmla="*/ 171 h 206"/>
                <a:gd name="T6" fmla="*/ 134 w 157"/>
                <a:gd name="T7" fmla="*/ 159 h 206"/>
                <a:gd name="T8" fmla="*/ 124 w 157"/>
                <a:gd name="T9" fmla="*/ 144 h 206"/>
                <a:gd name="T10" fmla="*/ 118 w 157"/>
                <a:gd name="T11" fmla="*/ 134 h 206"/>
                <a:gd name="T12" fmla="*/ 112 w 157"/>
                <a:gd name="T13" fmla="*/ 126 h 206"/>
                <a:gd name="T14" fmla="*/ 106 w 157"/>
                <a:gd name="T15" fmla="*/ 118 h 206"/>
                <a:gd name="T16" fmla="*/ 101 w 157"/>
                <a:gd name="T17" fmla="*/ 107 h 206"/>
                <a:gd name="T18" fmla="*/ 95 w 157"/>
                <a:gd name="T19" fmla="*/ 99 h 206"/>
                <a:gd name="T20" fmla="*/ 89 w 157"/>
                <a:gd name="T21" fmla="*/ 91 h 206"/>
                <a:gd name="T22" fmla="*/ 83 w 157"/>
                <a:gd name="T23" fmla="*/ 82 h 206"/>
                <a:gd name="T24" fmla="*/ 77 w 157"/>
                <a:gd name="T25" fmla="*/ 74 h 206"/>
                <a:gd name="T26" fmla="*/ 70 w 157"/>
                <a:gd name="T27" fmla="*/ 66 h 206"/>
                <a:gd name="T28" fmla="*/ 64 w 157"/>
                <a:gd name="T29" fmla="*/ 58 h 206"/>
                <a:gd name="T30" fmla="*/ 56 w 157"/>
                <a:gd name="T31" fmla="*/ 45 h 206"/>
                <a:gd name="T32" fmla="*/ 44 w 157"/>
                <a:gd name="T33" fmla="*/ 31 h 206"/>
                <a:gd name="T34" fmla="*/ 31 w 157"/>
                <a:gd name="T35" fmla="*/ 18 h 206"/>
                <a:gd name="T36" fmla="*/ 23 w 157"/>
                <a:gd name="T37" fmla="*/ 8 h 206"/>
                <a:gd name="T38" fmla="*/ 13 w 157"/>
                <a:gd name="T39" fmla="*/ 2 h 206"/>
                <a:gd name="T40" fmla="*/ 0 w 157"/>
                <a:gd name="T41" fmla="*/ 12 h 206"/>
                <a:gd name="T42" fmla="*/ 6 w 157"/>
                <a:gd name="T43" fmla="*/ 16 h 206"/>
                <a:gd name="T44" fmla="*/ 13 w 157"/>
                <a:gd name="T45" fmla="*/ 25 h 206"/>
                <a:gd name="T46" fmla="*/ 21 w 157"/>
                <a:gd name="T47" fmla="*/ 35 h 206"/>
                <a:gd name="T48" fmla="*/ 29 w 157"/>
                <a:gd name="T49" fmla="*/ 45 h 206"/>
                <a:gd name="T50" fmla="*/ 41 w 157"/>
                <a:gd name="T51" fmla="*/ 58 h 206"/>
                <a:gd name="T52" fmla="*/ 54 w 157"/>
                <a:gd name="T53" fmla="*/ 72 h 206"/>
                <a:gd name="T54" fmla="*/ 60 w 157"/>
                <a:gd name="T55" fmla="*/ 78 h 206"/>
                <a:gd name="T56" fmla="*/ 68 w 157"/>
                <a:gd name="T57" fmla="*/ 87 h 206"/>
                <a:gd name="T58" fmla="*/ 79 w 157"/>
                <a:gd name="T59" fmla="*/ 103 h 206"/>
                <a:gd name="T60" fmla="*/ 87 w 157"/>
                <a:gd name="T61" fmla="*/ 109 h 206"/>
                <a:gd name="T62" fmla="*/ 93 w 157"/>
                <a:gd name="T63" fmla="*/ 118 h 206"/>
                <a:gd name="T64" fmla="*/ 99 w 157"/>
                <a:gd name="T65" fmla="*/ 126 h 206"/>
                <a:gd name="T66" fmla="*/ 106 w 157"/>
                <a:gd name="T67" fmla="*/ 134 h 206"/>
                <a:gd name="T68" fmla="*/ 110 w 157"/>
                <a:gd name="T69" fmla="*/ 142 h 206"/>
                <a:gd name="T70" fmla="*/ 116 w 157"/>
                <a:gd name="T71" fmla="*/ 151 h 206"/>
                <a:gd name="T72" fmla="*/ 126 w 157"/>
                <a:gd name="T73" fmla="*/ 165 h 206"/>
                <a:gd name="T74" fmla="*/ 134 w 157"/>
                <a:gd name="T75" fmla="*/ 180 h 206"/>
                <a:gd name="T76" fmla="*/ 141 w 157"/>
                <a:gd name="T77" fmla="*/ 194 h 206"/>
                <a:gd name="T78" fmla="*/ 145 w 157"/>
                <a:gd name="T79" fmla="*/ 206 h 206"/>
                <a:gd name="T80" fmla="*/ 157 w 157"/>
                <a:gd name="T81" fmla="*/ 19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206">
                  <a:moveTo>
                    <a:pt x="157" y="194"/>
                  </a:moveTo>
                  <a:lnTo>
                    <a:pt x="155" y="192"/>
                  </a:lnTo>
                  <a:lnTo>
                    <a:pt x="153" y="186"/>
                  </a:lnTo>
                  <a:lnTo>
                    <a:pt x="149" y="182"/>
                  </a:lnTo>
                  <a:lnTo>
                    <a:pt x="145" y="177"/>
                  </a:lnTo>
                  <a:lnTo>
                    <a:pt x="143" y="171"/>
                  </a:lnTo>
                  <a:lnTo>
                    <a:pt x="139" y="167"/>
                  </a:lnTo>
                  <a:lnTo>
                    <a:pt x="134" y="159"/>
                  </a:lnTo>
                  <a:lnTo>
                    <a:pt x="130" y="153"/>
                  </a:lnTo>
                  <a:lnTo>
                    <a:pt x="124" y="144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4" y="130"/>
                  </a:lnTo>
                  <a:lnTo>
                    <a:pt x="112" y="126"/>
                  </a:lnTo>
                  <a:lnTo>
                    <a:pt x="110" y="122"/>
                  </a:lnTo>
                  <a:lnTo>
                    <a:pt x="106" y="118"/>
                  </a:lnTo>
                  <a:lnTo>
                    <a:pt x="103" y="113"/>
                  </a:lnTo>
                  <a:lnTo>
                    <a:pt x="101" y="107"/>
                  </a:lnTo>
                  <a:lnTo>
                    <a:pt x="99" y="105"/>
                  </a:lnTo>
                  <a:lnTo>
                    <a:pt x="95" y="99"/>
                  </a:lnTo>
                  <a:lnTo>
                    <a:pt x="91" y="95"/>
                  </a:lnTo>
                  <a:lnTo>
                    <a:pt x="89" y="91"/>
                  </a:lnTo>
                  <a:lnTo>
                    <a:pt x="87" y="87"/>
                  </a:lnTo>
                  <a:lnTo>
                    <a:pt x="83" y="82"/>
                  </a:lnTo>
                  <a:lnTo>
                    <a:pt x="79" y="78"/>
                  </a:lnTo>
                  <a:lnTo>
                    <a:pt x="77" y="74"/>
                  </a:lnTo>
                  <a:lnTo>
                    <a:pt x="75" y="70"/>
                  </a:lnTo>
                  <a:lnTo>
                    <a:pt x="70" y="66"/>
                  </a:lnTo>
                  <a:lnTo>
                    <a:pt x="68" y="62"/>
                  </a:lnTo>
                  <a:lnTo>
                    <a:pt x="64" y="58"/>
                  </a:lnTo>
                  <a:lnTo>
                    <a:pt x="60" y="54"/>
                  </a:lnTo>
                  <a:lnTo>
                    <a:pt x="56" y="45"/>
                  </a:lnTo>
                  <a:lnTo>
                    <a:pt x="50" y="39"/>
                  </a:lnTo>
                  <a:lnTo>
                    <a:pt x="44" y="31"/>
                  </a:lnTo>
                  <a:lnTo>
                    <a:pt x="37" y="25"/>
                  </a:lnTo>
                  <a:lnTo>
                    <a:pt x="31" y="18"/>
                  </a:lnTo>
                  <a:lnTo>
                    <a:pt x="27" y="12"/>
                  </a:lnTo>
                  <a:lnTo>
                    <a:pt x="23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6"/>
                  </a:lnTo>
                  <a:lnTo>
                    <a:pt x="8" y="21"/>
                  </a:lnTo>
                  <a:lnTo>
                    <a:pt x="13" y="25"/>
                  </a:lnTo>
                  <a:lnTo>
                    <a:pt x="15" y="29"/>
                  </a:lnTo>
                  <a:lnTo>
                    <a:pt x="21" y="35"/>
                  </a:lnTo>
                  <a:lnTo>
                    <a:pt x="25" y="39"/>
                  </a:lnTo>
                  <a:lnTo>
                    <a:pt x="29" y="45"/>
                  </a:lnTo>
                  <a:lnTo>
                    <a:pt x="35" y="51"/>
                  </a:lnTo>
                  <a:lnTo>
                    <a:pt x="41" y="58"/>
                  </a:lnTo>
                  <a:lnTo>
                    <a:pt x="48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60" y="78"/>
                  </a:lnTo>
                  <a:lnTo>
                    <a:pt x="64" y="82"/>
                  </a:lnTo>
                  <a:lnTo>
                    <a:pt x="68" y="87"/>
                  </a:lnTo>
                  <a:lnTo>
                    <a:pt x="72" y="95"/>
                  </a:lnTo>
                  <a:lnTo>
                    <a:pt x="79" y="103"/>
                  </a:lnTo>
                  <a:lnTo>
                    <a:pt x="83" y="105"/>
                  </a:lnTo>
                  <a:lnTo>
                    <a:pt x="87" y="109"/>
                  </a:lnTo>
                  <a:lnTo>
                    <a:pt x="89" y="113"/>
                  </a:lnTo>
                  <a:lnTo>
                    <a:pt x="93" y="118"/>
                  </a:lnTo>
                  <a:lnTo>
                    <a:pt x="95" y="122"/>
                  </a:lnTo>
                  <a:lnTo>
                    <a:pt x="99" y="126"/>
                  </a:lnTo>
                  <a:lnTo>
                    <a:pt x="101" y="130"/>
                  </a:lnTo>
                  <a:lnTo>
                    <a:pt x="106" y="134"/>
                  </a:lnTo>
                  <a:lnTo>
                    <a:pt x="108" y="138"/>
                  </a:lnTo>
                  <a:lnTo>
                    <a:pt x="110" y="142"/>
                  </a:lnTo>
                  <a:lnTo>
                    <a:pt x="112" y="147"/>
                  </a:lnTo>
                  <a:lnTo>
                    <a:pt x="116" y="151"/>
                  </a:lnTo>
                  <a:lnTo>
                    <a:pt x="120" y="159"/>
                  </a:lnTo>
                  <a:lnTo>
                    <a:pt x="126" y="165"/>
                  </a:lnTo>
                  <a:lnTo>
                    <a:pt x="130" y="173"/>
                  </a:lnTo>
                  <a:lnTo>
                    <a:pt x="134" y="180"/>
                  </a:lnTo>
                  <a:lnTo>
                    <a:pt x="136" y="186"/>
                  </a:lnTo>
                  <a:lnTo>
                    <a:pt x="141" y="194"/>
                  </a:lnTo>
                  <a:lnTo>
                    <a:pt x="143" y="198"/>
                  </a:lnTo>
                  <a:lnTo>
                    <a:pt x="145" y="206"/>
                  </a:lnTo>
                  <a:lnTo>
                    <a:pt x="157" y="194"/>
                  </a:lnTo>
                  <a:lnTo>
                    <a:pt x="15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0" name="Freeform 10">
              <a:extLst>
                <a:ext uri="{FF2B5EF4-FFF2-40B4-BE49-F238E27FC236}">
                  <a16:creationId xmlns:a16="http://schemas.microsoft.com/office/drawing/2014/main" id="{106AC697-97BA-5C3E-A278-B0A86ACA1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782"/>
              <a:ext cx="128" cy="38"/>
            </a:xfrm>
            <a:custGeom>
              <a:avLst/>
              <a:gdLst>
                <a:gd name="T0" fmla="*/ 128 w 128"/>
                <a:gd name="T1" fmla="*/ 23 h 38"/>
                <a:gd name="T2" fmla="*/ 128 w 128"/>
                <a:gd name="T3" fmla="*/ 21 h 38"/>
                <a:gd name="T4" fmla="*/ 124 w 128"/>
                <a:gd name="T5" fmla="*/ 21 h 38"/>
                <a:gd name="T6" fmla="*/ 122 w 128"/>
                <a:gd name="T7" fmla="*/ 21 h 38"/>
                <a:gd name="T8" fmla="*/ 118 w 128"/>
                <a:gd name="T9" fmla="*/ 19 h 38"/>
                <a:gd name="T10" fmla="*/ 111 w 128"/>
                <a:gd name="T11" fmla="*/ 17 h 38"/>
                <a:gd name="T12" fmla="*/ 103 w 128"/>
                <a:gd name="T13" fmla="*/ 17 h 38"/>
                <a:gd name="T14" fmla="*/ 99 w 128"/>
                <a:gd name="T15" fmla="*/ 15 h 38"/>
                <a:gd name="T16" fmla="*/ 97 w 128"/>
                <a:gd name="T17" fmla="*/ 15 h 38"/>
                <a:gd name="T18" fmla="*/ 91 w 128"/>
                <a:gd name="T19" fmla="*/ 13 h 38"/>
                <a:gd name="T20" fmla="*/ 89 w 128"/>
                <a:gd name="T21" fmla="*/ 13 h 38"/>
                <a:gd name="T22" fmla="*/ 82 w 128"/>
                <a:gd name="T23" fmla="*/ 13 h 38"/>
                <a:gd name="T24" fmla="*/ 78 w 128"/>
                <a:gd name="T25" fmla="*/ 11 h 38"/>
                <a:gd name="T26" fmla="*/ 72 w 128"/>
                <a:gd name="T27" fmla="*/ 11 h 38"/>
                <a:gd name="T28" fmla="*/ 68 w 128"/>
                <a:gd name="T29" fmla="*/ 9 h 38"/>
                <a:gd name="T30" fmla="*/ 62 w 128"/>
                <a:gd name="T31" fmla="*/ 7 h 38"/>
                <a:gd name="T32" fmla="*/ 58 w 128"/>
                <a:gd name="T33" fmla="*/ 7 h 38"/>
                <a:gd name="T34" fmla="*/ 51 w 128"/>
                <a:gd name="T35" fmla="*/ 5 h 38"/>
                <a:gd name="T36" fmla="*/ 45 w 128"/>
                <a:gd name="T37" fmla="*/ 5 h 38"/>
                <a:gd name="T38" fmla="*/ 41 w 128"/>
                <a:gd name="T39" fmla="*/ 5 h 38"/>
                <a:gd name="T40" fmla="*/ 35 w 128"/>
                <a:gd name="T41" fmla="*/ 3 h 38"/>
                <a:gd name="T42" fmla="*/ 29 w 128"/>
                <a:gd name="T43" fmla="*/ 3 h 38"/>
                <a:gd name="T44" fmla="*/ 23 w 128"/>
                <a:gd name="T45" fmla="*/ 3 h 38"/>
                <a:gd name="T46" fmla="*/ 18 w 128"/>
                <a:gd name="T47" fmla="*/ 0 h 38"/>
                <a:gd name="T48" fmla="*/ 12 w 128"/>
                <a:gd name="T49" fmla="*/ 0 h 38"/>
                <a:gd name="T50" fmla="*/ 6 w 128"/>
                <a:gd name="T51" fmla="*/ 0 h 38"/>
                <a:gd name="T52" fmla="*/ 0 w 128"/>
                <a:gd name="T53" fmla="*/ 0 h 38"/>
                <a:gd name="T54" fmla="*/ 2 w 128"/>
                <a:gd name="T55" fmla="*/ 17 h 38"/>
                <a:gd name="T56" fmla="*/ 2 w 128"/>
                <a:gd name="T57" fmla="*/ 17 h 38"/>
                <a:gd name="T58" fmla="*/ 6 w 128"/>
                <a:gd name="T59" fmla="*/ 17 h 38"/>
                <a:gd name="T60" fmla="*/ 10 w 128"/>
                <a:gd name="T61" fmla="*/ 17 h 38"/>
                <a:gd name="T62" fmla="*/ 18 w 128"/>
                <a:gd name="T63" fmla="*/ 17 h 38"/>
                <a:gd name="T64" fmla="*/ 20 w 128"/>
                <a:gd name="T65" fmla="*/ 17 h 38"/>
                <a:gd name="T66" fmla="*/ 25 w 128"/>
                <a:gd name="T67" fmla="*/ 17 h 38"/>
                <a:gd name="T68" fmla="*/ 31 w 128"/>
                <a:gd name="T69" fmla="*/ 17 h 38"/>
                <a:gd name="T70" fmla="*/ 35 w 128"/>
                <a:gd name="T71" fmla="*/ 17 h 38"/>
                <a:gd name="T72" fmla="*/ 39 w 128"/>
                <a:gd name="T73" fmla="*/ 17 h 38"/>
                <a:gd name="T74" fmla="*/ 45 w 128"/>
                <a:gd name="T75" fmla="*/ 17 h 38"/>
                <a:gd name="T76" fmla="*/ 49 w 128"/>
                <a:gd name="T77" fmla="*/ 19 h 38"/>
                <a:gd name="T78" fmla="*/ 56 w 128"/>
                <a:gd name="T79" fmla="*/ 19 h 38"/>
                <a:gd name="T80" fmla="*/ 62 w 128"/>
                <a:gd name="T81" fmla="*/ 19 h 38"/>
                <a:gd name="T82" fmla="*/ 66 w 128"/>
                <a:gd name="T83" fmla="*/ 19 h 38"/>
                <a:gd name="T84" fmla="*/ 70 w 128"/>
                <a:gd name="T85" fmla="*/ 21 h 38"/>
                <a:gd name="T86" fmla="*/ 76 w 128"/>
                <a:gd name="T87" fmla="*/ 21 h 38"/>
                <a:gd name="T88" fmla="*/ 82 w 128"/>
                <a:gd name="T89" fmla="*/ 21 h 38"/>
                <a:gd name="T90" fmla="*/ 87 w 128"/>
                <a:gd name="T91" fmla="*/ 23 h 38"/>
                <a:gd name="T92" fmla="*/ 91 w 128"/>
                <a:gd name="T93" fmla="*/ 23 h 38"/>
                <a:gd name="T94" fmla="*/ 97 w 128"/>
                <a:gd name="T95" fmla="*/ 25 h 38"/>
                <a:gd name="T96" fmla="*/ 101 w 128"/>
                <a:gd name="T97" fmla="*/ 25 h 38"/>
                <a:gd name="T98" fmla="*/ 105 w 128"/>
                <a:gd name="T99" fmla="*/ 27 h 38"/>
                <a:gd name="T100" fmla="*/ 109 w 128"/>
                <a:gd name="T101" fmla="*/ 27 h 38"/>
                <a:gd name="T102" fmla="*/ 113 w 128"/>
                <a:gd name="T103" fmla="*/ 29 h 38"/>
                <a:gd name="T104" fmla="*/ 118 w 128"/>
                <a:gd name="T105" fmla="*/ 33 h 38"/>
                <a:gd name="T106" fmla="*/ 122 w 128"/>
                <a:gd name="T107" fmla="*/ 38 h 38"/>
                <a:gd name="T108" fmla="*/ 128 w 128"/>
                <a:gd name="T109" fmla="*/ 23 h 38"/>
                <a:gd name="T110" fmla="*/ 128 w 128"/>
                <a:gd name="T11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" h="38">
                  <a:moveTo>
                    <a:pt x="128" y="23"/>
                  </a:moveTo>
                  <a:lnTo>
                    <a:pt x="128" y="21"/>
                  </a:lnTo>
                  <a:lnTo>
                    <a:pt x="124" y="21"/>
                  </a:lnTo>
                  <a:lnTo>
                    <a:pt x="122" y="21"/>
                  </a:lnTo>
                  <a:lnTo>
                    <a:pt x="118" y="19"/>
                  </a:lnTo>
                  <a:lnTo>
                    <a:pt x="111" y="17"/>
                  </a:lnTo>
                  <a:lnTo>
                    <a:pt x="103" y="17"/>
                  </a:lnTo>
                  <a:lnTo>
                    <a:pt x="99" y="15"/>
                  </a:lnTo>
                  <a:lnTo>
                    <a:pt x="97" y="15"/>
                  </a:lnTo>
                  <a:lnTo>
                    <a:pt x="91" y="13"/>
                  </a:lnTo>
                  <a:lnTo>
                    <a:pt x="89" y="13"/>
                  </a:lnTo>
                  <a:lnTo>
                    <a:pt x="82" y="13"/>
                  </a:lnTo>
                  <a:lnTo>
                    <a:pt x="78" y="11"/>
                  </a:lnTo>
                  <a:lnTo>
                    <a:pt x="72" y="11"/>
                  </a:lnTo>
                  <a:lnTo>
                    <a:pt x="68" y="9"/>
                  </a:lnTo>
                  <a:lnTo>
                    <a:pt x="62" y="7"/>
                  </a:lnTo>
                  <a:lnTo>
                    <a:pt x="58" y="7"/>
                  </a:lnTo>
                  <a:lnTo>
                    <a:pt x="51" y="5"/>
                  </a:lnTo>
                  <a:lnTo>
                    <a:pt x="45" y="5"/>
                  </a:lnTo>
                  <a:lnTo>
                    <a:pt x="41" y="5"/>
                  </a:lnTo>
                  <a:lnTo>
                    <a:pt x="35" y="3"/>
                  </a:lnTo>
                  <a:lnTo>
                    <a:pt x="29" y="3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5" y="17"/>
                  </a:lnTo>
                  <a:lnTo>
                    <a:pt x="49" y="19"/>
                  </a:lnTo>
                  <a:lnTo>
                    <a:pt x="56" y="19"/>
                  </a:lnTo>
                  <a:lnTo>
                    <a:pt x="62" y="19"/>
                  </a:lnTo>
                  <a:lnTo>
                    <a:pt x="66" y="19"/>
                  </a:lnTo>
                  <a:lnTo>
                    <a:pt x="70" y="21"/>
                  </a:lnTo>
                  <a:lnTo>
                    <a:pt x="76" y="21"/>
                  </a:lnTo>
                  <a:lnTo>
                    <a:pt x="82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7" y="25"/>
                  </a:lnTo>
                  <a:lnTo>
                    <a:pt x="101" y="25"/>
                  </a:lnTo>
                  <a:lnTo>
                    <a:pt x="105" y="27"/>
                  </a:lnTo>
                  <a:lnTo>
                    <a:pt x="109" y="27"/>
                  </a:lnTo>
                  <a:lnTo>
                    <a:pt x="113" y="29"/>
                  </a:lnTo>
                  <a:lnTo>
                    <a:pt x="118" y="33"/>
                  </a:lnTo>
                  <a:lnTo>
                    <a:pt x="122" y="38"/>
                  </a:lnTo>
                  <a:lnTo>
                    <a:pt x="128" y="23"/>
                  </a:lnTo>
                  <a:lnTo>
                    <a:pt x="12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1" name="Freeform 11">
              <a:extLst>
                <a:ext uri="{FF2B5EF4-FFF2-40B4-BE49-F238E27FC236}">
                  <a16:creationId xmlns:a16="http://schemas.microsoft.com/office/drawing/2014/main" id="{8734EEE6-7D2A-0288-DD32-FB211B5EC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923"/>
              <a:ext cx="118" cy="58"/>
            </a:xfrm>
            <a:custGeom>
              <a:avLst/>
              <a:gdLst>
                <a:gd name="T0" fmla="*/ 0 w 118"/>
                <a:gd name="T1" fmla="*/ 45 h 58"/>
                <a:gd name="T2" fmla="*/ 0 w 118"/>
                <a:gd name="T3" fmla="*/ 45 h 58"/>
                <a:gd name="T4" fmla="*/ 4 w 118"/>
                <a:gd name="T5" fmla="*/ 43 h 58"/>
                <a:gd name="T6" fmla="*/ 8 w 118"/>
                <a:gd name="T7" fmla="*/ 41 h 58"/>
                <a:gd name="T8" fmla="*/ 12 w 118"/>
                <a:gd name="T9" fmla="*/ 37 h 58"/>
                <a:gd name="T10" fmla="*/ 18 w 118"/>
                <a:gd name="T11" fmla="*/ 33 h 58"/>
                <a:gd name="T12" fmla="*/ 27 w 118"/>
                <a:gd name="T13" fmla="*/ 31 h 58"/>
                <a:gd name="T14" fmla="*/ 31 w 118"/>
                <a:gd name="T15" fmla="*/ 29 h 58"/>
                <a:gd name="T16" fmla="*/ 35 w 118"/>
                <a:gd name="T17" fmla="*/ 27 h 58"/>
                <a:gd name="T18" fmla="*/ 41 w 118"/>
                <a:gd name="T19" fmla="*/ 25 h 58"/>
                <a:gd name="T20" fmla="*/ 45 w 118"/>
                <a:gd name="T21" fmla="*/ 23 h 58"/>
                <a:gd name="T22" fmla="*/ 49 w 118"/>
                <a:gd name="T23" fmla="*/ 21 h 58"/>
                <a:gd name="T24" fmla="*/ 54 w 118"/>
                <a:gd name="T25" fmla="*/ 18 h 58"/>
                <a:gd name="T26" fmla="*/ 60 w 118"/>
                <a:gd name="T27" fmla="*/ 16 h 58"/>
                <a:gd name="T28" fmla="*/ 64 w 118"/>
                <a:gd name="T29" fmla="*/ 14 h 58"/>
                <a:gd name="T30" fmla="*/ 68 w 118"/>
                <a:gd name="T31" fmla="*/ 12 h 58"/>
                <a:gd name="T32" fmla="*/ 74 w 118"/>
                <a:gd name="T33" fmla="*/ 10 h 58"/>
                <a:gd name="T34" fmla="*/ 78 w 118"/>
                <a:gd name="T35" fmla="*/ 8 h 58"/>
                <a:gd name="T36" fmla="*/ 84 w 118"/>
                <a:gd name="T37" fmla="*/ 6 h 58"/>
                <a:gd name="T38" fmla="*/ 89 w 118"/>
                <a:gd name="T39" fmla="*/ 4 h 58"/>
                <a:gd name="T40" fmla="*/ 93 w 118"/>
                <a:gd name="T41" fmla="*/ 2 h 58"/>
                <a:gd name="T42" fmla="*/ 97 w 118"/>
                <a:gd name="T43" fmla="*/ 2 h 58"/>
                <a:gd name="T44" fmla="*/ 101 w 118"/>
                <a:gd name="T45" fmla="*/ 0 h 58"/>
                <a:gd name="T46" fmla="*/ 105 w 118"/>
                <a:gd name="T47" fmla="*/ 0 h 58"/>
                <a:gd name="T48" fmla="*/ 109 w 118"/>
                <a:gd name="T49" fmla="*/ 0 h 58"/>
                <a:gd name="T50" fmla="*/ 113 w 118"/>
                <a:gd name="T51" fmla="*/ 0 h 58"/>
                <a:gd name="T52" fmla="*/ 118 w 118"/>
                <a:gd name="T53" fmla="*/ 0 h 58"/>
                <a:gd name="T54" fmla="*/ 118 w 118"/>
                <a:gd name="T55" fmla="*/ 10 h 58"/>
                <a:gd name="T56" fmla="*/ 118 w 118"/>
                <a:gd name="T57" fmla="*/ 10 h 58"/>
                <a:gd name="T58" fmla="*/ 115 w 118"/>
                <a:gd name="T59" fmla="*/ 10 h 58"/>
                <a:gd name="T60" fmla="*/ 111 w 118"/>
                <a:gd name="T61" fmla="*/ 10 h 58"/>
                <a:gd name="T62" fmla="*/ 107 w 118"/>
                <a:gd name="T63" fmla="*/ 12 h 58"/>
                <a:gd name="T64" fmla="*/ 101 w 118"/>
                <a:gd name="T65" fmla="*/ 12 h 58"/>
                <a:gd name="T66" fmla="*/ 97 w 118"/>
                <a:gd name="T67" fmla="*/ 14 h 58"/>
                <a:gd name="T68" fmla="*/ 89 w 118"/>
                <a:gd name="T69" fmla="*/ 16 h 58"/>
                <a:gd name="T70" fmla="*/ 82 w 118"/>
                <a:gd name="T71" fmla="*/ 18 h 58"/>
                <a:gd name="T72" fmla="*/ 78 w 118"/>
                <a:gd name="T73" fmla="*/ 21 h 58"/>
                <a:gd name="T74" fmla="*/ 74 w 118"/>
                <a:gd name="T75" fmla="*/ 21 h 58"/>
                <a:gd name="T76" fmla="*/ 70 w 118"/>
                <a:gd name="T77" fmla="*/ 23 h 58"/>
                <a:gd name="T78" fmla="*/ 66 w 118"/>
                <a:gd name="T79" fmla="*/ 25 h 58"/>
                <a:gd name="T80" fmla="*/ 62 w 118"/>
                <a:gd name="T81" fmla="*/ 27 h 58"/>
                <a:gd name="T82" fmla="*/ 56 w 118"/>
                <a:gd name="T83" fmla="*/ 29 h 58"/>
                <a:gd name="T84" fmla="*/ 51 w 118"/>
                <a:gd name="T85" fmla="*/ 31 h 58"/>
                <a:gd name="T86" fmla="*/ 49 w 118"/>
                <a:gd name="T87" fmla="*/ 33 h 58"/>
                <a:gd name="T88" fmla="*/ 43 w 118"/>
                <a:gd name="T89" fmla="*/ 35 h 58"/>
                <a:gd name="T90" fmla="*/ 39 w 118"/>
                <a:gd name="T91" fmla="*/ 37 h 58"/>
                <a:gd name="T92" fmla="*/ 35 w 118"/>
                <a:gd name="T93" fmla="*/ 41 h 58"/>
                <a:gd name="T94" fmla="*/ 31 w 118"/>
                <a:gd name="T95" fmla="*/ 45 h 58"/>
                <a:gd name="T96" fmla="*/ 23 w 118"/>
                <a:gd name="T97" fmla="*/ 49 h 58"/>
                <a:gd name="T98" fmla="*/ 16 w 118"/>
                <a:gd name="T99" fmla="*/ 58 h 58"/>
                <a:gd name="T100" fmla="*/ 0 w 118"/>
                <a:gd name="T101" fmla="*/ 45 h 58"/>
                <a:gd name="T102" fmla="*/ 0 w 118"/>
                <a:gd name="T103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" h="58">
                  <a:moveTo>
                    <a:pt x="0" y="45"/>
                  </a:moveTo>
                  <a:lnTo>
                    <a:pt x="0" y="45"/>
                  </a:lnTo>
                  <a:lnTo>
                    <a:pt x="4" y="43"/>
                  </a:lnTo>
                  <a:lnTo>
                    <a:pt x="8" y="41"/>
                  </a:lnTo>
                  <a:lnTo>
                    <a:pt x="12" y="37"/>
                  </a:lnTo>
                  <a:lnTo>
                    <a:pt x="18" y="33"/>
                  </a:lnTo>
                  <a:lnTo>
                    <a:pt x="27" y="31"/>
                  </a:lnTo>
                  <a:lnTo>
                    <a:pt x="31" y="29"/>
                  </a:lnTo>
                  <a:lnTo>
                    <a:pt x="35" y="27"/>
                  </a:lnTo>
                  <a:lnTo>
                    <a:pt x="41" y="25"/>
                  </a:lnTo>
                  <a:lnTo>
                    <a:pt x="45" y="23"/>
                  </a:lnTo>
                  <a:lnTo>
                    <a:pt x="49" y="21"/>
                  </a:lnTo>
                  <a:lnTo>
                    <a:pt x="54" y="18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8" y="12"/>
                  </a:lnTo>
                  <a:lnTo>
                    <a:pt x="74" y="10"/>
                  </a:lnTo>
                  <a:lnTo>
                    <a:pt x="78" y="8"/>
                  </a:lnTo>
                  <a:lnTo>
                    <a:pt x="84" y="6"/>
                  </a:lnTo>
                  <a:lnTo>
                    <a:pt x="89" y="4"/>
                  </a:lnTo>
                  <a:lnTo>
                    <a:pt x="93" y="2"/>
                  </a:lnTo>
                  <a:lnTo>
                    <a:pt x="97" y="2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5" y="10"/>
                  </a:lnTo>
                  <a:lnTo>
                    <a:pt x="111" y="10"/>
                  </a:lnTo>
                  <a:lnTo>
                    <a:pt x="107" y="12"/>
                  </a:lnTo>
                  <a:lnTo>
                    <a:pt x="101" y="12"/>
                  </a:lnTo>
                  <a:lnTo>
                    <a:pt x="97" y="14"/>
                  </a:lnTo>
                  <a:lnTo>
                    <a:pt x="89" y="16"/>
                  </a:lnTo>
                  <a:lnTo>
                    <a:pt x="82" y="18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0" y="23"/>
                  </a:lnTo>
                  <a:lnTo>
                    <a:pt x="66" y="25"/>
                  </a:lnTo>
                  <a:lnTo>
                    <a:pt x="62" y="27"/>
                  </a:lnTo>
                  <a:lnTo>
                    <a:pt x="56" y="29"/>
                  </a:lnTo>
                  <a:lnTo>
                    <a:pt x="51" y="31"/>
                  </a:lnTo>
                  <a:lnTo>
                    <a:pt x="49" y="33"/>
                  </a:lnTo>
                  <a:lnTo>
                    <a:pt x="43" y="35"/>
                  </a:lnTo>
                  <a:lnTo>
                    <a:pt x="39" y="37"/>
                  </a:lnTo>
                  <a:lnTo>
                    <a:pt x="35" y="41"/>
                  </a:lnTo>
                  <a:lnTo>
                    <a:pt x="31" y="45"/>
                  </a:lnTo>
                  <a:lnTo>
                    <a:pt x="23" y="49"/>
                  </a:lnTo>
                  <a:lnTo>
                    <a:pt x="16" y="58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2" name="Freeform 12">
              <a:extLst>
                <a:ext uri="{FF2B5EF4-FFF2-40B4-BE49-F238E27FC236}">
                  <a16:creationId xmlns:a16="http://schemas.microsoft.com/office/drawing/2014/main" id="{0D31A9AF-9C65-DDE9-89D2-9527110A3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" y="2016"/>
              <a:ext cx="79" cy="204"/>
            </a:xfrm>
            <a:custGeom>
              <a:avLst/>
              <a:gdLst>
                <a:gd name="T0" fmla="*/ 0 w 79"/>
                <a:gd name="T1" fmla="*/ 198 h 204"/>
                <a:gd name="T2" fmla="*/ 4 w 79"/>
                <a:gd name="T3" fmla="*/ 188 h 204"/>
                <a:gd name="T4" fmla="*/ 8 w 79"/>
                <a:gd name="T5" fmla="*/ 180 h 204"/>
                <a:gd name="T6" fmla="*/ 13 w 79"/>
                <a:gd name="T7" fmla="*/ 169 h 204"/>
                <a:gd name="T8" fmla="*/ 17 w 79"/>
                <a:gd name="T9" fmla="*/ 157 h 204"/>
                <a:gd name="T10" fmla="*/ 23 w 79"/>
                <a:gd name="T11" fmla="*/ 142 h 204"/>
                <a:gd name="T12" fmla="*/ 29 w 79"/>
                <a:gd name="T13" fmla="*/ 128 h 204"/>
                <a:gd name="T14" fmla="*/ 35 w 79"/>
                <a:gd name="T15" fmla="*/ 116 h 204"/>
                <a:gd name="T16" fmla="*/ 37 w 79"/>
                <a:gd name="T17" fmla="*/ 107 h 204"/>
                <a:gd name="T18" fmla="*/ 39 w 79"/>
                <a:gd name="T19" fmla="*/ 101 h 204"/>
                <a:gd name="T20" fmla="*/ 44 w 79"/>
                <a:gd name="T21" fmla="*/ 91 h 204"/>
                <a:gd name="T22" fmla="*/ 46 w 79"/>
                <a:gd name="T23" fmla="*/ 82 h 204"/>
                <a:gd name="T24" fmla="*/ 48 w 79"/>
                <a:gd name="T25" fmla="*/ 74 h 204"/>
                <a:gd name="T26" fmla="*/ 54 w 79"/>
                <a:gd name="T27" fmla="*/ 62 h 204"/>
                <a:gd name="T28" fmla="*/ 58 w 79"/>
                <a:gd name="T29" fmla="*/ 51 h 204"/>
                <a:gd name="T30" fmla="*/ 58 w 79"/>
                <a:gd name="T31" fmla="*/ 43 h 204"/>
                <a:gd name="T32" fmla="*/ 62 w 79"/>
                <a:gd name="T33" fmla="*/ 31 h 204"/>
                <a:gd name="T34" fmla="*/ 64 w 79"/>
                <a:gd name="T35" fmla="*/ 18 h 204"/>
                <a:gd name="T36" fmla="*/ 66 w 79"/>
                <a:gd name="T37" fmla="*/ 4 h 204"/>
                <a:gd name="T38" fmla="*/ 70 w 79"/>
                <a:gd name="T39" fmla="*/ 2 h 204"/>
                <a:gd name="T40" fmla="*/ 77 w 79"/>
                <a:gd name="T41" fmla="*/ 8 h 204"/>
                <a:gd name="T42" fmla="*/ 79 w 79"/>
                <a:gd name="T43" fmla="*/ 12 h 204"/>
                <a:gd name="T44" fmla="*/ 77 w 79"/>
                <a:gd name="T45" fmla="*/ 16 h 204"/>
                <a:gd name="T46" fmla="*/ 74 w 79"/>
                <a:gd name="T47" fmla="*/ 27 h 204"/>
                <a:gd name="T48" fmla="*/ 70 w 79"/>
                <a:gd name="T49" fmla="*/ 37 h 204"/>
                <a:gd name="T50" fmla="*/ 66 w 79"/>
                <a:gd name="T51" fmla="*/ 49 h 204"/>
                <a:gd name="T52" fmla="*/ 62 w 79"/>
                <a:gd name="T53" fmla="*/ 62 h 204"/>
                <a:gd name="T54" fmla="*/ 60 w 79"/>
                <a:gd name="T55" fmla="*/ 70 h 204"/>
                <a:gd name="T56" fmla="*/ 58 w 79"/>
                <a:gd name="T57" fmla="*/ 78 h 204"/>
                <a:gd name="T58" fmla="*/ 54 w 79"/>
                <a:gd name="T59" fmla="*/ 89 h 204"/>
                <a:gd name="T60" fmla="*/ 52 w 79"/>
                <a:gd name="T61" fmla="*/ 97 h 204"/>
                <a:gd name="T62" fmla="*/ 48 w 79"/>
                <a:gd name="T63" fmla="*/ 105 h 204"/>
                <a:gd name="T64" fmla="*/ 46 w 79"/>
                <a:gd name="T65" fmla="*/ 113 h 204"/>
                <a:gd name="T66" fmla="*/ 44 w 79"/>
                <a:gd name="T67" fmla="*/ 122 h 204"/>
                <a:gd name="T68" fmla="*/ 39 w 79"/>
                <a:gd name="T69" fmla="*/ 132 h 204"/>
                <a:gd name="T70" fmla="*/ 37 w 79"/>
                <a:gd name="T71" fmla="*/ 140 h 204"/>
                <a:gd name="T72" fmla="*/ 33 w 79"/>
                <a:gd name="T73" fmla="*/ 149 h 204"/>
                <a:gd name="T74" fmla="*/ 31 w 79"/>
                <a:gd name="T75" fmla="*/ 155 h 204"/>
                <a:gd name="T76" fmla="*/ 27 w 79"/>
                <a:gd name="T77" fmla="*/ 167 h 204"/>
                <a:gd name="T78" fmla="*/ 23 w 79"/>
                <a:gd name="T79" fmla="*/ 180 h 204"/>
                <a:gd name="T80" fmla="*/ 19 w 79"/>
                <a:gd name="T81" fmla="*/ 190 h 204"/>
                <a:gd name="T82" fmla="*/ 17 w 79"/>
                <a:gd name="T83" fmla="*/ 200 h 204"/>
                <a:gd name="T84" fmla="*/ 0 w 79"/>
                <a:gd name="T85" fmla="*/ 2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04">
                  <a:moveTo>
                    <a:pt x="0" y="200"/>
                  </a:moveTo>
                  <a:lnTo>
                    <a:pt x="0" y="198"/>
                  </a:lnTo>
                  <a:lnTo>
                    <a:pt x="2" y="192"/>
                  </a:lnTo>
                  <a:lnTo>
                    <a:pt x="4" y="188"/>
                  </a:lnTo>
                  <a:lnTo>
                    <a:pt x="6" y="186"/>
                  </a:lnTo>
                  <a:lnTo>
                    <a:pt x="8" y="180"/>
                  </a:lnTo>
                  <a:lnTo>
                    <a:pt x="10" y="175"/>
                  </a:lnTo>
                  <a:lnTo>
                    <a:pt x="13" y="169"/>
                  </a:lnTo>
                  <a:lnTo>
                    <a:pt x="15" y="163"/>
                  </a:lnTo>
                  <a:lnTo>
                    <a:pt x="17" y="157"/>
                  </a:lnTo>
                  <a:lnTo>
                    <a:pt x="21" y="151"/>
                  </a:lnTo>
                  <a:lnTo>
                    <a:pt x="23" y="142"/>
                  </a:lnTo>
                  <a:lnTo>
                    <a:pt x="27" y="136"/>
                  </a:lnTo>
                  <a:lnTo>
                    <a:pt x="29" y="128"/>
                  </a:lnTo>
                  <a:lnTo>
                    <a:pt x="33" y="122"/>
                  </a:lnTo>
                  <a:lnTo>
                    <a:pt x="35" y="116"/>
                  </a:lnTo>
                  <a:lnTo>
                    <a:pt x="35" y="111"/>
                  </a:lnTo>
                  <a:lnTo>
                    <a:pt x="37" y="107"/>
                  </a:lnTo>
                  <a:lnTo>
                    <a:pt x="39" y="105"/>
                  </a:lnTo>
                  <a:lnTo>
                    <a:pt x="39" y="101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89"/>
                  </a:lnTo>
                  <a:lnTo>
                    <a:pt x="46" y="82"/>
                  </a:lnTo>
                  <a:lnTo>
                    <a:pt x="48" y="78"/>
                  </a:lnTo>
                  <a:lnTo>
                    <a:pt x="48" y="74"/>
                  </a:lnTo>
                  <a:lnTo>
                    <a:pt x="50" y="70"/>
                  </a:lnTo>
                  <a:lnTo>
                    <a:pt x="54" y="62"/>
                  </a:lnTo>
                  <a:lnTo>
                    <a:pt x="56" y="56"/>
                  </a:lnTo>
                  <a:lnTo>
                    <a:pt x="58" y="51"/>
                  </a:lnTo>
                  <a:lnTo>
                    <a:pt x="58" y="47"/>
                  </a:lnTo>
                  <a:lnTo>
                    <a:pt x="58" y="43"/>
                  </a:lnTo>
                  <a:lnTo>
                    <a:pt x="60" y="39"/>
                  </a:lnTo>
                  <a:lnTo>
                    <a:pt x="62" y="31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6" y="12"/>
                  </a:lnTo>
                  <a:lnTo>
                    <a:pt x="66" y="4"/>
                  </a:lnTo>
                  <a:lnTo>
                    <a:pt x="68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7" y="8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4"/>
                  </a:lnTo>
                  <a:lnTo>
                    <a:pt x="77" y="16"/>
                  </a:lnTo>
                  <a:lnTo>
                    <a:pt x="77" y="21"/>
                  </a:lnTo>
                  <a:lnTo>
                    <a:pt x="74" y="27"/>
                  </a:lnTo>
                  <a:lnTo>
                    <a:pt x="72" y="31"/>
                  </a:lnTo>
                  <a:lnTo>
                    <a:pt x="70" y="37"/>
                  </a:lnTo>
                  <a:lnTo>
                    <a:pt x="70" y="43"/>
                  </a:lnTo>
                  <a:lnTo>
                    <a:pt x="66" y="49"/>
                  </a:lnTo>
                  <a:lnTo>
                    <a:pt x="64" y="58"/>
                  </a:lnTo>
                  <a:lnTo>
                    <a:pt x="62" y="62"/>
                  </a:lnTo>
                  <a:lnTo>
                    <a:pt x="62" y="66"/>
                  </a:lnTo>
                  <a:lnTo>
                    <a:pt x="60" y="70"/>
                  </a:lnTo>
                  <a:lnTo>
                    <a:pt x="60" y="74"/>
                  </a:lnTo>
                  <a:lnTo>
                    <a:pt x="58" y="78"/>
                  </a:lnTo>
                  <a:lnTo>
                    <a:pt x="56" y="82"/>
                  </a:lnTo>
                  <a:lnTo>
                    <a:pt x="54" y="89"/>
                  </a:lnTo>
                  <a:lnTo>
                    <a:pt x="54" y="93"/>
                  </a:lnTo>
                  <a:lnTo>
                    <a:pt x="52" y="97"/>
                  </a:lnTo>
                  <a:lnTo>
                    <a:pt x="50" y="101"/>
                  </a:lnTo>
                  <a:lnTo>
                    <a:pt x="48" y="105"/>
                  </a:lnTo>
                  <a:lnTo>
                    <a:pt x="48" y="109"/>
                  </a:lnTo>
                  <a:lnTo>
                    <a:pt x="46" y="113"/>
                  </a:lnTo>
                  <a:lnTo>
                    <a:pt x="44" y="118"/>
                  </a:lnTo>
                  <a:lnTo>
                    <a:pt x="44" y="122"/>
                  </a:lnTo>
                  <a:lnTo>
                    <a:pt x="41" y="126"/>
                  </a:lnTo>
                  <a:lnTo>
                    <a:pt x="39" y="132"/>
                  </a:lnTo>
                  <a:lnTo>
                    <a:pt x="39" y="136"/>
                  </a:lnTo>
                  <a:lnTo>
                    <a:pt x="37" y="140"/>
                  </a:lnTo>
                  <a:lnTo>
                    <a:pt x="35" y="144"/>
                  </a:lnTo>
                  <a:lnTo>
                    <a:pt x="33" y="149"/>
                  </a:lnTo>
                  <a:lnTo>
                    <a:pt x="33" y="153"/>
                  </a:lnTo>
                  <a:lnTo>
                    <a:pt x="31" y="155"/>
                  </a:lnTo>
                  <a:lnTo>
                    <a:pt x="29" y="159"/>
                  </a:lnTo>
                  <a:lnTo>
                    <a:pt x="27" y="167"/>
                  </a:lnTo>
                  <a:lnTo>
                    <a:pt x="25" y="173"/>
                  </a:lnTo>
                  <a:lnTo>
                    <a:pt x="23" y="180"/>
                  </a:lnTo>
                  <a:lnTo>
                    <a:pt x="21" y="186"/>
                  </a:lnTo>
                  <a:lnTo>
                    <a:pt x="19" y="190"/>
                  </a:lnTo>
                  <a:lnTo>
                    <a:pt x="19" y="196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3" name="Freeform 13">
              <a:extLst>
                <a:ext uri="{FF2B5EF4-FFF2-40B4-BE49-F238E27FC236}">
                  <a16:creationId xmlns:a16="http://schemas.microsoft.com/office/drawing/2014/main" id="{42258E14-5823-95F1-7A31-333021DFF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" y="2055"/>
              <a:ext cx="19" cy="174"/>
            </a:xfrm>
            <a:custGeom>
              <a:avLst/>
              <a:gdLst>
                <a:gd name="T0" fmla="*/ 4 w 19"/>
                <a:gd name="T1" fmla="*/ 0 h 174"/>
                <a:gd name="T2" fmla="*/ 4 w 19"/>
                <a:gd name="T3" fmla="*/ 2 h 174"/>
                <a:gd name="T4" fmla="*/ 4 w 19"/>
                <a:gd name="T5" fmla="*/ 4 h 174"/>
                <a:gd name="T6" fmla="*/ 4 w 19"/>
                <a:gd name="T7" fmla="*/ 6 h 174"/>
                <a:gd name="T8" fmla="*/ 6 w 19"/>
                <a:gd name="T9" fmla="*/ 10 h 174"/>
                <a:gd name="T10" fmla="*/ 6 w 19"/>
                <a:gd name="T11" fmla="*/ 15 h 174"/>
                <a:gd name="T12" fmla="*/ 6 w 19"/>
                <a:gd name="T13" fmla="*/ 19 h 174"/>
                <a:gd name="T14" fmla="*/ 6 w 19"/>
                <a:gd name="T15" fmla="*/ 23 h 174"/>
                <a:gd name="T16" fmla="*/ 6 w 19"/>
                <a:gd name="T17" fmla="*/ 27 h 174"/>
                <a:gd name="T18" fmla="*/ 6 w 19"/>
                <a:gd name="T19" fmla="*/ 33 h 174"/>
                <a:gd name="T20" fmla="*/ 6 w 19"/>
                <a:gd name="T21" fmla="*/ 39 h 174"/>
                <a:gd name="T22" fmla="*/ 6 w 19"/>
                <a:gd name="T23" fmla="*/ 43 h 174"/>
                <a:gd name="T24" fmla="*/ 8 w 19"/>
                <a:gd name="T25" fmla="*/ 52 h 174"/>
                <a:gd name="T26" fmla="*/ 8 w 19"/>
                <a:gd name="T27" fmla="*/ 58 h 174"/>
                <a:gd name="T28" fmla="*/ 8 w 19"/>
                <a:gd name="T29" fmla="*/ 64 h 174"/>
                <a:gd name="T30" fmla="*/ 8 w 19"/>
                <a:gd name="T31" fmla="*/ 70 h 174"/>
                <a:gd name="T32" fmla="*/ 8 w 19"/>
                <a:gd name="T33" fmla="*/ 77 h 174"/>
                <a:gd name="T34" fmla="*/ 8 w 19"/>
                <a:gd name="T35" fmla="*/ 85 h 174"/>
                <a:gd name="T36" fmla="*/ 8 w 19"/>
                <a:gd name="T37" fmla="*/ 93 h 174"/>
                <a:gd name="T38" fmla="*/ 8 w 19"/>
                <a:gd name="T39" fmla="*/ 99 h 174"/>
                <a:gd name="T40" fmla="*/ 8 w 19"/>
                <a:gd name="T41" fmla="*/ 105 h 174"/>
                <a:gd name="T42" fmla="*/ 8 w 19"/>
                <a:gd name="T43" fmla="*/ 114 h 174"/>
                <a:gd name="T44" fmla="*/ 8 w 19"/>
                <a:gd name="T45" fmla="*/ 120 h 174"/>
                <a:gd name="T46" fmla="*/ 6 w 19"/>
                <a:gd name="T47" fmla="*/ 128 h 174"/>
                <a:gd name="T48" fmla="*/ 6 w 19"/>
                <a:gd name="T49" fmla="*/ 134 h 174"/>
                <a:gd name="T50" fmla="*/ 4 w 19"/>
                <a:gd name="T51" fmla="*/ 141 h 174"/>
                <a:gd name="T52" fmla="*/ 4 w 19"/>
                <a:gd name="T53" fmla="*/ 149 h 174"/>
                <a:gd name="T54" fmla="*/ 4 w 19"/>
                <a:gd name="T55" fmla="*/ 155 h 174"/>
                <a:gd name="T56" fmla="*/ 2 w 19"/>
                <a:gd name="T57" fmla="*/ 161 h 174"/>
                <a:gd name="T58" fmla="*/ 2 w 19"/>
                <a:gd name="T59" fmla="*/ 167 h 174"/>
                <a:gd name="T60" fmla="*/ 0 w 19"/>
                <a:gd name="T61" fmla="*/ 174 h 174"/>
                <a:gd name="T62" fmla="*/ 16 w 19"/>
                <a:gd name="T63" fmla="*/ 172 h 174"/>
                <a:gd name="T64" fmla="*/ 19 w 19"/>
                <a:gd name="T65" fmla="*/ 0 h 174"/>
                <a:gd name="T66" fmla="*/ 4 w 19"/>
                <a:gd name="T67" fmla="*/ 0 h 174"/>
                <a:gd name="T68" fmla="*/ 4 w 19"/>
                <a:gd name="T6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17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10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3"/>
                  </a:lnTo>
                  <a:lnTo>
                    <a:pt x="8" y="52"/>
                  </a:lnTo>
                  <a:lnTo>
                    <a:pt x="8" y="58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8" y="77"/>
                  </a:lnTo>
                  <a:lnTo>
                    <a:pt x="8" y="85"/>
                  </a:lnTo>
                  <a:lnTo>
                    <a:pt x="8" y="93"/>
                  </a:lnTo>
                  <a:lnTo>
                    <a:pt x="8" y="99"/>
                  </a:lnTo>
                  <a:lnTo>
                    <a:pt x="8" y="105"/>
                  </a:lnTo>
                  <a:lnTo>
                    <a:pt x="8" y="114"/>
                  </a:lnTo>
                  <a:lnTo>
                    <a:pt x="8" y="120"/>
                  </a:lnTo>
                  <a:lnTo>
                    <a:pt x="6" y="128"/>
                  </a:lnTo>
                  <a:lnTo>
                    <a:pt x="6" y="134"/>
                  </a:lnTo>
                  <a:lnTo>
                    <a:pt x="4" y="141"/>
                  </a:lnTo>
                  <a:lnTo>
                    <a:pt x="4" y="149"/>
                  </a:lnTo>
                  <a:lnTo>
                    <a:pt x="4" y="155"/>
                  </a:lnTo>
                  <a:lnTo>
                    <a:pt x="2" y="161"/>
                  </a:lnTo>
                  <a:lnTo>
                    <a:pt x="2" y="167"/>
                  </a:lnTo>
                  <a:lnTo>
                    <a:pt x="0" y="174"/>
                  </a:lnTo>
                  <a:lnTo>
                    <a:pt x="16" y="172"/>
                  </a:lnTo>
                  <a:lnTo>
                    <a:pt x="19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4" name="Freeform 14">
              <a:extLst>
                <a:ext uri="{FF2B5EF4-FFF2-40B4-BE49-F238E27FC236}">
                  <a16:creationId xmlns:a16="http://schemas.microsoft.com/office/drawing/2014/main" id="{ADC55484-261A-EF71-2FE1-19FD87601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0" y="2020"/>
              <a:ext cx="62" cy="97"/>
            </a:xfrm>
            <a:custGeom>
              <a:avLst/>
              <a:gdLst>
                <a:gd name="T0" fmla="*/ 0 w 62"/>
                <a:gd name="T1" fmla="*/ 10 h 97"/>
                <a:gd name="T2" fmla="*/ 0 w 62"/>
                <a:gd name="T3" fmla="*/ 14 h 97"/>
                <a:gd name="T4" fmla="*/ 2 w 62"/>
                <a:gd name="T5" fmla="*/ 17 h 97"/>
                <a:gd name="T6" fmla="*/ 6 w 62"/>
                <a:gd name="T7" fmla="*/ 23 h 97"/>
                <a:gd name="T8" fmla="*/ 9 w 62"/>
                <a:gd name="T9" fmla="*/ 27 h 97"/>
                <a:gd name="T10" fmla="*/ 13 w 62"/>
                <a:gd name="T11" fmla="*/ 33 h 97"/>
                <a:gd name="T12" fmla="*/ 19 w 62"/>
                <a:gd name="T13" fmla="*/ 39 h 97"/>
                <a:gd name="T14" fmla="*/ 23 w 62"/>
                <a:gd name="T15" fmla="*/ 47 h 97"/>
                <a:gd name="T16" fmla="*/ 27 w 62"/>
                <a:gd name="T17" fmla="*/ 54 h 97"/>
                <a:gd name="T18" fmla="*/ 33 w 62"/>
                <a:gd name="T19" fmla="*/ 62 h 97"/>
                <a:gd name="T20" fmla="*/ 37 w 62"/>
                <a:gd name="T21" fmla="*/ 68 h 97"/>
                <a:gd name="T22" fmla="*/ 42 w 62"/>
                <a:gd name="T23" fmla="*/ 76 h 97"/>
                <a:gd name="T24" fmla="*/ 46 w 62"/>
                <a:gd name="T25" fmla="*/ 83 h 97"/>
                <a:gd name="T26" fmla="*/ 52 w 62"/>
                <a:gd name="T27" fmla="*/ 87 h 97"/>
                <a:gd name="T28" fmla="*/ 54 w 62"/>
                <a:gd name="T29" fmla="*/ 91 h 97"/>
                <a:gd name="T30" fmla="*/ 58 w 62"/>
                <a:gd name="T31" fmla="*/ 97 h 97"/>
                <a:gd name="T32" fmla="*/ 62 w 62"/>
                <a:gd name="T33" fmla="*/ 89 h 97"/>
                <a:gd name="T34" fmla="*/ 60 w 62"/>
                <a:gd name="T35" fmla="*/ 87 h 97"/>
                <a:gd name="T36" fmla="*/ 58 w 62"/>
                <a:gd name="T37" fmla="*/ 85 h 97"/>
                <a:gd name="T38" fmla="*/ 56 w 62"/>
                <a:gd name="T39" fmla="*/ 81 h 97"/>
                <a:gd name="T40" fmla="*/ 54 w 62"/>
                <a:gd name="T41" fmla="*/ 76 h 97"/>
                <a:gd name="T42" fmla="*/ 48 w 62"/>
                <a:gd name="T43" fmla="*/ 70 h 97"/>
                <a:gd name="T44" fmla="*/ 46 w 62"/>
                <a:gd name="T45" fmla="*/ 62 h 97"/>
                <a:gd name="T46" fmla="*/ 39 w 62"/>
                <a:gd name="T47" fmla="*/ 56 h 97"/>
                <a:gd name="T48" fmla="*/ 35 w 62"/>
                <a:gd name="T49" fmla="*/ 47 h 97"/>
                <a:gd name="T50" fmla="*/ 33 w 62"/>
                <a:gd name="T51" fmla="*/ 43 h 97"/>
                <a:gd name="T52" fmla="*/ 31 w 62"/>
                <a:gd name="T53" fmla="*/ 39 h 97"/>
                <a:gd name="T54" fmla="*/ 27 w 62"/>
                <a:gd name="T55" fmla="*/ 35 h 97"/>
                <a:gd name="T56" fmla="*/ 25 w 62"/>
                <a:gd name="T57" fmla="*/ 31 h 97"/>
                <a:gd name="T58" fmla="*/ 21 w 62"/>
                <a:gd name="T59" fmla="*/ 25 h 97"/>
                <a:gd name="T60" fmla="*/ 17 w 62"/>
                <a:gd name="T61" fmla="*/ 19 h 97"/>
                <a:gd name="T62" fmla="*/ 15 w 62"/>
                <a:gd name="T63" fmla="*/ 10 h 97"/>
                <a:gd name="T64" fmla="*/ 13 w 62"/>
                <a:gd name="T65" fmla="*/ 6 h 97"/>
                <a:gd name="T66" fmla="*/ 11 w 62"/>
                <a:gd name="T67" fmla="*/ 2 h 97"/>
                <a:gd name="T68" fmla="*/ 11 w 62"/>
                <a:gd name="T69" fmla="*/ 0 h 97"/>
                <a:gd name="T70" fmla="*/ 0 w 62"/>
                <a:gd name="T71" fmla="*/ 10 h 97"/>
                <a:gd name="T72" fmla="*/ 0 w 62"/>
                <a:gd name="T73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97">
                  <a:moveTo>
                    <a:pt x="0" y="10"/>
                  </a:moveTo>
                  <a:lnTo>
                    <a:pt x="0" y="14"/>
                  </a:lnTo>
                  <a:lnTo>
                    <a:pt x="2" y="17"/>
                  </a:lnTo>
                  <a:lnTo>
                    <a:pt x="6" y="23"/>
                  </a:lnTo>
                  <a:lnTo>
                    <a:pt x="9" y="27"/>
                  </a:lnTo>
                  <a:lnTo>
                    <a:pt x="13" y="33"/>
                  </a:lnTo>
                  <a:lnTo>
                    <a:pt x="19" y="39"/>
                  </a:lnTo>
                  <a:lnTo>
                    <a:pt x="23" y="47"/>
                  </a:lnTo>
                  <a:lnTo>
                    <a:pt x="27" y="54"/>
                  </a:lnTo>
                  <a:lnTo>
                    <a:pt x="33" y="62"/>
                  </a:lnTo>
                  <a:lnTo>
                    <a:pt x="37" y="68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2" y="87"/>
                  </a:lnTo>
                  <a:lnTo>
                    <a:pt x="54" y="91"/>
                  </a:lnTo>
                  <a:lnTo>
                    <a:pt x="58" y="97"/>
                  </a:lnTo>
                  <a:lnTo>
                    <a:pt x="62" y="89"/>
                  </a:lnTo>
                  <a:lnTo>
                    <a:pt x="60" y="87"/>
                  </a:lnTo>
                  <a:lnTo>
                    <a:pt x="58" y="85"/>
                  </a:lnTo>
                  <a:lnTo>
                    <a:pt x="56" y="81"/>
                  </a:lnTo>
                  <a:lnTo>
                    <a:pt x="54" y="76"/>
                  </a:lnTo>
                  <a:lnTo>
                    <a:pt x="48" y="70"/>
                  </a:lnTo>
                  <a:lnTo>
                    <a:pt x="46" y="62"/>
                  </a:lnTo>
                  <a:lnTo>
                    <a:pt x="39" y="56"/>
                  </a:lnTo>
                  <a:lnTo>
                    <a:pt x="35" y="47"/>
                  </a:lnTo>
                  <a:lnTo>
                    <a:pt x="33" y="43"/>
                  </a:lnTo>
                  <a:lnTo>
                    <a:pt x="31" y="39"/>
                  </a:lnTo>
                  <a:lnTo>
                    <a:pt x="27" y="35"/>
                  </a:lnTo>
                  <a:lnTo>
                    <a:pt x="25" y="31"/>
                  </a:lnTo>
                  <a:lnTo>
                    <a:pt x="21" y="25"/>
                  </a:lnTo>
                  <a:lnTo>
                    <a:pt x="17" y="19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97775" name="Group 15">
            <a:extLst>
              <a:ext uri="{FF2B5EF4-FFF2-40B4-BE49-F238E27FC236}">
                <a16:creationId xmlns:a16="http://schemas.microsoft.com/office/drawing/2014/main" id="{8BC6B158-2258-ECAF-6741-0973F580BD82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2997200"/>
            <a:ext cx="609600" cy="654050"/>
            <a:chOff x="768" y="1344"/>
            <a:chExt cx="384" cy="412"/>
          </a:xfrm>
        </p:grpSpPr>
        <p:sp>
          <p:nvSpPr>
            <p:cNvPr id="1397776" name="Freeform 16">
              <a:extLst>
                <a:ext uri="{FF2B5EF4-FFF2-40B4-BE49-F238E27FC236}">
                  <a16:creationId xmlns:a16="http://schemas.microsoft.com/office/drawing/2014/main" id="{147C1803-89AA-DEEC-2B71-BAC9D21DC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7" name="Freeform 17">
              <a:extLst>
                <a:ext uri="{FF2B5EF4-FFF2-40B4-BE49-F238E27FC236}">
                  <a16:creationId xmlns:a16="http://schemas.microsoft.com/office/drawing/2014/main" id="{7BC94C67-F94F-D117-211E-779A4CDD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8" name="Freeform 18">
              <a:extLst>
                <a:ext uri="{FF2B5EF4-FFF2-40B4-BE49-F238E27FC236}">
                  <a16:creationId xmlns:a16="http://schemas.microsoft.com/office/drawing/2014/main" id="{C4A4330B-DE9A-7760-7A47-D2EE9BCB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7779" name="Freeform 19">
              <a:extLst>
                <a:ext uri="{FF2B5EF4-FFF2-40B4-BE49-F238E27FC236}">
                  <a16:creationId xmlns:a16="http://schemas.microsoft.com/office/drawing/2014/main" id="{B202FF72-009D-4F17-3F09-5B67FFF03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97780" name="Freeform 20">
            <a:extLst>
              <a:ext uri="{FF2B5EF4-FFF2-40B4-BE49-F238E27FC236}">
                <a16:creationId xmlns:a16="http://schemas.microsoft.com/office/drawing/2014/main" id="{1CFEFD94-0F99-9EB8-6E50-5242DD5D0BC1}"/>
              </a:ext>
            </a:extLst>
          </p:cNvPr>
          <p:cNvSpPr>
            <a:spLocks/>
          </p:cNvSpPr>
          <p:nvPr/>
        </p:nvSpPr>
        <p:spPr bwMode="auto">
          <a:xfrm>
            <a:off x="2554289" y="4032250"/>
            <a:ext cx="1303337" cy="1073150"/>
          </a:xfrm>
          <a:custGeom>
            <a:avLst/>
            <a:gdLst>
              <a:gd name="T0" fmla="*/ 1025 w 1027"/>
              <a:gd name="T1" fmla="*/ 377 h 755"/>
              <a:gd name="T2" fmla="*/ 1011 w 1027"/>
              <a:gd name="T3" fmla="*/ 324 h 755"/>
              <a:gd name="T4" fmla="*/ 987 w 1027"/>
              <a:gd name="T5" fmla="*/ 276 h 755"/>
              <a:gd name="T6" fmla="*/ 951 w 1027"/>
              <a:gd name="T7" fmla="*/ 236 h 755"/>
              <a:gd name="T8" fmla="*/ 931 w 1027"/>
              <a:gd name="T9" fmla="*/ 218 h 755"/>
              <a:gd name="T10" fmla="*/ 931 w 1027"/>
              <a:gd name="T11" fmla="*/ 212 h 755"/>
              <a:gd name="T12" fmla="*/ 927 w 1027"/>
              <a:gd name="T13" fmla="*/ 178 h 755"/>
              <a:gd name="T14" fmla="*/ 903 w 1027"/>
              <a:gd name="T15" fmla="*/ 120 h 755"/>
              <a:gd name="T16" fmla="*/ 861 w 1027"/>
              <a:gd name="T17" fmla="*/ 77 h 755"/>
              <a:gd name="T18" fmla="*/ 802 w 1027"/>
              <a:gd name="T19" fmla="*/ 53 h 755"/>
              <a:gd name="T20" fmla="*/ 754 w 1027"/>
              <a:gd name="T21" fmla="*/ 49 h 755"/>
              <a:gd name="T22" fmla="*/ 725 w 1027"/>
              <a:gd name="T23" fmla="*/ 56 h 755"/>
              <a:gd name="T24" fmla="*/ 698 w 1027"/>
              <a:gd name="T25" fmla="*/ 67 h 755"/>
              <a:gd name="T26" fmla="*/ 674 w 1027"/>
              <a:gd name="T27" fmla="*/ 82 h 755"/>
              <a:gd name="T28" fmla="*/ 657 w 1027"/>
              <a:gd name="T29" fmla="*/ 77 h 755"/>
              <a:gd name="T30" fmla="*/ 641 w 1027"/>
              <a:gd name="T31" fmla="*/ 53 h 755"/>
              <a:gd name="T32" fmla="*/ 619 w 1027"/>
              <a:gd name="T33" fmla="*/ 36 h 755"/>
              <a:gd name="T34" fmla="*/ 591 w 1027"/>
              <a:gd name="T35" fmla="*/ 27 h 755"/>
              <a:gd name="T36" fmla="*/ 562 w 1027"/>
              <a:gd name="T37" fmla="*/ 27 h 755"/>
              <a:gd name="T38" fmla="*/ 535 w 1027"/>
              <a:gd name="T39" fmla="*/ 36 h 755"/>
              <a:gd name="T40" fmla="*/ 512 w 1027"/>
              <a:gd name="T41" fmla="*/ 53 h 755"/>
              <a:gd name="T42" fmla="*/ 495 w 1027"/>
              <a:gd name="T43" fmla="*/ 75 h 755"/>
              <a:gd name="T44" fmla="*/ 473 w 1027"/>
              <a:gd name="T45" fmla="*/ 70 h 755"/>
              <a:gd name="T46" fmla="*/ 432 w 1027"/>
              <a:gd name="T47" fmla="*/ 36 h 755"/>
              <a:gd name="T48" fmla="*/ 384 w 1027"/>
              <a:gd name="T49" fmla="*/ 13 h 755"/>
              <a:gd name="T50" fmla="*/ 331 w 1027"/>
              <a:gd name="T51" fmla="*/ 1 h 755"/>
              <a:gd name="T52" fmla="*/ 255 w 1027"/>
              <a:gd name="T53" fmla="*/ 5 h 755"/>
              <a:gd name="T54" fmla="*/ 168 w 1027"/>
              <a:gd name="T55" fmla="*/ 41 h 755"/>
              <a:gd name="T56" fmla="*/ 103 w 1027"/>
              <a:gd name="T57" fmla="*/ 106 h 755"/>
              <a:gd name="T58" fmla="*/ 67 w 1027"/>
              <a:gd name="T59" fmla="*/ 194 h 755"/>
              <a:gd name="T60" fmla="*/ 63 w 1027"/>
              <a:gd name="T61" fmla="*/ 269 h 755"/>
              <a:gd name="T62" fmla="*/ 75 w 1027"/>
              <a:gd name="T63" fmla="*/ 319 h 755"/>
              <a:gd name="T64" fmla="*/ 67 w 1027"/>
              <a:gd name="T65" fmla="*/ 350 h 755"/>
              <a:gd name="T66" fmla="*/ 36 w 1027"/>
              <a:gd name="T67" fmla="*/ 370 h 755"/>
              <a:gd name="T68" fmla="*/ 14 w 1027"/>
              <a:gd name="T69" fmla="*/ 398 h 755"/>
              <a:gd name="T70" fmla="*/ 2 w 1027"/>
              <a:gd name="T71" fmla="*/ 432 h 755"/>
              <a:gd name="T72" fmla="*/ 2 w 1027"/>
              <a:gd name="T73" fmla="*/ 473 h 755"/>
              <a:gd name="T74" fmla="*/ 19 w 1027"/>
              <a:gd name="T75" fmla="*/ 513 h 755"/>
              <a:gd name="T76" fmla="*/ 50 w 1027"/>
              <a:gd name="T77" fmla="*/ 544 h 755"/>
              <a:gd name="T78" fmla="*/ 89 w 1027"/>
              <a:gd name="T79" fmla="*/ 561 h 755"/>
              <a:gd name="T80" fmla="*/ 122 w 1027"/>
              <a:gd name="T81" fmla="*/ 562 h 755"/>
              <a:gd name="T82" fmla="*/ 142 w 1027"/>
              <a:gd name="T83" fmla="*/ 557 h 755"/>
              <a:gd name="T84" fmla="*/ 159 w 1027"/>
              <a:gd name="T85" fmla="*/ 586 h 755"/>
              <a:gd name="T86" fmla="*/ 192 w 1027"/>
              <a:gd name="T87" fmla="*/ 645 h 755"/>
              <a:gd name="T88" fmla="*/ 242 w 1027"/>
              <a:gd name="T89" fmla="*/ 688 h 755"/>
              <a:gd name="T90" fmla="*/ 305 w 1027"/>
              <a:gd name="T91" fmla="*/ 710 h 755"/>
              <a:gd name="T92" fmla="*/ 356 w 1027"/>
              <a:gd name="T93" fmla="*/ 713 h 755"/>
              <a:gd name="T94" fmla="*/ 387 w 1027"/>
              <a:gd name="T95" fmla="*/ 707 h 755"/>
              <a:gd name="T96" fmla="*/ 416 w 1027"/>
              <a:gd name="T97" fmla="*/ 696 h 755"/>
              <a:gd name="T98" fmla="*/ 444 w 1027"/>
              <a:gd name="T99" fmla="*/ 683 h 755"/>
              <a:gd name="T100" fmla="*/ 473 w 1027"/>
              <a:gd name="T101" fmla="*/ 691 h 755"/>
              <a:gd name="T102" fmla="*/ 512 w 1027"/>
              <a:gd name="T103" fmla="*/ 720 h 755"/>
              <a:gd name="T104" fmla="*/ 557 w 1027"/>
              <a:gd name="T105" fmla="*/ 743 h 755"/>
              <a:gd name="T106" fmla="*/ 605 w 1027"/>
              <a:gd name="T107" fmla="*/ 753 h 755"/>
              <a:gd name="T108" fmla="*/ 662 w 1027"/>
              <a:gd name="T109" fmla="*/ 753 h 755"/>
              <a:gd name="T110" fmla="*/ 722 w 1027"/>
              <a:gd name="T111" fmla="*/ 736 h 755"/>
              <a:gd name="T112" fmla="*/ 773 w 1027"/>
              <a:gd name="T113" fmla="*/ 705 h 755"/>
              <a:gd name="T114" fmla="*/ 816 w 1027"/>
              <a:gd name="T115" fmla="*/ 662 h 755"/>
              <a:gd name="T116" fmla="*/ 873 w 1027"/>
              <a:gd name="T117" fmla="*/ 626 h 755"/>
              <a:gd name="T118" fmla="*/ 943 w 1027"/>
              <a:gd name="T119" fmla="*/ 586 h 755"/>
              <a:gd name="T120" fmla="*/ 994 w 1027"/>
              <a:gd name="T121" fmla="*/ 525 h 755"/>
              <a:gd name="T122" fmla="*/ 1023 w 1027"/>
              <a:gd name="T123" fmla="*/ 449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27" h="755">
                <a:moveTo>
                  <a:pt x="1027" y="406"/>
                </a:moveTo>
                <a:lnTo>
                  <a:pt x="1025" y="377"/>
                </a:lnTo>
                <a:lnTo>
                  <a:pt x="1020" y="350"/>
                </a:lnTo>
                <a:lnTo>
                  <a:pt x="1011" y="324"/>
                </a:lnTo>
                <a:lnTo>
                  <a:pt x="1001" y="300"/>
                </a:lnTo>
                <a:lnTo>
                  <a:pt x="987" y="276"/>
                </a:lnTo>
                <a:lnTo>
                  <a:pt x="970" y="255"/>
                </a:lnTo>
                <a:lnTo>
                  <a:pt x="951" y="236"/>
                </a:lnTo>
                <a:lnTo>
                  <a:pt x="931" y="219"/>
                </a:lnTo>
                <a:lnTo>
                  <a:pt x="931" y="218"/>
                </a:lnTo>
                <a:lnTo>
                  <a:pt x="931" y="214"/>
                </a:lnTo>
                <a:lnTo>
                  <a:pt x="931" y="212"/>
                </a:lnTo>
                <a:lnTo>
                  <a:pt x="931" y="211"/>
                </a:lnTo>
                <a:lnTo>
                  <a:pt x="927" y="178"/>
                </a:lnTo>
                <a:lnTo>
                  <a:pt x="919" y="147"/>
                </a:lnTo>
                <a:lnTo>
                  <a:pt x="903" y="120"/>
                </a:lnTo>
                <a:lnTo>
                  <a:pt x="885" y="96"/>
                </a:lnTo>
                <a:lnTo>
                  <a:pt x="861" y="77"/>
                </a:lnTo>
                <a:lnTo>
                  <a:pt x="833" y="61"/>
                </a:lnTo>
                <a:lnTo>
                  <a:pt x="802" y="53"/>
                </a:lnTo>
                <a:lnTo>
                  <a:pt x="770" y="49"/>
                </a:lnTo>
                <a:lnTo>
                  <a:pt x="754" y="49"/>
                </a:lnTo>
                <a:lnTo>
                  <a:pt x="739" y="53"/>
                </a:lnTo>
                <a:lnTo>
                  <a:pt x="725" y="56"/>
                </a:lnTo>
                <a:lnTo>
                  <a:pt x="711" y="60"/>
                </a:lnTo>
                <a:lnTo>
                  <a:pt x="698" y="67"/>
                </a:lnTo>
                <a:lnTo>
                  <a:pt x="686" y="73"/>
                </a:lnTo>
                <a:lnTo>
                  <a:pt x="674" y="82"/>
                </a:lnTo>
                <a:lnTo>
                  <a:pt x="662" y="91"/>
                </a:lnTo>
                <a:lnTo>
                  <a:pt x="657" y="77"/>
                </a:lnTo>
                <a:lnTo>
                  <a:pt x="650" y="65"/>
                </a:lnTo>
                <a:lnTo>
                  <a:pt x="641" y="53"/>
                </a:lnTo>
                <a:lnTo>
                  <a:pt x="631" y="44"/>
                </a:lnTo>
                <a:lnTo>
                  <a:pt x="619" y="36"/>
                </a:lnTo>
                <a:lnTo>
                  <a:pt x="607" y="30"/>
                </a:lnTo>
                <a:lnTo>
                  <a:pt x="591" y="27"/>
                </a:lnTo>
                <a:lnTo>
                  <a:pt x="578" y="25"/>
                </a:lnTo>
                <a:lnTo>
                  <a:pt x="562" y="27"/>
                </a:lnTo>
                <a:lnTo>
                  <a:pt x="549" y="30"/>
                </a:lnTo>
                <a:lnTo>
                  <a:pt x="535" y="36"/>
                </a:lnTo>
                <a:lnTo>
                  <a:pt x="523" y="42"/>
                </a:lnTo>
                <a:lnTo>
                  <a:pt x="512" y="53"/>
                </a:lnTo>
                <a:lnTo>
                  <a:pt x="504" y="63"/>
                </a:lnTo>
                <a:lnTo>
                  <a:pt x="495" y="75"/>
                </a:lnTo>
                <a:lnTo>
                  <a:pt x="490" y="89"/>
                </a:lnTo>
                <a:lnTo>
                  <a:pt x="473" y="70"/>
                </a:lnTo>
                <a:lnTo>
                  <a:pt x="452" y="51"/>
                </a:lnTo>
                <a:lnTo>
                  <a:pt x="432" y="36"/>
                </a:lnTo>
                <a:lnTo>
                  <a:pt x="408" y="24"/>
                </a:lnTo>
                <a:lnTo>
                  <a:pt x="384" y="13"/>
                </a:lnTo>
                <a:lnTo>
                  <a:pt x="358" y="6"/>
                </a:lnTo>
                <a:lnTo>
                  <a:pt x="331" y="1"/>
                </a:lnTo>
                <a:lnTo>
                  <a:pt x="303" y="0"/>
                </a:lnTo>
                <a:lnTo>
                  <a:pt x="255" y="5"/>
                </a:lnTo>
                <a:lnTo>
                  <a:pt x="209" y="18"/>
                </a:lnTo>
                <a:lnTo>
                  <a:pt x="168" y="41"/>
                </a:lnTo>
                <a:lnTo>
                  <a:pt x="132" y="70"/>
                </a:lnTo>
                <a:lnTo>
                  <a:pt x="103" y="106"/>
                </a:lnTo>
                <a:lnTo>
                  <a:pt x="80" y="147"/>
                </a:lnTo>
                <a:lnTo>
                  <a:pt x="67" y="194"/>
                </a:lnTo>
                <a:lnTo>
                  <a:pt x="62" y="243"/>
                </a:lnTo>
                <a:lnTo>
                  <a:pt x="63" y="269"/>
                </a:lnTo>
                <a:lnTo>
                  <a:pt x="68" y="295"/>
                </a:lnTo>
                <a:lnTo>
                  <a:pt x="75" y="319"/>
                </a:lnTo>
                <a:lnTo>
                  <a:pt x="84" y="343"/>
                </a:lnTo>
                <a:lnTo>
                  <a:pt x="67" y="350"/>
                </a:lnTo>
                <a:lnTo>
                  <a:pt x="51" y="358"/>
                </a:lnTo>
                <a:lnTo>
                  <a:pt x="36" y="370"/>
                </a:lnTo>
                <a:lnTo>
                  <a:pt x="24" y="382"/>
                </a:lnTo>
                <a:lnTo>
                  <a:pt x="14" y="398"/>
                </a:lnTo>
                <a:lnTo>
                  <a:pt x="7" y="415"/>
                </a:lnTo>
                <a:lnTo>
                  <a:pt x="2" y="432"/>
                </a:lnTo>
                <a:lnTo>
                  <a:pt x="0" y="451"/>
                </a:lnTo>
                <a:lnTo>
                  <a:pt x="2" y="473"/>
                </a:lnTo>
                <a:lnTo>
                  <a:pt x="8" y="494"/>
                </a:lnTo>
                <a:lnTo>
                  <a:pt x="19" y="513"/>
                </a:lnTo>
                <a:lnTo>
                  <a:pt x="32" y="530"/>
                </a:lnTo>
                <a:lnTo>
                  <a:pt x="50" y="544"/>
                </a:lnTo>
                <a:lnTo>
                  <a:pt x="68" y="554"/>
                </a:lnTo>
                <a:lnTo>
                  <a:pt x="89" y="561"/>
                </a:lnTo>
                <a:lnTo>
                  <a:pt x="111" y="562"/>
                </a:lnTo>
                <a:lnTo>
                  <a:pt x="122" y="562"/>
                </a:lnTo>
                <a:lnTo>
                  <a:pt x="132" y="561"/>
                </a:lnTo>
                <a:lnTo>
                  <a:pt x="142" y="557"/>
                </a:lnTo>
                <a:lnTo>
                  <a:pt x="151" y="554"/>
                </a:lnTo>
                <a:lnTo>
                  <a:pt x="159" y="586"/>
                </a:lnTo>
                <a:lnTo>
                  <a:pt x="173" y="617"/>
                </a:lnTo>
                <a:lnTo>
                  <a:pt x="192" y="645"/>
                </a:lnTo>
                <a:lnTo>
                  <a:pt x="216" y="667"/>
                </a:lnTo>
                <a:lnTo>
                  <a:pt x="242" y="688"/>
                </a:lnTo>
                <a:lnTo>
                  <a:pt x="272" y="701"/>
                </a:lnTo>
                <a:lnTo>
                  <a:pt x="305" y="710"/>
                </a:lnTo>
                <a:lnTo>
                  <a:pt x="339" y="713"/>
                </a:lnTo>
                <a:lnTo>
                  <a:pt x="356" y="713"/>
                </a:lnTo>
                <a:lnTo>
                  <a:pt x="372" y="710"/>
                </a:lnTo>
                <a:lnTo>
                  <a:pt x="387" y="707"/>
                </a:lnTo>
                <a:lnTo>
                  <a:pt x="403" y="703"/>
                </a:lnTo>
                <a:lnTo>
                  <a:pt x="416" y="696"/>
                </a:lnTo>
                <a:lnTo>
                  <a:pt x="430" y="689"/>
                </a:lnTo>
                <a:lnTo>
                  <a:pt x="444" y="683"/>
                </a:lnTo>
                <a:lnTo>
                  <a:pt x="456" y="674"/>
                </a:lnTo>
                <a:lnTo>
                  <a:pt x="473" y="691"/>
                </a:lnTo>
                <a:lnTo>
                  <a:pt x="492" y="707"/>
                </a:lnTo>
                <a:lnTo>
                  <a:pt x="512" y="720"/>
                </a:lnTo>
                <a:lnTo>
                  <a:pt x="533" y="732"/>
                </a:lnTo>
                <a:lnTo>
                  <a:pt x="557" y="743"/>
                </a:lnTo>
                <a:lnTo>
                  <a:pt x="581" y="749"/>
                </a:lnTo>
                <a:lnTo>
                  <a:pt x="605" y="753"/>
                </a:lnTo>
                <a:lnTo>
                  <a:pt x="631" y="755"/>
                </a:lnTo>
                <a:lnTo>
                  <a:pt x="662" y="753"/>
                </a:lnTo>
                <a:lnTo>
                  <a:pt x="693" y="746"/>
                </a:lnTo>
                <a:lnTo>
                  <a:pt x="722" y="736"/>
                </a:lnTo>
                <a:lnTo>
                  <a:pt x="749" y="722"/>
                </a:lnTo>
                <a:lnTo>
                  <a:pt x="773" y="705"/>
                </a:lnTo>
                <a:lnTo>
                  <a:pt x="795" y="684"/>
                </a:lnTo>
                <a:lnTo>
                  <a:pt x="816" y="662"/>
                </a:lnTo>
                <a:lnTo>
                  <a:pt x="833" y="636"/>
                </a:lnTo>
                <a:lnTo>
                  <a:pt x="873" y="626"/>
                </a:lnTo>
                <a:lnTo>
                  <a:pt x="910" y="609"/>
                </a:lnTo>
                <a:lnTo>
                  <a:pt x="943" y="586"/>
                </a:lnTo>
                <a:lnTo>
                  <a:pt x="972" y="557"/>
                </a:lnTo>
                <a:lnTo>
                  <a:pt x="994" y="525"/>
                </a:lnTo>
                <a:lnTo>
                  <a:pt x="1011" y="489"/>
                </a:lnTo>
                <a:lnTo>
                  <a:pt x="1023" y="449"/>
                </a:lnTo>
                <a:lnTo>
                  <a:pt x="1027" y="406"/>
                </a:lnTo>
                <a:close/>
              </a:path>
            </a:pathLst>
          </a:custGeom>
          <a:solidFill>
            <a:srgbClr val="96E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81" name="Freeform 21">
            <a:extLst>
              <a:ext uri="{FF2B5EF4-FFF2-40B4-BE49-F238E27FC236}">
                <a16:creationId xmlns:a16="http://schemas.microsoft.com/office/drawing/2014/main" id="{ED063194-EF2E-7FA1-9645-C9459BB6A7BB}"/>
              </a:ext>
            </a:extLst>
          </p:cNvPr>
          <p:cNvSpPr>
            <a:spLocks/>
          </p:cNvSpPr>
          <p:nvPr/>
        </p:nvSpPr>
        <p:spPr bwMode="auto">
          <a:xfrm>
            <a:off x="3079751" y="4724400"/>
            <a:ext cx="257175" cy="762000"/>
          </a:xfrm>
          <a:custGeom>
            <a:avLst/>
            <a:gdLst>
              <a:gd name="T0" fmla="*/ 0 w 174"/>
              <a:gd name="T1" fmla="*/ 498 h 498"/>
              <a:gd name="T2" fmla="*/ 174 w 174"/>
              <a:gd name="T3" fmla="*/ 498 h 498"/>
              <a:gd name="T4" fmla="*/ 169 w 174"/>
              <a:gd name="T5" fmla="*/ 431 h 498"/>
              <a:gd name="T6" fmla="*/ 163 w 174"/>
              <a:gd name="T7" fmla="*/ 364 h 498"/>
              <a:gd name="T8" fmla="*/ 162 w 174"/>
              <a:gd name="T9" fmla="*/ 295 h 498"/>
              <a:gd name="T10" fmla="*/ 160 w 174"/>
              <a:gd name="T11" fmla="*/ 225 h 498"/>
              <a:gd name="T12" fmla="*/ 160 w 174"/>
              <a:gd name="T13" fmla="*/ 184 h 498"/>
              <a:gd name="T14" fmla="*/ 162 w 174"/>
              <a:gd name="T15" fmla="*/ 142 h 498"/>
              <a:gd name="T16" fmla="*/ 163 w 174"/>
              <a:gd name="T17" fmla="*/ 103 h 498"/>
              <a:gd name="T18" fmla="*/ 165 w 174"/>
              <a:gd name="T19" fmla="*/ 62 h 498"/>
              <a:gd name="T20" fmla="*/ 146 w 174"/>
              <a:gd name="T21" fmla="*/ 58 h 498"/>
              <a:gd name="T22" fmla="*/ 126 w 174"/>
              <a:gd name="T23" fmla="*/ 53 h 498"/>
              <a:gd name="T24" fmla="*/ 107 w 174"/>
              <a:gd name="T25" fmla="*/ 46 h 498"/>
              <a:gd name="T26" fmla="*/ 90 w 174"/>
              <a:gd name="T27" fmla="*/ 39 h 498"/>
              <a:gd name="T28" fmla="*/ 72 w 174"/>
              <a:gd name="T29" fmla="*/ 31 h 498"/>
              <a:gd name="T30" fmla="*/ 55 w 174"/>
              <a:gd name="T31" fmla="*/ 22 h 498"/>
              <a:gd name="T32" fmla="*/ 38 w 174"/>
              <a:gd name="T33" fmla="*/ 12 h 498"/>
              <a:gd name="T34" fmla="*/ 23 w 174"/>
              <a:gd name="T35" fmla="*/ 0 h 498"/>
              <a:gd name="T36" fmla="*/ 24 w 174"/>
              <a:gd name="T37" fmla="*/ 34 h 498"/>
              <a:gd name="T38" fmla="*/ 26 w 174"/>
              <a:gd name="T39" fmla="*/ 69 h 498"/>
              <a:gd name="T40" fmla="*/ 28 w 174"/>
              <a:gd name="T41" fmla="*/ 105 h 498"/>
              <a:gd name="T42" fmla="*/ 28 w 174"/>
              <a:gd name="T43" fmla="*/ 141 h 498"/>
              <a:gd name="T44" fmla="*/ 26 w 174"/>
              <a:gd name="T45" fmla="*/ 235 h 498"/>
              <a:gd name="T46" fmla="*/ 23 w 174"/>
              <a:gd name="T47" fmla="*/ 326 h 498"/>
              <a:gd name="T48" fmla="*/ 14 w 174"/>
              <a:gd name="T49" fmla="*/ 414 h 498"/>
              <a:gd name="T50" fmla="*/ 0 w 174"/>
              <a:gd name="T51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4" h="498">
                <a:moveTo>
                  <a:pt x="0" y="498"/>
                </a:moveTo>
                <a:lnTo>
                  <a:pt x="174" y="498"/>
                </a:lnTo>
                <a:lnTo>
                  <a:pt x="169" y="431"/>
                </a:lnTo>
                <a:lnTo>
                  <a:pt x="163" y="364"/>
                </a:lnTo>
                <a:lnTo>
                  <a:pt x="162" y="295"/>
                </a:lnTo>
                <a:lnTo>
                  <a:pt x="160" y="225"/>
                </a:lnTo>
                <a:lnTo>
                  <a:pt x="160" y="184"/>
                </a:lnTo>
                <a:lnTo>
                  <a:pt x="162" y="142"/>
                </a:lnTo>
                <a:lnTo>
                  <a:pt x="163" y="103"/>
                </a:lnTo>
                <a:lnTo>
                  <a:pt x="165" y="62"/>
                </a:lnTo>
                <a:lnTo>
                  <a:pt x="146" y="58"/>
                </a:lnTo>
                <a:lnTo>
                  <a:pt x="126" y="53"/>
                </a:lnTo>
                <a:lnTo>
                  <a:pt x="107" y="46"/>
                </a:lnTo>
                <a:lnTo>
                  <a:pt x="90" y="39"/>
                </a:lnTo>
                <a:lnTo>
                  <a:pt x="72" y="31"/>
                </a:lnTo>
                <a:lnTo>
                  <a:pt x="55" y="22"/>
                </a:lnTo>
                <a:lnTo>
                  <a:pt x="38" y="12"/>
                </a:lnTo>
                <a:lnTo>
                  <a:pt x="23" y="0"/>
                </a:lnTo>
                <a:lnTo>
                  <a:pt x="24" y="34"/>
                </a:lnTo>
                <a:lnTo>
                  <a:pt x="26" y="69"/>
                </a:lnTo>
                <a:lnTo>
                  <a:pt x="28" y="105"/>
                </a:lnTo>
                <a:lnTo>
                  <a:pt x="28" y="141"/>
                </a:lnTo>
                <a:lnTo>
                  <a:pt x="26" y="235"/>
                </a:lnTo>
                <a:lnTo>
                  <a:pt x="23" y="326"/>
                </a:lnTo>
                <a:lnTo>
                  <a:pt x="14" y="414"/>
                </a:lnTo>
                <a:lnTo>
                  <a:pt x="0" y="498"/>
                </a:lnTo>
                <a:close/>
              </a:path>
            </a:pathLst>
          </a:custGeom>
          <a:solidFill>
            <a:srgbClr val="4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82" name="Freeform 22">
            <a:extLst>
              <a:ext uri="{FF2B5EF4-FFF2-40B4-BE49-F238E27FC236}">
                <a16:creationId xmlns:a16="http://schemas.microsoft.com/office/drawing/2014/main" id="{F19C3329-BDEE-5BE8-91AE-EA2282CC5BBA}"/>
              </a:ext>
            </a:extLst>
          </p:cNvPr>
          <p:cNvSpPr>
            <a:spLocks/>
          </p:cNvSpPr>
          <p:nvPr/>
        </p:nvSpPr>
        <p:spPr bwMode="auto">
          <a:xfrm>
            <a:off x="3128963" y="4686301"/>
            <a:ext cx="17462" cy="55563"/>
          </a:xfrm>
          <a:custGeom>
            <a:avLst/>
            <a:gdLst>
              <a:gd name="T0" fmla="*/ 16 w 16"/>
              <a:gd name="T1" fmla="*/ 44 h 44"/>
              <a:gd name="T2" fmla="*/ 16 w 16"/>
              <a:gd name="T3" fmla="*/ 7 h 44"/>
              <a:gd name="T4" fmla="*/ 12 w 16"/>
              <a:gd name="T5" fmla="*/ 5 h 44"/>
              <a:gd name="T6" fmla="*/ 9 w 16"/>
              <a:gd name="T7" fmla="*/ 3 h 44"/>
              <a:gd name="T8" fmla="*/ 4 w 16"/>
              <a:gd name="T9" fmla="*/ 2 h 44"/>
              <a:gd name="T10" fmla="*/ 0 w 16"/>
              <a:gd name="T11" fmla="*/ 0 h 44"/>
              <a:gd name="T12" fmla="*/ 0 w 16"/>
              <a:gd name="T13" fmla="*/ 39 h 44"/>
              <a:gd name="T14" fmla="*/ 4 w 16"/>
              <a:gd name="T15" fmla="*/ 41 h 44"/>
              <a:gd name="T16" fmla="*/ 9 w 16"/>
              <a:gd name="T17" fmla="*/ 41 h 44"/>
              <a:gd name="T18" fmla="*/ 12 w 16"/>
              <a:gd name="T19" fmla="*/ 43 h 44"/>
              <a:gd name="T20" fmla="*/ 16 w 16"/>
              <a:gd name="T2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" h="44">
                <a:moveTo>
                  <a:pt x="16" y="44"/>
                </a:moveTo>
                <a:lnTo>
                  <a:pt x="16" y="7"/>
                </a:lnTo>
                <a:lnTo>
                  <a:pt x="12" y="5"/>
                </a:lnTo>
                <a:lnTo>
                  <a:pt x="9" y="3"/>
                </a:lnTo>
                <a:lnTo>
                  <a:pt x="4" y="2"/>
                </a:lnTo>
                <a:lnTo>
                  <a:pt x="0" y="0"/>
                </a:lnTo>
                <a:lnTo>
                  <a:pt x="0" y="39"/>
                </a:lnTo>
                <a:lnTo>
                  <a:pt x="4" y="41"/>
                </a:lnTo>
                <a:lnTo>
                  <a:pt x="9" y="41"/>
                </a:lnTo>
                <a:lnTo>
                  <a:pt x="12" y="43"/>
                </a:lnTo>
                <a:lnTo>
                  <a:pt x="16" y="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83" name="Freeform 23">
            <a:extLst>
              <a:ext uri="{FF2B5EF4-FFF2-40B4-BE49-F238E27FC236}">
                <a16:creationId xmlns:a16="http://schemas.microsoft.com/office/drawing/2014/main" id="{9EE5F7EC-9E2D-D66D-647F-07B708600C72}"/>
              </a:ext>
            </a:extLst>
          </p:cNvPr>
          <p:cNvSpPr>
            <a:spLocks/>
          </p:cNvSpPr>
          <p:nvPr/>
        </p:nvSpPr>
        <p:spPr bwMode="auto">
          <a:xfrm>
            <a:off x="2360613" y="3962400"/>
            <a:ext cx="1757362" cy="2209800"/>
          </a:xfrm>
          <a:custGeom>
            <a:avLst/>
            <a:gdLst>
              <a:gd name="T0" fmla="*/ 844 w 1461"/>
              <a:gd name="T1" fmla="*/ 790 h 1507"/>
              <a:gd name="T2" fmla="*/ 1242 w 1461"/>
              <a:gd name="T3" fmla="*/ 512 h 1507"/>
              <a:gd name="T4" fmla="*/ 1108 w 1461"/>
              <a:gd name="T5" fmla="*/ 103 h 1507"/>
              <a:gd name="T6" fmla="*/ 864 w 1461"/>
              <a:gd name="T7" fmla="*/ 59 h 1507"/>
              <a:gd name="T8" fmla="*/ 700 w 1461"/>
              <a:gd name="T9" fmla="*/ 76 h 1507"/>
              <a:gd name="T10" fmla="*/ 638 w 1461"/>
              <a:gd name="T11" fmla="*/ 72 h 1507"/>
              <a:gd name="T12" fmla="*/ 799 w 1461"/>
              <a:gd name="T13" fmla="*/ 62 h 1507"/>
              <a:gd name="T14" fmla="*/ 943 w 1461"/>
              <a:gd name="T15" fmla="*/ 91 h 1507"/>
              <a:gd name="T16" fmla="*/ 1125 w 1461"/>
              <a:gd name="T17" fmla="*/ 244 h 1507"/>
              <a:gd name="T18" fmla="*/ 1171 w 1461"/>
              <a:gd name="T19" fmla="*/ 565 h 1507"/>
              <a:gd name="T20" fmla="*/ 844 w 1461"/>
              <a:gd name="T21" fmla="*/ 754 h 1507"/>
              <a:gd name="T22" fmla="*/ 782 w 1461"/>
              <a:gd name="T23" fmla="*/ 586 h 1507"/>
              <a:gd name="T24" fmla="*/ 762 w 1461"/>
              <a:gd name="T25" fmla="*/ 658 h 1507"/>
              <a:gd name="T26" fmla="*/ 662 w 1461"/>
              <a:gd name="T27" fmla="*/ 628 h 1507"/>
              <a:gd name="T28" fmla="*/ 657 w 1461"/>
              <a:gd name="T29" fmla="*/ 532 h 1507"/>
              <a:gd name="T30" fmla="*/ 563 w 1461"/>
              <a:gd name="T31" fmla="*/ 714 h 1507"/>
              <a:gd name="T32" fmla="*/ 333 w 1461"/>
              <a:gd name="T33" fmla="*/ 562 h 1507"/>
              <a:gd name="T34" fmla="*/ 259 w 1461"/>
              <a:gd name="T35" fmla="*/ 400 h 1507"/>
              <a:gd name="T36" fmla="*/ 384 w 1461"/>
              <a:gd name="T37" fmla="*/ 79 h 1507"/>
              <a:gd name="T38" fmla="*/ 261 w 1461"/>
              <a:gd name="T39" fmla="*/ 306 h 1507"/>
              <a:gd name="T40" fmla="*/ 233 w 1461"/>
              <a:gd name="T41" fmla="*/ 560 h 1507"/>
              <a:gd name="T42" fmla="*/ 484 w 1461"/>
              <a:gd name="T43" fmla="*/ 738 h 1507"/>
              <a:gd name="T44" fmla="*/ 602 w 1461"/>
              <a:gd name="T45" fmla="*/ 1021 h 1507"/>
              <a:gd name="T46" fmla="*/ 499 w 1461"/>
              <a:gd name="T47" fmla="*/ 1164 h 1507"/>
              <a:gd name="T48" fmla="*/ 137 w 1461"/>
              <a:gd name="T49" fmla="*/ 1190 h 1507"/>
              <a:gd name="T50" fmla="*/ 94 w 1461"/>
              <a:gd name="T51" fmla="*/ 1207 h 1507"/>
              <a:gd name="T52" fmla="*/ 134 w 1461"/>
              <a:gd name="T53" fmla="*/ 1229 h 1507"/>
              <a:gd name="T54" fmla="*/ 50 w 1461"/>
              <a:gd name="T55" fmla="*/ 1335 h 1507"/>
              <a:gd name="T56" fmla="*/ 165 w 1461"/>
              <a:gd name="T57" fmla="*/ 1337 h 1507"/>
              <a:gd name="T58" fmla="*/ 340 w 1461"/>
              <a:gd name="T59" fmla="*/ 1186 h 1507"/>
              <a:gd name="T60" fmla="*/ 444 w 1461"/>
              <a:gd name="T61" fmla="*/ 1239 h 1507"/>
              <a:gd name="T62" fmla="*/ 316 w 1461"/>
              <a:gd name="T63" fmla="*/ 1260 h 1507"/>
              <a:gd name="T64" fmla="*/ 225 w 1461"/>
              <a:gd name="T65" fmla="*/ 1394 h 1507"/>
              <a:gd name="T66" fmla="*/ 393 w 1461"/>
              <a:gd name="T67" fmla="*/ 1464 h 1507"/>
              <a:gd name="T68" fmla="*/ 321 w 1461"/>
              <a:gd name="T69" fmla="*/ 1339 h 1507"/>
              <a:gd name="T70" fmla="*/ 537 w 1461"/>
              <a:gd name="T71" fmla="*/ 1232 h 1507"/>
              <a:gd name="T72" fmla="*/ 602 w 1461"/>
              <a:gd name="T73" fmla="*/ 1232 h 1507"/>
              <a:gd name="T74" fmla="*/ 628 w 1461"/>
              <a:gd name="T75" fmla="*/ 1294 h 1507"/>
              <a:gd name="T76" fmla="*/ 683 w 1461"/>
              <a:gd name="T77" fmla="*/ 1169 h 1507"/>
              <a:gd name="T78" fmla="*/ 722 w 1461"/>
              <a:gd name="T79" fmla="*/ 1128 h 1507"/>
              <a:gd name="T80" fmla="*/ 640 w 1461"/>
              <a:gd name="T81" fmla="*/ 1377 h 1507"/>
              <a:gd name="T82" fmla="*/ 480 w 1461"/>
              <a:gd name="T83" fmla="*/ 1377 h 1507"/>
              <a:gd name="T84" fmla="*/ 638 w 1461"/>
              <a:gd name="T85" fmla="*/ 1480 h 1507"/>
              <a:gd name="T86" fmla="*/ 763 w 1461"/>
              <a:gd name="T87" fmla="*/ 1327 h 1507"/>
              <a:gd name="T88" fmla="*/ 791 w 1461"/>
              <a:gd name="T89" fmla="*/ 1418 h 1507"/>
              <a:gd name="T90" fmla="*/ 852 w 1461"/>
              <a:gd name="T91" fmla="*/ 1322 h 1507"/>
              <a:gd name="T92" fmla="*/ 798 w 1461"/>
              <a:gd name="T93" fmla="*/ 1174 h 1507"/>
              <a:gd name="T94" fmla="*/ 921 w 1461"/>
              <a:gd name="T95" fmla="*/ 1418 h 1507"/>
              <a:gd name="T96" fmla="*/ 991 w 1461"/>
              <a:gd name="T97" fmla="*/ 1397 h 1507"/>
              <a:gd name="T98" fmla="*/ 1022 w 1461"/>
              <a:gd name="T99" fmla="*/ 1371 h 1507"/>
              <a:gd name="T100" fmla="*/ 990 w 1461"/>
              <a:gd name="T101" fmla="*/ 1294 h 1507"/>
              <a:gd name="T102" fmla="*/ 876 w 1461"/>
              <a:gd name="T103" fmla="*/ 1232 h 1507"/>
              <a:gd name="T104" fmla="*/ 1038 w 1461"/>
              <a:gd name="T105" fmla="*/ 1227 h 1507"/>
              <a:gd name="T106" fmla="*/ 1074 w 1461"/>
              <a:gd name="T107" fmla="*/ 1353 h 1507"/>
              <a:gd name="T108" fmla="*/ 1180 w 1461"/>
              <a:gd name="T109" fmla="*/ 1298 h 1507"/>
              <a:gd name="T110" fmla="*/ 1315 w 1461"/>
              <a:gd name="T111" fmla="*/ 1450 h 1507"/>
              <a:gd name="T112" fmla="*/ 1360 w 1461"/>
              <a:gd name="T113" fmla="*/ 1171 h 1507"/>
              <a:gd name="T114" fmla="*/ 1204 w 1461"/>
              <a:gd name="T115" fmla="*/ 1267 h 1507"/>
              <a:gd name="T116" fmla="*/ 1161 w 1461"/>
              <a:gd name="T117" fmla="*/ 1222 h 1507"/>
              <a:gd name="T118" fmla="*/ 1026 w 1461"/>
              <a:gd name="T119" fmla="*/ 1190 h 1507"/>
              <a:gd name="T120" fmla="*/ 813 w 1461"/>
              <a:gd name="T121" fmla="*/ 1087 h 1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1" h="1507">
                <a:moveTo>
                  <a:pt x="1461" y="1021"/>
                </a:moveTo>
                <a:lnTo>
                  <a:pt x="804" y="1021"/>
                </a:lnTo>
                <a:lnTo>
                  <a:pt x="799" y="961"/>
                </a:lnTo>
                <a:lnTo>
                  <a:pt x="796" y="901"/>
                </a:lnTo>
                <a:lnTo>
                  <a:pt x="794" y="843"/>
                </a:lnTo>
                <a:lnTo>
                  <a:pt x="792" y="785"/>
                </a:lnTo>
                <a:lnTo>
                  <a:pt x="799" y="786"/>
                </a:lnTo>
                <a:lnTo>
                  <a:pt x="806" y="786"/>
                </a:lnTo>
                <a:lnTo>
                  <a:pt x="811" y="788"/>
                </a:lnTo>
                <a:lnTo>
                  <a:pt x="818" y="788"/>
                </a:lnTo>
                <a:lnTo>
                  <a:pt x="825" y="790"/>
                </a:lnTo>
                <a:lnTo>
                  <a:pt x="832" y="790"/>
                </a:lnTo>
                <a:lnTo>
                  <a:pt x="837" y="790"/>
                </a:lnTo>
                <a:lnTo>
                  <a:pt x="844" y="790"/>
                </a:lnTo>
                <a:lnTo>
                  <a:pt x="876" y="788"/>
                </a:lnTo>
                <a:lnTo>
                  <a:pt x="907" y="781"/>
                </a:lnTo>
                <a:lnTo>
                  <a:pt x="936" y="771"/>
                </a:lnTo>
                <a:lnTo>
                  <a:pt x="966" y="757"/>
                </a:lnTo>
                <a:lnTo>
                  <a:pt x="991" y="740"/>
                </a:lnTo>
                <a:lnTo>
                  <a:pt x="1015" y="719"/>
                </a:lnTo>
                <a:lnTo>
                  <a:pt x="1038" y="695"/>
                </a:lnTo>
                <a:lnTo>
                  <a:pt x="1056" y="670"/>
                </a:lnTo>
                <a:lnTo>
                  <a:pt x="1099" y="658"/>
                </a:lnTo>
                <a:lnTo>
                  <a:pt x="1137" y="639"/>
                </a:lnTo>
                <a:lnTo>
                  <a:pt x="1171" y="615"/>
                </a:lnTo>
                <a:lnTo>
                  <a:pt x="1200" y="584"/>
                </a:lnTo>
                <a:lnTo>
                  <a:pt x="1224" y="550"/>
                </a:lnTo>
                <a:lnTo>
                  <a:pt x="1242" y="512"/>
                </a:lnTo>
                <a:lnTo>
                  <a:pt x="1254" y="471"/>
                </a:lnTo>
                <a:lnTo>
                  <a:pt x="1257" y="426"/>
                </a:lnTo>
                <a:lnTo>
                  <a:pt x="1255" y="397"/>
                </a:lnTo>
                <a:lnTo>
                  <a:pt x="1250" y="369"/>
                </a:lnTo>
                <a:lnTo>
                  <a:pt x="1243" y="342"/>
                </a:lnTo>
                <a:lnTo>
                  <a:pt x="1233" y="316"/>
                </a:lnTo>
                <a:lnTo>
                  <a:pt x="1219" y="292"/>
                </a:lnTo>
                <a:lnTo>
                  <a:pt x="1202" y="268"/>
                </a:lnTo>
                <a:lnTo>
                  <a:pt x="1183" y="248"/>
                </a:lnTo>
                <a:lnTo>
                  <a:pt x="1161" y="229"/>
                </a:lnTo>
                <a:lnTo>
                  <a:pt x="1158" y="193"/>
                </a:lnTo>
                <a:lnTo>
                  <a:pt x="1147" y="160"/>
                </a:lnTo>
                <a:lnTo>
                  <a:pt x="1130" y="129"/>
                </a:lnTo>
                <a:lnTo>
                  <a:pt x="1108" y="103"/>
                </a:lnTo>
                <a:lnTo>
                  <a:pt x="1082" y="81"/>
                </a:lnTo>
                <a:lnTo>
                  <a:pt x="1051" y="64"/>
                </a:lnTo>
                <a:lnTo>
                  <a:pt x="1019" y="54"/>
                </a:lnTo>
                <a:lnTo>
                  <a:pt x="983" y="50"/>
                </a:lnTo>
                <a:lnTo>
                  <a:pt x="969" y="50"/>
                </a:lnTo>
                <a:lnTo>
                  <a:pt x="955" y="52"/>
                </a:lnTo>
                <a:lnTo>
                  <a:pt x="943" y="55"/>
                </a:lnTo>
                <a:lnTo>
                  <a:pt x="930" y="57"/>
                </a:lnTo>
                <a:lnTo>
                  <a:pt x="918" y="62"/>
                </a:lnTo>
                <a:lnTo>
                  <a:pt x="906" y="67"/>
                </a:lnTo>
                <a:lnTo>
                  <a:pt x="894" y="74"/>
                </a:lnTo>
                <a:lnTo>
                  <a:pt x="882" y="81"/>
                </a:lnTo>
                <a:lnTo>
                  <a:pt x="873" y="69"/>
                </a:lnTo>
                <a:lnTo>
                  <a:pt x="864" y="59"/>
                </a:lnTo>
                <a:lnTo>
                  <a:pt x="854" y="48"/>
                </a:lnTo>
                <a:lnTo>
                  <a:pt x="842" y="40"/>
                </a:lnTo>
                <a:lnTo>
                  <a:pt x="830" y="35"/>
                </a:lnTo>
                <a:lnTo>
                  <a:pt x="816" y="30"/>
                </a:lnTo>
                <a:lnTo>
                  <a:pt x="803" y="28"/>
                </a:lnTo>
                <a:lnTo>
                  <a:pt x="787" y="26"/>
                </a:lnTo>
                <a:lnTo>
                  <a:pt x="775" y="28"/>
                </a:lnTo>
                <a:lnTo>
                  <a:pt x="762" y="30"/>
                </a:lnTo>
                <a:lnTo>
                  <a:pt x="750" y="33"/>
                </a:lnTo>
                <a:lnTo>
                  <a:pt x="738" y="40"/>
                </a:lnTo>
                <a:lnTo>
                  <a:pt x="727" y="47"/>
                </a:lnTo>
                <a:lnTo>
                  <a:pt x="717" y="55"/>
                </a:lnTo>
                <a:lnTo>
                  <a:pt x="708" y="66"/>
                </a:lnTo>
                <a:lnTo>
                  <a:pt x="700" y="76"/>
                </a:lnTo>
                <a:lnTo>
                  <a:pt x="683" y="60"/>
                </a:lnTo>
                <a:lnTo>
                  <a:pt x="664" y="47"/>
                </a:lnTo>
                <a:lnTo>
                  <a:pt x="643" y="33"/>
                </a:lnTo>
                <a:lnTo>
                  <a:pt x="623" y="23"/>
                </a:lnTo>
                <a:lnTo>
                  <a:pt x="602" y="14"/>
                </a:lnTo>
                <a:lnTo>
                  <a:pt x="580" y="7"/>
                </a:lnTo>
                <a:lnTo>
                  <a:pt x="556" y="4"/>
                </a:lnTo>
                <a:lnTo>
                  <a:pt x="533" y="0"/>
                </a:lnTo>
                <a:lnTo>
                  <a:pt x="533" y="36"/>
                </a:lnTo>
                <a:lnTo>
                  <a:pt x="556" y="40"/>
                </a:lnTo>
                <a:lnTo>
                  <a:pt x="578" y="45"/>
                </a:lnTo>
                <a:lnTo>
                  <a:pt x="599" y="52"/>
                </a:lnTo>
                <a:lnTo>
                  <a:pt x="619" y="60"/>
                </a:lnTo>
                <a:lnTo>
                  <a:pt x="638" y="72"/>
                </a:lnTo>
                <a:lnTo>
                  <a:pt x="657" y="86"/>
                </a:lnTo>
                <a:lnTo>
                  <a:pt x="674" y="100"/>
                </a:lnTo>
                <a:lnTo>
                  <a:pt x="689" y="117"/>
                </a:lnTo>
                <a:lnTo>
                  <a:pt x="710" y="143"/>
                </a:lnTo>
                <a:lnTo>
                  <a:pt x="720" y="112"/>
                </a:lnTo>
                <a:lnTo>
                  <a:pt x="726" y="102"/>
                </a:lnTo>
                <a:lnTo>
                  <a:pt x="731" y="91"/>
                </a:lnTo>
                <a:lnTo>
                  <a:pt x="738" y="83"/>
                </a:lnTo>
                <a:lnTo>
                  <a:pt x="746" y="74"/>
                </a:lnTo>
                <a:lnTo>
                  <a:pt x="756" y="69"/>
                </a:lnTo>
                <a:lnTo>
                  <a:pt x="767" y="64"/>
                </a:lnTo>
                <a:lnTo>
                  <a:pt x="777" y="62"/>
                </a:lnTo>
                <a:lnTo>
                  <a:pt x="787" y="60"/>
                </a:lnTo>
                <a:lnTo>
                  <a:pt x="799" y="62"/>
                </a:lnTo>
                <a:lnTo>
                  <a:pt x="811" y="64"/>
                </a:lnTo>
                <a:lnTo>
                  <a:pt x="822" y="69"/>
                </a:lnTo>
                <a:lnTo>
                  <a:pt x="832" y="76"/>
                </a:lnTo>
                <a:lnTo>
                  <a:pt x="840" y="83"/>
                </a:lnTo>
                <a:lnTo>
                  <a:pt x="847" y="93"/>
                </a:lnTo>
                <a:lnTo>
                  <a:pt x="854" y="102"/>
                </a:lnTo>
                <a:lnTo>
                  <a:pt x="858" y="114"/>
                </a:lnTo>
                <a:lnTo>
                  <a:pt x="866" y="141"/>
                </a:lnTo>
                <a:lnTo>
                  <a:pt x="887" y="122"/>
                </a:lnTo>
                <a:lnTo>
                  <a:pt x="897" y="114"/>
                </a:lnTo>
                <a:lnTo>
                  <a:pt x="907" y="107"/>
                </a:lnTo>
                <a:lnTo>
                  <a:pt x="919" y="100"/>
                </a:lnTo>
                <a:lnTo>
                  <a:pt x="931" y="95"/>
                </a:lnTo>
                <a:lnTo>
                  <a:pt x="943" y="91"/>
                </a:lnTo>
                <a:lnTo>
                  <a:pt x="957" y="88"/>
                </a:lnTo>
                <a:lnTo>
                  <a:pt x="969" y="86"/>
                </a:lnTo>
                <a:lnTo>
                  <a:pt x="983" y="86"/>
                </a:lnTo>
                <a:lnTo>
                  <a:pt x="1012" y="90"/>
                </a:lnTo>
                <a:lnTo>
                  <a:pt x="1039" y="98"/>
                </a:lnTo>
                <a:lnTo>
                  <a:pt x="1063" y="110"/>
                </a:lnTo>
                <a:lnTo>
                  <a:pt x="1084" y="127"/>
                </a:lnTo>
                <a:lnTo>
                  <a:pt x="1103" y="150"/>
                </a:lnTo>
                <a:lnTo>
                  <a:pt x="1115" y="174"/>
                </a:lnTo>
                <a:lnTo>
                  <a:pt x="1123" y="201"/>
                </a:lnTo>
                <a:lnTo>
                  <a:pt x="1127" y="230"/>
                </a:lnTo>
                <a:lnTo>
                  <a:pt x="1125" y="234"/>
                </a:lnTo>
                <a:lnTo>
                  <a:pt x="1125" y="239"/>
                </a:lnTo>
                <a:lnTo>
                  <a:pt x="1125" y="244"/>
                </a:lnTo>
                <a:lnTo>
                  <a:pt x="1125" y="246"/>
                </a:lnTo>
                <a:lnTo>
                  <a:pt x="1134" y="251"/>
                </a:lnTo>
                <a:lnTo>
                  <a:pt x="1152" y="268"/>
                </a:lnTo>
                <a:lnTo>
                  <a:pt x="1171" y="285"/>
                </a:lnTo>
                <a:lnTo>
                  <a:pt x="1187" y="306"/>
                </a:lnTo>
                <a:lnTo>
                  <a:pt x="1199" y="328"/>
                </a:lnTo>
                <a:lnTo>
                  <a:pt x="1209" y="350"/>
                </a:lnTo>
                <a:lnTo>
                  <a:pt x="1216" y="376"/>
                </a:lnTo>
                <a:lnTo>
                  <a:pt x="1221" y="400"/>
                </a:lnTo>
                <a:lnTo>
                  <a:pt x="1223" y="426"/>
                </a:lnTo>
                <a:lnTo>
                  <a:pt x="1219" y="464"/>
                </a:lnTo>
                <a:lnTo>
                  <a:pt x="1209" y="501"/>
                </a:lnTo>
                <a:lnTo>
                  <a:pt x="1194" y="534"/>
                </a:lnTo>
                <a:lnTo>
                  <a:pt x="1171" y="565"/>
                </a:lnTo>
                <a:lnTo>
                  <a:pt x="1146" y="591"/>
                </a:lnTo>
                <a:lnTo>
                  <a:pt x="1115" y="611"/>
                </a:lnTo>
                <a:lnTo>
                  <a:pt x="1080" y="627"/>
                </a:lnTo>
                <a:lnTo>
                  <a:pt x="1043" y="637"/>
                </a:lnTo>
                <a:lnTo>
                  <a:pt x="1034" y="639"/>
                </a:lnTo>
                <a:lnTo>
                  <a:pt x="1029" y="646"/>
                </a:lnTo>
                <a:lnTo>
                  <a:pt x="1014" y="670"/>
                </a:lnTo>
                <a:lnTo>
                  <a:pt x="995" y="690"/>
                </a:lnTo>
                <a:lnTo>
                  <a:pt x="974" y="709"/>
                </a:lnTo>
                <a:lnTo>
                  <a:pt x="952" y="725"/>
                </a:lnTo>
                <a:lnTo>
                  <a:pt x="926" y="737"/>
                </a:lnTo>
                <a:lnTo>
                  <a:pt x="900" y="747"/>
                </a:lnTo>
                <a:lnTo>
                  <a:pt x="873" y="752"/>
                </a:lnTo>
                <a:lnTo>
                  <a:pt x="844" y="754"/>
                </a:lnTo>
                <a:lnTo>
                  <a:pt x="837" y="754"/>
                </a:lnTo>
                <a:lnTo>
                  <a:pt x="832" y="754"/>
                </a:lnTo>
                <a:lnTo>
                  <a:pt x="825" y="754"/>
                </a:lnTo>
                <a:lnTo>
                  <a:pt x="818" y="752"/>
                </a:lnTo>
                <a:lnTo>
                  <a:pt x="811" y="752"/>
                </a:lnTo>
                <a:lnTo>
                  <a:pt x="806" y="750"/>
                </a:lnTo>
                <a:lnTo>
                  <a:pt x="799" y="750"/>
                </a:lnTo>
                <a:lnTo>
                  <a:pt x="792" y="749"/>
                </a:lnTo>
                <a:lnTo>
                  <a:pt x="792" y="714"/>
                </a:lnTo>
                <a:lnTo>
                  <a:pt x="794" y="680"/>
                </a:lnTo>
                <a:lnTo>
                  <a:pt x="796" y="644"/>
                </a:lnTo>
                <a:lnTo>
                  <a:pt x="798" y="604"/>
                </a:lnTo>
                <a:lnTo>
                  <a:pt x="799" y="589"/>
                </a:lnTo>
                <a:lnTo>
                  <a:pt x="782" y="586"/>
                </a:lnTo>
                <a:lnTo>
                  <a:pt x="774" y="584"/>
                </a:lnTo>
                <a:lnTo>
                  <a:pt x="767" y="582"/>
                </a:lnTo>
                <a:lnTo>
                  <a:pt x="758" y="580"/>
                </a:lnTo>
                <a:lnTo>
                  <a:pt x="751" y="579"/>
                </a:lnTo>
                <a:lnTo>
                  <a:pt x="743" y="575"/>
                </a:lnTo>
                <a:lnTo>
                  <a:pt x="734" y="574"/>
                </a:lnTo>
                <a:lnTo>
                  <a:pt x="727" y="570"/>
                </a:lnTo>
                <a:lnTo>
                  <a:pt x="719" y="567"/>
                </a:lnTo>
                <a:lnTo>
                  <a:pt x="719" y="604"/>
                </a:lnTo>
                <a:lnTo>
                  <a:pt x="731" y="608"/>
                </a:lnTo>
                <a:lnTo>
                  <a:pt x="741" y="611"/>
                </a:lnTo>
                <a:lnTo>
                  <a:pt x="751" y="615"/>
                </a:lnTo>
                <a:lnTo>
                  <a:pt x="763" y="618"/>
                </a:lnTo>
                <a:lnTo>
                  <a:pt x="762" y="658"/>
                </a:lnTo>
                <a:lnTo>
                  <a:pt x="760" y="695"/>
                </a:lnTo>
                <a:lnTo>
                  <a:pt x="758" y="733"/>
                </a:lnTo>
                <a:lnTo>
                  <a:pt x="758" y="767"/>
                </a:lnTo>
                <a:lnTo>
                  <a:pt x="758" y="829"/>
                </a:lnTo>
                <a:lnTo>
                  <a:pt x="762" y="893"/>
                </a:lnTo>
                <a:lnTo>
                  <a:pt x="765" y="956"/>
                </a:lnTo>
                <a:lnTo>
                  <a:pt x="770" y="1021"/>
                </a:lnTo>
                <a:lnTo>
                  <a:pt x="638" y="1021"/>
                </a:lnTo>
                <a:lnTo>
                  <a:pt x="648" y="948"/>
                </a:lnTo>
                <a:lnTo>
                  <a:pt x="657" y="867"/>
                </a:lnTo>
                <a:lnTo>
                  <a:pt x="660" y="779"/>
                </a:lnTo>
                <a:lnTo>
                  <a:pt x="662" y="682"/>
                </a:lnTo>
                <a:lnTo>
                  <a:pt x="662" y="656"/>
                </a:lnTo>
                <a:lnTo>
                  <a:pt x="662" y="628"/>
                </a:lnTo>
                <a:lnTo>
                  <a:pt x="662" y="603"/>
                </a:lnTo>
                <a:lnTo>
                  <a:pt x="660" y="577"/>
                </a:lnTo>
                <a:lnTo>
                  <a:pt x="671" y="584"/>
                </a:lnTo>
                <a:lnTo>
                  <a:pt x="681" y="589"/>
                </a:lnTo>
                <a:lnTo>
                  <a:pt x="691" y="594"/>
                </a:lnTo>
                <a:lnTo>
                  <a:pt x="703" y="599"/>
                </a:lnTo>
                <a:lnTo>
                  <a:pt x="703" y="560"/>
                </a:lnTo>
                <a:lnTo>
                  <a:pt x="696" y="556"/>
                </a:lnTo>
                <a:lnTo>
                  <a:pt x="689" y="553"/>
                </a:lnTo>
                <a:lnTo>
                  <a:pt x="683" y="550"/>
                </a:lnTo>
                <a:lnTo>
                  <a:pt x="676" y="544"/>
                </a:lnTo>
                <a:lnTo>
                  <a:pt x="671" y="541"/>
                </a:lnTo>
                <a:lnTo>
                  <a:pt x="664" y="536"/>
                </a:lnTo>
                <a:lnTo>
                  <a:pt x="657" y="532"/>
                </a:lnTo>
                <a:lnTo>
                  <a:pt x="652" y="527"/>
                </a:lnTo>
                <a:lnTo>
                  <a:pt x="619" y="501"/>
                </a:lnTo>
                <a:lnTo>
                  <a:pt x="623" y="543"/>
                </a:lnTo>
                <a:lnTo>
                  <a:pt x="624" y="582"/>
                </a:lnTo>
                <a:lnTo>
                  <a:pt x="626" y="620"/>
                </a:lnTo>
                <a:lnTo>
                  <a:pt x="626" y="659"/>
                </a:lnTo>
                <a:lnTo>
                  <a:pt x="626" y="697"/>
                </a:lnTo>
                <a:lnTo>
                  <a:pt x="617" y="701"/>
                </a:lnTo>
                <a:lnTo>
                  <a:pt x="609" y="704"/>
                </a:lnTo>
                <a:lnTo>
                  <a:pt x="600" y="707"/>
                </a:lnTo>
                <a:lnTo>
                  <a:pt x="590" y="709"/>
                </a:lnTo>
                <a:lnTo>
                  <a:pt x="581" y="711"/>
                </a:lnTo>
                <a:lnTo>
                  <a:pt x="571" y="713"/>
                </a:lnTo>
                <a:lnTo>
                  <a:pt x="563" y="714"/>
                </a:lnTo>
                <a:lnTo>
                  <a:pt x="552" y="714"/>
                </a:lnTo>
                <a:lnTo>
                  <a:pt x="521" y="711"/>
                </a:lnTo>
                <a:lnTo>
                  <a:pt x="491" y="704"/>
                </a:lnTo>
                <a:lnTo>
                  <a:pt x="463" y="690"/>
                </a:lnTo>
                <a:lnTo>
                  <a:pt x="439" y="673"/>
                </a:lnTo>
                <a:lnTo>
                  <a:pt x="419" y="652"/>
                </a:lnTo>
                <a:lnTo>
                  <a:pt x="401" y="627"/>
                </a:lnTo>
                <a:lnTo>
                  <a:pt x="389" y="599"/>
                </a:lnTo>
                <a:lnTo>
                  <a:pt x="381" y="570"/>
                </a:lnTo>
                <a:lnTo>
                  <a:pt x="377" y="548"/>
                </a:lnTo>
                <a:lnTo>
                  <a:pt x="357" y="556"/>
                </a:lnTo>
                <a:lnTo>
                  <a:pt x="348" y="558"/>
                </a:lnTo>
                <a:lnTo>
                  <a:pt x="341" y="560"/>
                </a:lnTo>
                <a:lnTo>
                  <a:pt x="333" y="562"/>
                </a:lnTo>
                <a:lnTo>
                  <a:pt x="324" y="562"/>
                </a:lnTo>
                <a:lnTo>
                  <a:pt x="305" y="560"/>
                </a:lnTo>
                <a:lnTo>
                  <a:pt x="288" y="555"/>
                </a:lnTo>
                <a:lnTo>
                  <a:pt x="271" y="546"/>
                </a:lnTo>
                <a:lnTo>
                  <a:pt x="257" y="534"/>
                </a:lnTo>
                <a:lnTo>
                  <a:pt x="245" y="520"/>
                </a:lnTo>
                <a:lnTo>
                  <a:pt x="237" y="505"/>
                </a:lnTo>
                <a:lnTo>
                  <a:pt x="232" y="488"/>
                </a:lnTo>
                <a:lnTo>
                  <a:pt x="230" y="469"/>
                </a:lnTo>
                <a:lnTo>
                  <a:pt x="232" y="453"/>
                </a:lnTo>
                <a:lnTo>
                  <a:pt x="235" y="438"/>
                </a:lnTo>
                <a:lnTo>
                  <a:pt x="242" y="424"/>
                </a:lnTo>
                <a:lnTo>
                  <a:pt x="251" y="412"/>
                </a:lnTo>
                <a:lnTo>
                  <a:pt x="259" y="400"/>
                </a:lnTo>
                <a:lnTo>
                  <a:pt x="271" y="392"/>
                </a:lnTo>
                <a:lnTo>
                  <a:pt x="285" y="385"/>
                </a:lnTo>
                <a:lnTo>
                  <a:pt x="300" y="380"/>
                </a:lnTo>
                <a:lnTo>
                  <a:pt x="321" y="374"/>
                </a:lnTo>
                <a:lnTo>
                  <a:pt x="312" y="354"/>
                </a:lnTo>
                <a:lnTo>
                  <a:pt x="304" y="332"/>
                </a:lnTo>
                <a:lnTo>
                  <a:pt x="297" y="309"/>
                </a:lnTo>
                <a:lnTo>
                  <a:pt x="293" y="285"/>
                </a:lnTo>
                <a:lnTo>
                  <a:pt x="292" y="261"/>
                </a:lnTo>
                <a:lnTo>
                  <a:pt x="295" y="217"/>
                </a:lnTo>
                <a:lnTo>
                  <a:pt x="309" y="177"/>
                </a:lnTo>
                <a:lnTo>
                  <a:pt x="328" y="139"/>
                </a:lnTo>
                <a:lnTo>
                  <a:pt x="353" y="107"/>
                </a:lnTo>
                <a:lnTo>
                  <a:pt x="384" y="79"/>
                </a:lnTo>
                <a:lnTo>
                  <a:pt x="422" y="57"/>
                </a:lnTo>
                <a:lnTo>
                  <a:pt x="461" y="43"/>
                </a:lnTo>
                <a:lnTo>
                  <a:pt x="504" y="36"/>
                </a:lnTo>
                <a:lnTo>
                  <a:pt x="504" y="0"/>
                </a:lnTo>
                <a:lnTo>
                  <a:pt x="455" y="7"/>
                </a:lnTo>
                <a:lnTo>
                  <a:pt x="408" y="24"/>
                </a:lnTo>
                <a:lnTo>
                  <a:pt x="365" y="48"/>
                </a:lnTo>
                <a:lnTo>
                  <a:pt x="329" y="81"/>
                </a:lnTo>
                <a:lnTo>
                  <a:pt x="299" y="119"/>
                </a:lnTo>
                <a:lnTo>
                  <a:pt x="275" y="162"/>
                </a:lnTo>
                <a:lnTo>
                  <a:pt x="261" y="210"/>
                </a:lnTo>
                <a:lnTo>
                  <a:pt x="256" y="261"/>
                </a:lnTo>
                <a:lnTo>
                  <a:pt x="257" y="284"/>
                </a:lnTo>
                <a:lnTo>
                  <a:pt x="261" y="306"/>
                </a:lnTo>
                <a:lnTo>
                  <a:pt x="266" y="328"/>
                </a:lnTo>
                <a:lnTo>
                  <a:pt x="273" y="350"/>
                </a:lnTo>
                <a:lnTo>
                  <a:pt x="256" y="359"/>
                </a:lnTo>
                <a:lnTo>
                  <a:pt x="242" y="371"/>
                </a:lnTo>
                <a:lnTo>
                  <a:pt x="228" y="383"/>
                </a:lnTo>
                <a:lnTo>
                  <a:pt x="216" y="399"/>
                </a:lnTo>
                <a:lnTo>
                  <a:pt x="208" y="414"/>
                </a:lnTo>
                <a:lnTo>
                  <a:pt x="201" y="431"/>
                </a:lnTo>
                <a:lnTo>
                  <a:pt x="197" y="450"/>
                </a:lnTo>
                <a:lnTo>
                  <a:pt x="196" y="469"/>
                </a:lnTo>
                <a:lnTo>
                  <a:pt x="199" y="495"/>
                </a:lnTo>
                <a:lnTo>
                  <a:pt x="206" y="519"/>
                </a:lnTo>
                <a:lnTo>
                  <a:pt x="218" y="541"/>
                </a:lnTo>
                <a:lnTo>
                  <a:pt x="233" y="560"/>
                </a:lnTo>
                <a:lnTo>
                  <a:pt x="252" y="575"/>
                </a:lnTo>
                <a:lnTo>
                  <a:pt x="275" y="587"/>
                </a:lnTo>
                <a:lnTo>
                  <a:pt x="299" y="594"/>
                </a:lnTo>
                <a:lnTo>
                  <a:pt x="324" y="598"/>
                </a:lnTo>
                <a:lnTo>
                  <a:pt x="331" y="598"/>
                </a:lnTo>
                <a:lnTo>
                  <a:pt x="338" y="598"/>
                </a:lnTo>
                <a:lnTo>
                  <a:pt x="343" y="598"/>
                </a:lnTo>
                <a:lnTo>
                  <a:pt x="350" y="596"/>
                </a:lnTo>
                <a:lnTo>
                  <a:pt x="362" y="628"/>
                </a:lnTo>
                <a:lnTo>
                  <a:pt x="377" y="658"/>
                </a:lnTo>
                <a:lnTo>
                  <a:pt x="400" y="683"/>
                </a:lnTo>
                <a:lnTo>
                  <a:pt x="424" y="706"/>
                </a:lnTo>
                <a:lnTo>
                  <a:pt x="453" y="725"/>
                </a:lnTo>
                <a:lnTo>
                  <a:pt x="484" y="738"/>
                </a:lnTo>
                <a:lnTo>
                  <a:pt x="516" y="747"/>
                </a:lnTo>
                <a:lnTo>
                  <a:pt x="552" y="750"/>
                </a:lnTo>
                <a:lnTo>
                  <a:pt x="563" y="750"/>
                </a:lnTo>
                <a:lnTo>
                  <a:pt x="571" y="749"/>
                </a:lnTo>
                <a:lnTo>
                  <a:pt x="581" y="749"/>
                </a:lnTo>
                <a:lnTo>
                  <a:pt x="590" y="747"/>
                </a:lnTo>
                <a:lnTo>
                  <a:pt x="600" y="743"/>
                </a:lnTo>
                <a:lnTo>
                  <a:pt x="609" y="742"/>
                </a:lnTo>
                <a:lnTo>
                  <a:pt x="617" y="738"/>
                </a:lnTo>
                <a:lnTo>
                  <a:pt x="626" y="735"/>
                </a:lnTo>
                <a:lnTo>
                  <a:pt x="624" y="815"/>
                </a:lnTo>
                <a:lnTo>
                  <a:pt x="619" y="891"/>
                </a:lnTo>
                <a:lnTo>
                  <a:pt x="611" y="958"/>
                </a:lnTo>
                <a:lnTo>
                  <a:pt x="602" y="1021"/>
                </a:lnTo>
                <a:lnTo>
                  <a:pt x="5" y="1021"/>
                </a:lnTo>
                <a:lnTo>
                  <a:pt x="5" y="1056"/>
                </a:lnTo>
                <a:lnTo>
                  <a:pt x="595" y="1056"/>
                </a:lnTo>
                <a:lnTo>
                  <a:pt x="593" y="1068"/>
                </a:lnTo>
                <a:lnTo>
                  <a:pt x="590" y="1078"/>
                </a:lnTo>
                <a:lnTo>
                  <a:pt x="588" y="1088"/>
                </a:lnTo>
                <a:lnTo>
                  <a:pt x="585" y="1099"/>
                </a:lnTo>
                <a:lnTo>
                  <a:pt x="578" y="1121"/>
                </a:lnTo>
                <a:lnTo>
                  <a:pt x="568" y="1140"/>
                </a:lnTo>
                <a:lnTo>
                  <a:pt x="557" y="1160"/>
                </a:lnTo>
                <a:lnTo>
                  <a:pt x="544" y="1178"/>
                </a:lnTo>
                <a:lnTo>
                  <a:pt x="544" y="1176"/>
                </a:lnTo>
                <a:lnTo>
                  <a:pt x="521" y="1169"/>
                </a:lnTo>
                <a:lnTo>
                  <a:pt x="499" y="1164"/>
                </a:lnTo>
                <a:lnTo>
                  <a:pt x="477" y="1160"/>
                </a:lnTo>
                <a:lnTo>
                  <a:pt x="453" y="1157"/>
                </a:lnTo>
                <a:lnTo>
                  <a:pt x="431" y="1154"/>
                </a:lnTo>
                <a:lnTo>
                  <a:pt x="407" y="1152"/>
                </a:lnTo>
                <a:lnTo>
                  <a:pt x="384" y="1150"/>
                </a:lnTo>
                <a:lnTo>
                  <a:pt x="360" y="1150"/>
                </a:lnTo>
                <a:lnTo>
                  <a:pt x="331" y="1150"/>
                </a:lnTo>
                <a:lnTo>
                  <a:pt x="302" y="1152"/>
                </a:lnTo>
                <a:lnTo>
                  <a:pt x="275" y="1155"/>
                </a:lnTo>
                <a:lnTo>
                  <a:pt x="247" y="1160"/>
                </a:lnTo>
                <a:lnTo>
                  <a:pt x="218" y="1166"/>
                </a:lnTo>
                <a:lnTo>
                  <a:pt x="191" y="1172"/>
                </a:lnTo>
                <a:lnTo>
                  <a:pt x="165" y="1181"/>
                </a:lnTo>
                <a:lnTo>
                  <a:pt x="137" y="1190"/>
                </a:lnTo>
                <a:lnTo>
                  <a:pt x="130" y="1181"/>
                </a:lnTo>
                <a:lnTo>
                  <a:pt x="124" y="1172"/>
                </a:lnTo>
                <a:lnTo>
                  <a:pt x="115" y="1166"/>
                </a:lnTo>
                <a:lnTo>
                  <a:pt x="106" y="1159"/>
                </a:lnTo>
                <a:lnTo>
                  <a:pt x="98" y="1152"/>
                </a:lnTo>
                <a:lnTo>
                  <a:pt x="89" y="1147"/>
                </a:lnTo>
                <a:lnTo>
                  <a:pt x="79" y="1142"/>
                </a:lnTo>
                <a:lnTo>
                  <a:pt x="69" y="1138"/>
                </a:lnTo>
                <a:lnTo>
                  <a:pt x="58" y="1172"/>
                </a:lnTo>
                <a:lnTo>
                  <a:pt x="70" y="1178"/>
                </a:lnTo>
                <a:lnTo>
                  <a:pt x="82" y="1184"/>
                </a:lnTo>
                <a:lnTo>
                  <a:pt x="93" y="1193"/>
                </a:lnTo>
                <a:lnTo>
                  <a:pt x="103" y="1203"/>
                </a:lnTo>
                <a:lnTo>
                  <a:pt x="94" y="1207"/>
                </a:lnTo>
                <a:lnTo>
                  <a:pt x="86" y="1212"/>
                </a:lnTo>
                <a:lnTo>
                  <a:pt x="76" y="1215"/>
                </a:lnTo>
                <a:lnTo>
                  <a:pt x="67" y="1220"/>
                </a:lnTo>
                <a:lnTo>
                  <a:pt x="58" y="1224"/>
                </a:lnTo>
                <a:lnTo>
                  <a:pt x="50" y="1229"/>
                </a:lnTo>
                <a:lnTo>
                  <a:pt x="40" y="1232"/>
                </a:lnTo>
                <a:lnTo>
                  <a:pt x="31" y="1238"/>
                </a:lnTo>
                <a:lnTo>
                  <a:pt x="50" y="1269"/>
                </a:lnTo>
                <a:lnTo>
                  <a:pt x="64" y="1262"/>
                </a:lnTo>
                <a:lnTo>
                  <a:pt x="77" y="1255"/>
                </a:lnTo>
                <a:lnTo>
                  <a:pt x="91" y="1248"/>
                </a:lnTo>
                <a:lnTo>
                  <a:pt x="105" y="1241"/>
                </a:lnTo>
                <a:lnTo>
                  <a:pt x="118" y="1236"/>
                </a:lnTo>
                <a:lnTo>
                  <a:pt x="134" y="1229"/>
                </a:lnTo>
                <a:lnTo>
                  <a:pt x="148" y="1224"/>
                </a:lnTo>
                <a:lnTo>
                  <a:pt x="161" y="1219"/>
                </a:lnTo>
                <a:lnTo>
                  <a:pt x="165" y="1231"/>
                </a:lnTo>
                <a:lnTo>
                  <a:pt x="167" y="1241"/>
                </a:lnTo>
                <a:lnTo>
                  <a:pt x="167" y="1253"/>
                </a:lnTo>
                <a:lnTo>
                  <a:pt x="167" y="1265"/>
                </a:lnTo>
                <a:lnTo>
                  <a:pt x="161" y="1282"/>
                </a:lnTo>
                <a:lnTo>
                  <a:pt x="151" y="1298"/>
                </a:lnTo>
                <a:lnTo>
                  <a:pt x="139" y="1311"/>
                </a:lnTo>
                <a:lnTo>
                  <a:pt x="124" y="1323"/>
                </a:lnTo>
                <a:lnTo>
                  <a:pt x="108" y="1330"/>
                </a:lnTo>
                <a:lnTo>
                  <a:pt x="89" y="1335"/>
                </a:lnTo>
                <a:lnTo>
                  <a:pt x="70" y="1337"/>
                </a:lnTo>
                <a:lnTo>
                  <a:pt x="50" y="1335"/>
                </a:lnTo>
                <a:lnTo>
                  <a:pt x="41" y="1334"/>
                </a:lnTo>
                <a:lnTo>
                  <a:pt x="33" y="1330"/>
                </a:lnTo>
                <a:lnTo>
                  <a:pt x="26" y="1327"/>
                </a:lnTo>
                <a:lnTo>
                  <a:pt x="17" y="1323"/>
                </a:lnTo>
                <a:lnTo>
                  <a:pt x="0" y="1354"/>
                </a:lnTo>
                <a:lnTo>
                  <a:pt x="10" y="1359"/>
                </a:lnTo>
                <a:lnTo>
                  <a:pt x="21" y="1365"/>
                </a:lnTo>
                <a:lnTo>
                  <a:pt x="31" y="1368"/>
                </a:lnTo>
                <a:lnTo>
                  <a:pt x="43" y="1371"/>
                </a:lnTo>
                <a:lnTo>
                  <a:pt x="70" y="1373"/>
                </a:lnTo>
                <a:lnTo>
                  <a:pt x="96" y="1371"/>
                </a:lnTo>
                <a:lnTo>
                  <a:pt x="122" y="1365"/>
                </a:lnTo>
                <a:lnTo>
                  <a:pt x="144" y="1353"/>
                </a:lnTo>
                <a:lnTo>
                  <a:pt x="165" y="1337"/>
                </a:lnTo>
                <a:lnTo>
                  <a:pt x="180" y="1318"/>
                </a:lnTo>
                <a:lnTo>
                  <a:pt x="194" y="1296"/>
                </a:lnTo>
                <a:lnTo>
                  <a:pt x="201" y="1272"/>
                </a:lnTo>
                <a:lnTo>
                  <a:pt x="203" y="1257"/>
                </a:lnTo>
                <a:lnTo>
                  <a:pt x="203" y="1239"/>
                </a:lnTo>
                <a:lnTo>
                  <a:pt x="201" y="1224"/>
                </a:lnTo>
                <a:lnTo>
                  <a:pt x="196" y="1208"/>
                </a:lnTo>
                <a:lnTo>
                  <a:pt x="216" y="1203"/>
                </a:lnTo>
                <a:lnTo>
                  <a:pt x="235" y="1198"/>
                </a:lnTo>
                <a:lnTo>
                  <a:pt x="256" y="1195"/>
                </a:lnTo>
                <a:lnTo>
                  <a:pt x="276" y="1191"/>
                </a:lnTo>
                <a:lnTo>
                  <a:pt x="297" y="1190"/>
                </a:lnTo>
                <a:lnTo>
                  <a:pt x="317" y="1188"/>
                </a:lnTo>
                <a:lnTo>
                  <a:pt x="340" y="1186"/>
                </a:lnTo>
                <a:lnTo>
                  <a:pt x="360" y="1186"/>
                </a:lnTo>
                <a:lnTo>
                  <a:pt x="379" y="1186"/>
                </a:lnTo>
                <a:lnTo>
                  <a:pt x="400" y="1188"/>
                </a:lnTo>
                <a:lnTo>
                  <a:pt x="419" y="1190"/>
                </a:lnTo>
                <a:lnTo>
                  <a:pt x="437" y="1191"/>
                </a:lnTo>
                <a:lnTo>
                  <a:pt x="458" y="1193"/>
                </a:lnTo>
                <a:lnTo>
                  <a:pt x="477" y="1196"/>
                </a:lnTo>
                <a:lnTo>
                  <a:pt x="496" y="1202"/>
                </a:lnTo>
                <a:lnTo>
                  <a:pt x="515" y="1205"/>
                </a:lnTo>
                <a:lnTo>
                  <a:pt x="503" y="1214"/>
                </a:lnTo>
                <a:lnTo>
                  <a:pt x="489" y="1222"/>
                </a:lnTo>
                <a:lnTo>
                  <a:pt x="475" y="1229"/>
                </a:lnTo>
                <a:lnTo>
                  <a:pt x="460" y="1236"/>
                </a:lnTo>
                <a:lnTo>
                  <a:pt x="444" y="1239"/>
                </a:lnTo>
                <a:lnTo>
                  <a:pt x="429" y="1243"/>
                </a:lnTo>
                <a:lnTo>
                  <a:pt x="413" y="1246"/>
                </a:lnTo>
                <a:lnTo>
                  <a:pt x="396" y="1246"/>
                </a:lnTo>
                <a:lnTo>
                  <a:pt x="386" y="1246"/>
                </a:lnTo>
                <a:lnTo>
                  <a:pt x="376" y="1248"/>
                </a:lnTo>
                <a:lnTo>
                  <a:pt x="365" y="1248"/>
                </a:lnTo>
                <a:lnTo>
                  <a:pt x="355" y="1250"/>
                </a:lnTo>
                <a:lnTo>
                  <a:pt x="345" y="1251"/>
                </a:lnTo>
                <a:lnTo>
                  <a:pt x="336" y="1255"/>
                </a:lnTo>
                <a:lnTo>
                  <a:pt x="326" y="1257"/>
                </a:lnTo>
                <a:lnTo>
                  <a:pt x="317" y="1260"/>
                </a:lnTo>
                <a:lnTo>
                  <a:pt x="316" y="1258"/>
                </a:lnTo>
                <a:lnTo>
                  <a:pt x="316" y="1260"/>
                </a:lnTo>
                <a:lnTo>
                  <a:pt x="316" y="1260"/>
                </a:lnTo>
                <a:lnTo>
                  <a:pt x="316" y="1260"/>
                </a:lnTo>
                <a:lnTo>
                  <a:pt x="314" y="1262"/>
                </a:lnTo>
                <a:lnTo>
                  <a:pt x="287" y="1275"/>
                </a:lnTo>
                <a:lnTo>
                  <a:pt x="261" y="1293"/>
                </a:lnTo>
                <a:lnTo>
                  <a:pt x="237" y="1313"/>
                </a:lnTo>
                <a:lnTo>
                  <a:pt x="218" y="1337"/>
                </a:lnTo>
                <a:lnTo>
                  <a:pt x="201" y="1363"/>
                </a:lnTo>
                <a:lnTo>
                  <a:pt x="189" y="1392"/>
                </a:lnTo>
                <a:lnTo>
                  <a:pt x="179" y="1423"/>
                </a:lnTo>
                <a:lnTo>
                  <a:pt x="175" y="1456"/>
                </a:lnTo>
                <a:lnTo>
                  <a:pt x="209" y="1457"/>
                </a:lnTo>
                <a:lnTo>
                  <a:pt x="211" y="1435"/>
                </a:lnTo>
                <a:lnTo>
                  <a:pt x="216" y="1414"/>
                </a:lnTo>
                <a:lnTo>
                  <a:pt x="225" y="1394"/>
                </a:lnTo>
                <a:lnTo>
                  <a:pt x="233" y="1375"/>
                </a:lnTo>
                <a:lnTo>
                  <a:pt x="245" y="1358"/>
                </a:lnTo>
                <a:lnTo>
                  <a:pt x="259" y="1342"/>
                </a:lnTo>
                <a:lnTo>
                  <a:pt x="273" y="1329"/>
                </a:lnTo>
                <a:lnTo>
                  <a:pt x="290" y="1315"/>
                </a:lnTo>
                <a:lnTo>
                  <a:pt x="287" y="1339"/>
                </a:lnTo>
                <a:lnTo>
                  <a:pt x="288" y="1361"/>
                </a:lnTo>
                <a:lnTo>
                  <a:pt x="293" y="1383"/>
                </a:lnTo>
                <a:lnTo>
                  <a:pt x="304" y="1406"/>
                </a:lnTo>
                <a:lnTo>
                  <a:pt x="317" y="1423"/>
                </a:lnTo>
                <a:lnTo>
                  <a:pt x="333" y="1438"/>
                </a:lnTo>
                <a:lnTo>
                  <a:pt x="350" y="1450"/>
                </a:lnTo>
                <a:lnTo>
                  <a:pt x="371" y="1459"/>
                </a:lnTo>
                <a:lnTo>
                  <a:pt x="393" y="1464"/>
                </a:lnTo>
                <a:lnTo>
                  <a:pt x="415" y="1466"/>
                </a:lnTo>
                <a:lnTo>
                  <a:pt x="437" y="1462"/>
                </a:lnTo>
                <a:lnTo>
                  <a:pt x="460" y="1457"/>
                </a:lnTo>
                <a:lnTo>
                  <a:pt x="448" y="1423"/>
                </a:lnTo>
                <a:lnTo>
                  <a:pt x="432" y="1428"/>
                </a:lnTo>
                <a:lnTo>
                  <a:pt x="415" y="1430"/>
                </a:lnTo>
                <a:lnTo>
                  <a:pt x="400" y="1428"/>
                </a:lnTo>
                <a:lnTo>
                  <a:pt x="384" y="1425"/>
                </a:lnTo>
                <a:lnTo>
                  <a:pt x="369" y="1420"/>
                </a:lnTo>
                <a:lnTo>
                  <a:pt x="355" y="1411"/>
                </a:lnTo>
                <a:lnTo>
                  <a:pt x="345" y="1401"/>
                </a:lnTo>
                <a:lnTo>
                  <a:pt x="335" y="1387"/>
                </a:lnTo>
                <a:lnTo>
                  <a:pt x="324" y="1365"/>
                </a:lnTo>
                <a:lnTo>
                  <a:pt x="321" y="1339"/>
                </a:lnTo>
                <a:lnTo>
                  <a:pt x="326" y="1315"/>
                </a:lnTo>
                <a:lnTo>
                  <a:pt x="338" y="1291"/>
                </a:lnTo>
                <a:lnTo>
                  <a:pt x="345" y="1289"/>
                </a:lnTo>
                <a:lnTo>
                  <a:pt x="352" y="1286"/>
                </a:lnTo>
                <a:lnTo>
                  <a:pt x="359" y="1284"/>
                </a:lnTo>
                <a:lnTo>
                  <a:pt x="365" y="1282"/>
                </a:lnTo>
                <a:lnTo>
                  <a:pt x="374" y="1282"/>
                </a:lnTo>
                <a:lnTo>
                  <a:pt x="381" y="1281"/>
                </a:lnTo>
                <a:lnTo>
                  <a:pt x="389" y="1281"/>
                </a:lnTo>
                <a:lnTo>
                  <a:pt x="396" y="1281"/>
                </a:lnTo>
                <a:lnTo>
                  <a:pt x="436" y="1277"/>
                </a:lnTo>
                <a:lnTo>
                  <a:pt x="472" y="1269"/>
                </a:lnTo>
                <a:lnTo>
                  <a:pt x="506" y="1253"/>
                </a:lnTo>
                <a:lnTo>
                  <a:pt x="537" y="1232"/>
                </a:lnTo>
                <a:lnTo>
                  <a:pt x="564" y="1208"/>
                </a:lnTo>
                <a:lnTo>
                  <a:pt x="588" y="1179"/>
                </a:lnTo>
                <a:lnTo>
                  <a:pt x="605" y="1145"/>
                </a:lnTo>
                <a:lnTo>
                  <a:pt x="619" y="1107"/>
                </a:lnTo>
                <a:lnTo>
                  <a:pt x="623" y="1095"/>
                </a:lnTo>
                <a:lnTo>
                  <a:pt x="626" y="1083"/>
                </a:lnTo>
                <a:lnTo>
                  <a:pt x="628" y="1069"/>
                </a:lnTo>
                <a:lnTo>
                  <a:pt x="631" y="1056"/>
                </a:lnTo>
                <a:lnTo>
                  <a:pt x="671" y="1056"/>
                </a:lnTo>
                <a:lnTo>
                  <a:pt x="667" y="1095"/>
                </a:lnTo>
                <a:lnTo>
                  <a:pt x="657" y="1133"/>
                </a:lnTo>
                <a:lnTo>
                  <a:pt x="643" y="1169"/>
                </a:lnTo>
                <a:lnTo>
                  <a:pt x="624" y="1202"/>
                </a:lnTo>
                <a:lnTo>
                  <a:pt x="602" y="1232"/>
                </a:lnTo>
                <a:lnTo>
                  <a:pt x="575" y="1260"/>
                </a:lnTo>
                <a:lnTo>
                  <a:pt x="544" y="1284"/>
                </a:lnTo>
                <a:lnTo>
                  <a:pt x="509" y="1305"/>
                </a:lnTo>
                <a:lnTo>
                  <a:pt x="525" y="1337"/>
                </a:lnTo>
                <a:lnTo>
                  <a:pt x="539" y="1330"/>
                </a:lnTo>
                <a:lnTo>
                  <a:pt x="554" y="1322"/>
                </a:lnTo>
                <a:lnTo>
                  <a:pt x="566" y="1313"/>
                </a:lnTo>
                <a:lnTo>
                  <a:pt x="580" y="1305"/>
                </a:lnTo>
                <a:lnTo>
                  <a:pt x="592" y="1294"/>
                </a:lnTo>
                <a:lnTo>
                  <a:pt x="602" y="1284"/>
                </a:lnTo>
                <a:lnTo>
                  <a:pt x="614" y="1274"/>
                </a:lnTo>
                <a:lnTo>
                  <a:pt x="624" y="1262"/>
                </a:lnTo>
                <a:lnTo>
                  <a:pt x="628" y="1277"/>
                </a:lnTo>
                <a:lnTo>
                  <a:pt x="628" y="1294"/>
                </a:lnTo>
                <a:lnTo>
                  <a:pt x="626" y="1311"/>
                </a:lnTo>
                <a:lnTo>
                  <a:pt x="623" y="1327"/>
                </a:lnTo>
                <a:lnTo>
                  <a:pt x="657" y="1339"/>
                </a:lnTo>
                <a:lnTo>
                  <a:pt x="660" y="1327"/>
                </a:lnTo>
                <a:lnTo>
                  <a:pt x="662" y="1315"/>
                </a:lnTo>
                <a:lnTo>
                  <a:pt x="664" y="1305"/>
                </a:lnTo>
                <a:lnTo>
                  <a:pt x="664" y="1293"/>
                </a:lnTo>
                <a:lnTo>
                  <a:pt x="662" y="1275"/>
                </a:lnTo>
                <a:lnTo>
                  <a:pt x="660" y="1260"/>
                </a:lnTo>
                <a:lnTo>
                  <a:pt x="655" y="1244"/>
                </a:lnTo>
                <a:lnTo>
                  <a:pt x="650" y="1229"/>
                </a:lnTo>
                <a:lnTo>
                  <a:pt x="662" y="1210"/>
                </a:lnTo>
                <a:lnTo>
                  <a:pt x="672" y="1190"/>
                </a:lnTo>
                <a:lnTo>
                  <a:pt x="683" y="1169"/>
                </a:lnTo>
                <a:lnTo>
                  <a:pt x="691" y="1147"/>
                </a:lnTo>
                <a:lnTo>
                  <a:pt x="696" y="1126"/>
                </a:lnTo>
                <a:lnTo>
                  <a:pt x="701" y="1102"/>
                </a:lnTo>
                <a:lnTo>
                  <a:pt x="705" y="1080"/>
                </a:lnTo>
                <a:lnTo>
                  <a:pt x="707" y="1056"/>
                </a:lnTo>
                <a:lnTo>
                  <a:pt x="774" y="1056"/>
                </a:lnTo>
                <a:lnTo>
                  <a:pt x="774" y="1061"/>
                </a:lnTo>
                <a:lnTo>
                  <a:pt x="775" y="1064"/>
                </a:lnTo>
                <a:lnTo>
                  <a:pt x="775" y="1069"/>
                </a:lnTo>
                <a:lnTo>
                  <a:pt x="775" y="1073"/>
                </a:lnTo>
                <a:lnTo>
                  <a:pt x="760" y="1085"/>
                </a:lnTo>
                <a:lnTo>
                  <a:pt x="744" y="1097"/>
                </a:lnTo>
                <a:lnTo>
                  <a:pt x="732" y="1112"/>
                </a:lnTo>
                <a:lnTo>
                  <a:pt x="722" y="1128"/>
                </a:lnTo>
                <a:lnTo>
                  <a:pt x="714" y="1147"/>
                </a:lnTo>
                <a:lnTo>
                  <a:pt x="707" y="1166"/>
                </a:lnTo>
                <a:lnTo>
                  <a:pt x="703" y="1184"/>
                </a:lnTo>
                <a:lnTo>
                  <a:pt x="701" y="1205"/>
                </a:lnTo>
                <a:lnTo>
                  <a:pt x="703" y="1229"/>
                </a:lnTo>
                <a:lnTo>
                  <a:pt x="708" y="1251"/>
                </a:lnTo>
                <a:lnTo>
                  <a:pt x="719" y="1274"/>
                </a:lnTo>
                <a:lnTo>
                  <a:pt x="731" y="1294"/>
                </a:lnTo>
                <a:lnTo>
                  <a:pt x="720" y="1313"/>
                </a:lnTo>
                <a:lnTo>
                  <a:pt x="708" y="1330"/>
                </a:lnTo>
                <a:lnTo>
                  <a:pt x="695" y="1346"/>
                </a:lnTo>
                <a:lnTo>
                  <a:pt x="677" y="1359"/>
                </a:lnTo>
                <a:lnTo>
                  <a:pt x="659" y="1370"/>
                </a:lnTo>
                <a:lnTo>
                  <a:pt x="640" y="1377"/>
                </a:lnTo>
                <a:lnTo>
                  <a:pt x="619" y="1382"/>
                </a:lnTo>
                <a:lnTo>
                  <a:pt x="597" y="1383"/>
                </a:lnTo>
                <a:lnTo>
                  <a:pt x="578" y="1382"/>
                </a:lnTo>
                <a:lnTo>
                  <a:pt x="559" y="1378"/>
                </a:lnTo>
                <a:lnTo>
                  <a:pt x="542" y="1373"/>
                </a:lnTo>
                <a:lnTo>
                  <a:pt x="525" y="1365"/>
                </a:lnTo>
                <a:lnTo>
                  <a:pt x="509" y="1356"/>
                </a:lnTo>
                <a:lnTo>
                  <a:pt x="496" y="1344"/>
                </a:lnTo>
                <a:lnTo>
                  <a:pt x="484" y="1330"/>
                </a:lnTo>
                <a:lnTo>
                  <a:pt x="473" y="1315"/>
                </a:lnTo>
                <a:lnTo>
                  <a:pt x="443" y="1334"/>
                </a:lnTo>
                <a:lnTo>
                  <a:pt x="453" y="1349"/>
                </a:lnTo>
                <a:lnTo>
                  <a:pt x="467" y="1365"/>
                </a:lnTo>
                <a:lnTo>
                  <a:pt x="480" y="1377"/>
                </a:lnTo>
                <a:lnTo>
                  <a:pt x="496" y="1389"/>
                </a:lnTo>
                <a:lnTo>
                  <a:pt x="511" y="1397"/>
                </a:lnTo>
                <a:lnTo>
                  <a:pt x="528" y="1406"/>
                </a:lnTo>
                <a:lnTo>
                  <a:pt x="545" y="1413"/>
                </a:lnTo>
                <a:lnTo>
                  <a:pt x="564" y="1416"/>
                </a:lnTo>
                <a:lnTo>
                  <a:pt x="566" y="1430"/>
                </a:lnTo>
                <a:lnTo>
                  <a:pt x="571" y="1442"/>
                </a:lnTo>
                <a:lnTo>
                  <a:pt x="576" y="1456"/>
                </a:lnTo>
                <a:lnTo>
                  <a:pt x="581" y="1466"/>
                </a:lnTo>
                <a:lnTo>
                  <a:pt x="588" y="1478"/>
                </a:lnTo>
                <a:lnTo>
                  <a:pt x="597" y="1488"/>
                </a:lnTo>
                <a:lnTo>
                  <a:pt x="605" y="1498"/>
                </a:lnTo>
                <a:lnTo>
                  <a:pt x="616" y="1507"/>
                </a:lnTo>
                <a:lnTo>
                  <a:pt x="638" y="1480"/>
                </a:lnTo>
                <a:lnTo>
                  <a:pt x="626" y="1468"/>
                </a:lnTo>
                <a:lnTo>
                  <a:pt x="616" y="1452"/>
                </a:lnTo>
                <a:lnTo>
                  <a:pt x="607" y="1437"/>
                </a:lnTo>
                <a:lnTo>
                  <a:pt x="602" y="1420"/>
                </a:lnTo>
                <a:lnTo>
                  <a:pt x="626" y="1418"/>
                </a:lnTo>
                <a:lnTo>
                  <a:pt x="650" y="1411"/>
                </a:lnTo>
                <a:lnTo>
                  <a:pt x="672" y="1402"/>
                </a:lnTo>
                <a:lnTo>
                  <a:pt x="693" y="1392"/>
                </a:lnTo>
                <a:lnTo>
                  <a:pt x="712" y="1378"/>
                </a:lnTo>
                <a:lnTo>
                  <a:pt x="729" y="1361"/>
                </a:lnTo>
                <a:lnTo>
                  <a:pt x="744" y="1342"/>
                </a:lnTo>
                <a:lnTo>
                  <a:pt x="756" y="1322"/>
                </a:lnTo>
                <a:lnTo>
                  <a:pt x="760" y="1323"/>
                </a:lnTo>
                <a:lnTo>
                  <a:pt x="763" y="1327"/>
                </a:lnTo>
                <a:lnTo>
                  <a:pt x="765" y="1329"/>
                </a:lnTo>
                <a:lnTo>
                  <a:pt x="768" y="1332"/>
                </a:lnTo>
                <a:lnTo>
                  <a:pt x="763" y="1347"/>
                </a:lnTo>
                <a:lnTo>
                  <a:pt x="758" y="1363"/>
                </a:lnTo>
                <a:lnTo>
                  <a:pt x="756" y="1378"/>
                </a:lnTo>
                <a:lnTo>
                  <a:pt x="755" y="1396"/>
                </a:lnTo>
                <a:lnTo>
                  <a:pt x="758" y="1426"/>
                </a:lnTo>
                <a:lnTo>
                  <a:pt x="767" y="1457"/>
                </a:lnTo>
                <a:lnTo>
                  <a:pt x="782" y="1483"/>
                </a:lnTo>
                <a:lnTo>
                  <a:pt x="804" y="1505"/>
                </a:lnTo>
                <a:lnTo>
                  <a:pt x="827" y="1476"/>
                </a:lnTo>
                <a:lnTo>
                  <a:pt x="811" y="1461"/>
                </a:lnTo>
                <a:lnTo>
                  <a:pt x="799" y="1440"/>
                </a:lnTo>
                <a:lnTo>
                  <a:pt x="791" y="1418"/>
                </a:lnTo>
                <a:lnTo>
                  <a:pt x="789" y="1396"/>
                </a:lnTo>
                <a:lnTo>
                  <a:pt x="789" y="1383"/>
                </a:lnTo>
                <a:lnTo>
                  <a:pt x="792" y="1371"/>
                </a:lnTo>
                <a:lnTo>
                  <a:pt x="794" y="1359"/>
                </a:lnTo>
                <a:lnTo>
                  <a:pt x="799" y="1347"/>
                </a:lnTo>
                <a:lnTo>
                  <a:pt x="806" y="1349"/>
                </a:lnTo>
                <a:lnTo>
                  <a:pt x="813" y="1353"/>
                </a:lnTo>
                <a:lnTo>
                  <a:pt x="818" y="1354"/>
                </a:lnTo>
                <a:lnTo>
                  <a:pt x="825" y="1354"/>
                </a:lnTo>
                <a:lnTo>
                  <a:pt x="832" y="1356"/>
                </a:lnTo>
                <a:lnTo>
                  <a:pt x="839" y="1358"/>
                </a:lnTo>
                <a:lnTo>
                  <a:pt x="846" y="1358"/>
                </a:lnTo>
                <a:lnTo>
                  <a:pt x="852" y="1358"/>
                </a:lnTo>
                <a:lnTo>
                  <a:pt x="852" y="1322"/>
                </a:lnTo>
                <a:lnTo>
                  <a:pt x="828" y="1320"/>
                </a:lnTo>
                <a:lnTo>
                  <a:pt x="808" y="1313"/>
                </a:lnTo>
                <a:lnTo>
                  <a:pt x="787" y="1301"/>
                </a:lnTo>
                <a:lnTo>
                  <a:pt x="770" y="1287"/>
                </a:lnTo>
                <a:lnTo>
                  <a:pt x="756" y="1270"/>
                </a:lnTo>
                <a:lnTo>
                  <a:pt x="746" y="1250"/>
                </a:lnTo>
                <a:lnTo>
                  <a:pt x="739" y="1229"/>
                </a:lnTo>
                <a:lnTo>
                  <a:pt x="738" y="1205"/>
                </a:lnTo>
                <a:lnTo>
                  <a:pt x="741" y="1179"/>
                </a:lnTo>
                <a:lnTo>
                  <a:pt x="750" y="1154"/>
                </a:lnTo>
                <a:lnTo>
                  <a:pt x="762" y="1131"/>
                </a:lnTo>
                <a:lnTo>
                  <a:pt x="780" y="1112"/>
                </a:lnTo>
                <a:lnTo>
                  <a:pt x="787" y="1143"/>
                </a:lnTo>
                <a:lnTo>
                  <a:pt x="798" y="1174"/>
                </a:lnTo>
                <a:lnTo>
                  <a:pt x="811" y="1202"/>
                </a:lnTo>
                <a:lnTo>
                  <a:pt x="827" y="1227"/>
                </a:lnTo>
                <a:lnTo>
                  <a:pt x="846" y="1251"/>
                </a:lnTo>
                <a:lnTo>
                  <a:pt x="866" y="1274"/>
                </a:lnTo>
                <a:lnTo>
                  <a:pt x="890" y="1291"/>
                </a:lnTo>
                <a:lnTo>
                  <a:pt x="916" y="1306"/>
                </a:lnTo>
                <a:lnTo>
                  <a:pt x="928" y="1318"/>
                </a:lnTo>
                <a:lnTo>
                  <a:pt x="936" y="1332"/>
                </a:lnTo>
                <a:lnTo>
                  <a:pt x="942" y="1347"/>
                </a:lnTo>
                <a:lnTo>
                  <a:pt x="943" y="1365"/>
                </a:lnTo>
                <a:lnTo>
                  <a:pt x="942" y="1380"/>
                </a:lnTo>
                <a:lnTo>
                  <a:pt x="938" y="1394"/>
                </a:lnTo>
                <a:lnTo>
                  <a:pt x="931" y="1406"/>
                </a:lnTo>
                <a:lnTo>
                  <a:pt x="921" y="1418"/>
                </a:lnTo>
                <a:lnTo>
                  <a:pt x="911" y="1426"/>
                </a:lnTo>
                <a:lnTo>
                  <a:pt x="897" y="1433"/>
                </a:lnTo>
                <a:lnTo>
                  <a:pt x="883" y="1438"/>
                </a:lnTo>
                <a:lnTo>
                  <a:pt x="868" y="1440"/>
                </a:lnTo>
                <a:lnTo>
                  <a:pt x="868" y="1476"/>
                </a:lnTo>
                <a:lnTo>
                  <a:pt x="887" y="1474"/>
                </a:lnTo>
                <a:lnTo>
                  <a:pt x="904" y="1469"/>
                </a:lnTo>
                <a:lnTo>
                  <a:pt x="921" y="1462"/>
                </a:lnTo>
                <a:lnTo>
                  <a:pt x="936" y="1452"/>
                </a:lnTo>
                <a:lnTo>
                  <a:pt x="948" y="1440"/>
                </a:lnTo>
                <a:lnTo>
                  <a:pt x="960" y="1426"/>
                </a:lnTo>
                <a:lnTo>
                  <a:pt x="969" y="1411"/>
                </a:lnTo>
                <a:lnTo>
                  <a:pt x="976" y="1394"/>
                </a:lnTo>
                <a:lnTo>
                  <a:pt x="991" y="1397"/>
                </a:lnTo>
                <a:lnTo>
                  <a:pt x="1007" y="1402"/>
                </a:lnTo>
                <a:lnTo>
                  <a:pt x="1019" y="1409"/>
                </a:lnTo>
                <a:lnTo>
                  <a:pt x="1031" y="1420"/>
                </a:lnTo>
                <a:lnTo>
                  <a:pt x="1039" y="1432"/>
                </a:lnTo>
                <a:lnTo>
                  <a:pt x="1046" y="1445"/>
                </a:lnTo>
                <a:lnTo>
                  <a:pt x="1051" y="1461"/>
                </a:lnTo>
                <a:lnTo>
                  <a:pt x="1053" y="1476"/>
                </a:lnTo>
                <a:lnTo>
                  <a:pt x="1087" y="1476"/>
                </a:lnTo>
                <a:lnTo>
                  <a:pt x="1086" y="1454"/>
                </a:lnTo>
                <a:lnTo>
                  <a:pt x="1079" y="1433"/>
                </a:lnTo>
                <a:lnTo>
                  <a:pt x="1068" y="1413"/>
                </a:lnTo>
                <a:lnTo>
                  <a:pt x="1056" y="1397"/>
                </a:lnTo>
                <a:lnTo>
                  <a:pt x="1039" y="1382"/>
                </a:lnTo>
                <a:lnTo>
                  <a:pt x="1022" y="1371"/>
                </a:lnTo>
                <a:lnTo>
                  <a:pt x="1002" y="1363"/>
                </a:lnTo>
                <a:lnTo>
                  <a:pt x="979" y="1359"/>
                </a:lnTo>
                <a:lnTo>
                  <a:pt x="979" y="1351"/>
                </a:lnTo>
                <a:lnTo>
                  <a:pt x="978" y="1342"/>
                </a:lnTo>
                <a:lnTo>
                  <a:pt x="976" y="1335"/>
                </a:lnTo>
                <a:lnTo>
                  <a:pt x="972" y="1327"/>
                </a:lnTo>
                <a:lnTo>
                  <a:pt x="984" y="1329"/>
                </a:lnTo>
                <a:lnTo>
                  <a:pt x="998" y="1332"/>
                </a:lnTo>
                <a:lnTo>
                  <a:pt x="1010" y="1334"/>
                </a:lnTo>
                <a:lnTo>
                  <a:pt x="1022" y="1334"/>
                </a:lnTo>
                <a:lnTo>
                  <a:pt x="1022" y="1298"/>
                </a:lnTo>
                <a:lnTo>
                  <a:pt x="1010" y="1298"/>
                </a:lnTo>
                <a:lnTo>
                  <a:pt x="1000" y="1296"/>
                </a:lnTo>
                <a:lnTo>
                  <a:pt x="990" y="1294"/>
                </a:lnTo>
                <a:lnTo>
                  <a:pt x="978" y="1293"/>
                </a:lnTo>
                <a:lnTo>
                  <a:pt x="967" y="1289"/>
                </a:lnTo>
                <a:lnTo>
                  <a:pt x="957" y="1286"/>
                </a:lnTo>
                <a:lnTo>
                  <a:pt x="948" y="1282"/>
                </a:lnTo>
                <a:lnTo>
                  <a:pt x="938" y="1277"/>
                </a:lnTo>
                <a:lnTo>
                  <a:pt x="935" y="1275"/>
                </a:lnTo>
                <a:lnTo>
                  <a:pt x="933" y="1274"/>
                </a:lnTo>
                <a:lnTo>
                  <a:pt x="930" y="1272"/>
                </a:lnTo>
                <a:lnTo>
                  <a:pt x="926" y="1270"/>
                </a:lnTo>
                <a:lnTo>
                  <a:pt x="926" y="1270"/>
                </a:lnTo>
                <a:lnTo>
                  <a:pt x="912" y="1263"/>
                </a:lnTo>
                <a:lnTo>
                  <a:pt x="900" y="1253"/>
                </a:lnTo>
                <a:lnTo>
                  <a:pt x="888" y="1244"/>
                </a:lnTo>
                <a:lnTo>
                  <a:pt x="876" y="1232"/>
                </a:lnTo>
                <a:lnTo>
                  <a:pt x="866" y="1220"/>
                </a:lnTo>
                <a:lnTo>
                  <a:pt x="858" y="1208"/>
                </a:lnTo>
                <a:lnTo>
                  <a:pt x="847" y="1195"/>
                </a:lnTo>
                <a:lnTo>
                  <a:pt x="840" y="1181"/>
                </a:lnTo>
                <a:lnTo>
                  <a:pt x="863" y="1190"/>
                </a:lnTo>
                <a:lnTo>
                  <a:pt x="885" y="1196"/>
                </a:lnTo>
                <a:lnTo>
                  <a:pt x="907" y="1203"/>
                </a:lnTo>
                <a:lnTo>
                  <a:pt x="930" y="1208"/>
                </a:lnTo>
                <a:lnTo>
                  <a:pt x="952" y="1214"/>
                </a:lnTo>
                <a:lnTo>
                  <a:pt x="976" y="1219"/>
                </a:lnTo>
                <a:lnTo>
                  <a:pt x="998" y="1222"/>
                </a:lnTo>
                <a:lnTo>
                  <a:pt x="1022" y="1224"/>
                </a:lnTo>
                <a:lnTo>
                  <a:pt x="1029" y="1226"/>
                </a:lnTo>
                <a:lnTo>
                  <a:pt x="1038" y="1227"/>
                </a:lnTo>
                <a:lnTo>
                  <a:pt x="1044" y="1229"/>
                </a:lnTo>
                <a:lnTo>
                  <a:pt x="1051" y="1232"/>
                </a:lnTo>
                <a:lnTo>
                  <a:pt x="1058" y="1236"/>
                </a:lnTo>
                <a:lnTo>
                  <a:pt x="1063" y="1241"/>
                </a:lnTo>
                <a:lnTo>
                  <a:pt x="1068" y="1246"/>
                </a:lnTo>
                <a:lnTo>
                  <a:pt x="1074" y="1251"/>
                </a:lnTo>
                <a:lnTo>
                  <a:pt x="1082" y="1265"/>
                </a:lnTo>
                <a:lnTo>
                  <a:pt x="1089" y="1279"/>
                </a:lnTo>
                <a:lnTo>
                  <a:pt x="1092" y="1294"/>
                </a:lnTo>
                <a:lnTo>
                  <a:pt x="1092" y="1310"/>
                </a:lnTo>
                <a:lnTo>
                  <a:pt x="1091" y="1322"/>
                </a:lnTo>
                <a:lnTo>
                  <a:pt x="1086" y="1332"/>
                </a:lnTo>
                <a:lnTo>
                  <a:pt x="1080" y="1342"/>
                </a:lnTo>
                <a:lnTo>
                  <a:pt x="1074" y="1353"/>
                </a:lnTo>
                <a:lnTo>
                  <a:pt x="1099" y="1377"/>
                </a:lnTo>
                <a:lnTo>
                  <a:pt x="1110" y="1363"/>
                </a:lnTo>
                <a:lnTo>
                  <a:pt x="1118" y="1347"/>
                </a:lnTo>
                <a:lnTo>
                  <a:pt x="1123" y="1330"/>
                </a:lnTo>
                <a:lnTo>
                  <a:pt x="1127" y="1311"/>
                </a:lnTo>
                <a:lnTo>
                  <a:pt x="1127" y="1308"/>
                </a:lnTo>
                <a:lnTo>
                  <a:pt x="1127" y="1305"/>
                </a:lnTo>
                <a:lnTo>
                  <a:pt x="1127" y="1301"/>
                </a:lnTo>
                <a:lnTo>
                  <a:pt x="1127" y="1298"/>
                </a:lnTo>
                <a:lnTo>
                  <a:pt x="1134" y="1296"/>
                </a:lnTo>
                <a:lnTo>
                  <a:pt x="1140" y="1296"/>
                </a:lnTo>
                <a:lnTo>
                  <a:pt x="1147" y="1294"/>
                </a:lnTo>
                <a:lnTo>
                  <a:pt x="1154" y="1294"/>
                </a:lnTo>
                <a:lnTo>
                  <a:pt x="1180" y="1298"/>
                </a:lnTo>
                <a:lnTo>
                  <a:pt x="1204" y="1305"/>
                </a:lnTo>
                <a:lnTo>
                  <a:pt x="1224" y="1317"/>
                </a:lnTo>
                <a:lnTo>
                  <a:pt x="1243" y="1332"/>
                </a:lnTo>
                <a:lnTo>
                  <a:pt x="1259" y="1351"/>
                </a:lnTo>
                <a:lnTo>
                  <a:pt x="1271" y="1373"/>
                </a:lnTo>
                <a:lnTo>
                  <a:pt x="1279" y="1397"/>
                </a:lnTo>
                <a:lnTo>
                  <a:pt x="1281" y="1423"/>
                </a:lnTo>
                <a:lnTo>
                  <a:pt x="1281" y="1433"/>
                </a:lnTo>
                <a:lnTo>
                  <a:pt x="1279" y="1444"/>
                </a:lnTo>
                <a:lnTo>
                  <a:pt x="1278" y="1456"/>
                </a:lnTo>
                <a:lnTo>
                  <a:pt x="1274" y="1466"/>
                </a:lnTo>
                <a:lnTo>
                  <a:pt x="1309" y="1476"/>
                </a:lnTo>
                <a:lnTo>
                  <a:pt x="1312" y="1462"/>
                </a:lnTo>
                <a:lnTo>
                  <a:pt x="1315" y="1450"/>
                </a:lnTo>
                <a:lnTo>
                  <a:pt x="1317" y="1437"/>
                </a:lnTo>
                <a:lnTo>
                  <a:pt x="1317" y="1423"/>
                </a:lnTo>
                <a:lnTo>
                  <a:pt x="1315" y="1401"/>
                </a:lnTo>
                <a:lnTo>
                  <a:pt x="1312" y="1378"/>
                </a:lnTo>
                <a:lnTo>
                  <a:pt x="1303" y="1359"/>
                </a:lnTo>
                <a:lnTo>
                  <a:pt x="1295" y="1341"/>
                </a:lnTo>
                <a:lnTo>
                  <a:pt x="1310" y="1323"/>
                </a:lnTo>
                <a:lnTo>
                  <a:pt x="1322" y="1303"/>
                </a:lnTo>
                <a:lnTo>
                  <a:pt x="1334" y="1284"/>
                </a:lnTo>
                <a:lnTo>
                  <a:pt x="1343" y="1262"/>
                </a:lnTo>
                <a:lnTo>
                  <a:pt x="1351" y="1239"/>
                </a:lnTo>
                <a:lnTo>
                  <a:pt x="1357" y="1217"/>
                </a:lnTo>
                <a:lnTo>
                  <a:pt x="1358" y="1195"/>
                </a:lnTo>
                <a:lnTo>
                  <a:pt x="1360" y="1171"/>
                </a:lnTo>
                <a:lnTo>
                  <a:pt x="1324" y="1171"/>
                </a:lnTo>
                <a:lnTo>
                  <a:pt x="1324" y="1190"/>
                </a:lnTo>
                <a:lnTo>
                  <a:pt x="1321" y="1210"/>
                </a:lnTo>
                <a:lnTo>
                  <a:pt x="1317" y="1229"/>
                </a:lnTo>
                <a:lnTo>
                  <a:pt x="1312" y="1246"/>
                </a:lnTo>
                <a:lnTo>
                  <a:pt x="1303" y="1263"/>
                </a:lnTo>
                <a:lnTo>
                  <a:pt x="1295" y="1281"/>
                </a:lnTo>
                <a:lnTo>
                  <a:pt x="1285" y="1296"/>
                </a:lnTo>
                <a:lnTo>
                  <a:pt x="1272" y="1311"/>
                </a:lnTo>
                <a:lnTo>
                  <a:pt x="1260" y="1299"/>
                </a:lnTo>
                <a:lnTo>
                  <a:pt x="1248" y="1289"/>
                </a:lnTo>
                <a:lnTo>
                  <a:pt x="1235" y="1281"/>
                </a:lnTo>
                <a:lnTo>
                  <a:pt x="1219" y="1274"/>
                </a:lnTo>
                <a:lnTo>
                  <a:pt x="1204" y="1267"/>
                </a:lnTo>
                <a:lnTo>
                  <a:pt x="1188" y="1263"/>
                </a:lnTo>
                <a:lnTo>
                  <a:pt x="1171" y="1262"/>
                </a:lnTo>
                <a:lnTo>
                  <a:pt x="1154" y="1260"/>
                </a:lnTo>
                <a:lnTo>
                  <a:pt x="1146" y="1260"/>
                </a:lnTo>
                <a:lnTo>
                  <a:pt x="1137" y="1260"/>
                </a:lnTo>
                <a:lnTo>
                  <a:pt x="1128" y="1262"/>
                </a:lnTo>
                <a:lnTo>
                  <a:pt x="1120" y="1263"/>
                </a:lnTo>
                <a:lnTo>
                  <a:pt x="1116" y="1253"/>
                </a:lnTo>
                <a:lnTo>
                  <a:pt x="1111" y="1244"/>
                </a:lnTo>
                <a:lnTo>
                  <a:pt x="1106" y="1236"/>
                </a:lnTo>
                <a:lnTo>
                  <a:pt x="1099" y="1227"/>
                </a:lnTo>
                <a:lnTo>
                  <a:pt x="1120" y="1226"/>
                </a:lnTo>
                <a:lnTo>
                  <a:pt x="1140" y="1226"/>
                </a:lnTo>
                <a:lnTo>
                  <a:pt x="1161" y="1222"/>
                </a:lnTo>
                <a:lnTo>
                  <a:pt x="1180" y="1220"/>
                </a:lnTo>
                <a:lnTo>
                  <a:pt x="1200" y="1217"/>
                </a:lnTo>
                <a:lnTo>
                  <a:pt x="1219" y="1212"/>
                </a:lnTo>
                <a:lnTo>
                  <a:pt x="1240" y="1208"/>
                </a:lnTo>
                <a:lnTo>
                  <a:pt x="1259" y="1203"/>
                </a:lnTo>
                <a:lnTo>
                  <a:pt x="1250" y="1169"/>
                </a:lnTo>
                <a:lnTo>
                  <a:pt x="1223" y="1176"/>
                </a:lnTo>
                <a:lnTo>
                  <a:pt x="1195" y="1181"/>
                </a:lnTo>
                <a:lnTo>
                  <a:pt x="1166" y="1186"/>
                </a:lnTo>
                <a:lnTo>
                  <a:pt x="1139" y="1190"/>
                </a:lnTo>
                <a:lnTo>
                  <a:pt x="1110" y="1191"/>
                </a:lnTo>
                <a:lnTo>
                  <a:pt x="1082" y="1191"/>
                </a:lnTo>
                <a:lnTo>
                  <a:pt x="1053" y="1191"/>
                </a:lnTo>
                <a:lnTo>
                  <a:pt x="1026" y="1190"/>
                </a:lnTo>
                <a:lnTo>
                  <a:pt x="998" y="1186"/>
                </a:lnTo>
                <a:lnTo>
                  <a:pt x="972" y="1183"/>
                </a:lnTo>
                <a:lnTo>
                  <a:pt x="947" y="1178"/>
                </a:lnTo>
                <a:lnTo>
                  <a:pt x="921" y="1171"/>
                </a:lnTo>
                <a:lnTo>
                  <a:pt x="895" y="1164"/>
                </a:lnTo>
                <a:lnTo>
                  <a:pt x="871" y="1155"/>
                </a:lnTo>
                <a:lnTo>
                  <a:pt x="846" y="1145"/>
                </a:lnTo>
                <a:lnTo>
                  <a:pt x="822" y="1135"/>
                </a:lnTo>
                <a:lnTo>
                  <a:pt x="822" y="1136"/>
                </a:lnTo>
                <a:lnTo>
                  <a:pt x="820" y="1128"/>
                </a:lnTo>
                <a:lnTo>
                  <a:pt x="816" y="1118"/>
                </a:lnTo>
                <a:lnTo>
                  <a:pt x="815" y="1107"/>
                </a:lnTo>
                <a:lnTo>
                  <a:pt x="815" y="1099"/>
                </a:lnTo>
                <a:lnTo>
                  <a:pt x="813" y="1087"/>
                </a:lnTo>
                <a:lnTo>
                  <a:pt x="813" y="1076"/>
                </a:lnTo>
                <a:lnTo>
                  <a:pt x="811" y="1066"/>
                </a:lnTo>
                <a:lnTo>
                  <a:pt x="810" y="1056"/>
                </a:lnTo>
                <a:lnTo>
                  <a:pt x="1461" y="1056"/>
                </a:lnTo>
                <a:lnTo>
                  <a:pt x="1461" y="10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84" name="Freeform 24">
            <a:extLst>
              <a:ext uri="{FF2B5EF4-FFF2-40B4-BE49-F238E27FC236}">
                <a16:creationId xmlns:a16="http://schemas.microsoft.com/office/drawing/2014/main" id="{4E7AA5A4-D798-FDEF-AE3B-144542A2239F}"/>
              </a:ext>
            </a:extLst>
          </p:cNvPr>
          <p:cNvSpPr>
            <a:spLocks/>
          </p:cNvSpPr>
          <p:nvPr/>
        </p:nvSpPr>
        <p:spPr bwMode="auto">
          <a:xfrm>
            <a:off x="2911475" y="3962400"/>
            <a:ext cx="31750" cy="46038"/>
          </a:xfrm>
          <a:custGeom>
            <a:avLst/>
            <a:gdLst>
              <a:gd name="T0" fmla="*/ 29 w 29"/>
              <a:gd name="T1" fmla="*/ 36 h 36"/>
              <a:gd name="T2" fmla="*/ 29 w 29"/>
              <a:gd name="T3" fmla="*/ 0 h 36"/>
              <a:gd name="T4" fmla="*/ 23 w 29"/>
              <a:gd name="T5" fmla="*/ 0 h 36"/>
              <a:gd name="T6" fmla="*/ 16 w 29"/>
              <a:gd name="T7" fmla="*/ 0 h 36"/>
              <a:gd name="T8" fmla="*/ 7 w 29"/>
              <a:gd name="T9" fmla="*/ 0 h 36"/>
              <a:gd name="T10" fmla="*/ 0 w 29"/>
              <a:gd name="T11" fmla="*/ 0 h 36"/>
              <a:gd name="T12" fmla="*/ 0 w 29"/>
              <a:gd name="T13" fmla="*/ 36 h 36"/>
              <a:gd name="T14" fmla="*/ 7 w 29"/>
              <a:gd name="T15" fmla="*/ 36 h 36"/>
              <a:gd name="T16" fmla="*/ 16 w 29"/>
              <a:gd name="T17" fmla="*/ 36 h 36"/>
              <a:gd name="T18" fmla="*/ 23 w 29"/>
              <a:gd name="T19" fmla="*/ 36 h 36"/>
              <a:gd name="T20" fmla="*/ 29 w 29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36">
                <a:moveTo>
                  <a:pt x="29" y="36"/>
                </a:moveTo>
                <a:lnTo>
                  <a:pt x="29" y="0"/>
                </a:lnTo>
                <a:lnTo>
                  <a:pt x="23" y="0"/>
                </a:lnTo>
                <a:lnTo>
                  <a:pt x="16" y="0"/>
                </a:lnTo>
                <a:lnTo>
                  <a:pt x="7" y="0"/>
                </a:lnTo>
                <a:lnTo>
                  <a:pt x="0" y="0"/>
                </a:lnTo>
                <a:lnTo>
                  <a:pt x="0" y="36"/>
                </a:lnTo>
                <a:lnTo>
                  <a:pt x="7" y="36"/>
                </a:lnTo>
                <a:lnTo>
                  <a:pt x="16" y="36"/>
                </a:lnTo>
                <a:lnTo>
                  <a:pt x="23" y="36"/>
                </a:lnTo>
                <a:lnTo>
                  <a:pt x="29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85" name="Text Box 25">
            <a:extLst>
              <a:ext uri="{FF2B5EF4-FFF2-40B4-BE49-F238E27FC236}">
                <a16:creationId xmlns:a16="http://schemas.microsoft.com/office/drawing/2014/main" id="{16FA74F3-FA8A-26CB-5BDC-F186928F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4395789"/>
            <a:ext cx="13049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 b="1">
                <a:solidFill>
                  <a:srgbClr val="FFFFFF"/>
                </a:solidFill>
                <a:latin typeface="Arial" panose="020B0604020202020204" pitchFamily="34" charset="0"/>
              </a:rPr>
              <a:t>Fotosíntesis</a:t>
            </a:r>
          </a:p>
        </p:txBody>
      </p:sp>
      <p:sp>
        <p:nvSpPr>
          <p:cNvPr id="1397786" name="Text Box 26">
            <a:extLst>
              <a:ext uri="{FF2B5EF4-FFF2-40B4-BE49-F238E27FC236}">
                <a16:creationId xmlns:a16="http://schemas.microsoft.com/office/drawing/2014/main" id="{EF677BA0-68CC-3851-4CE4-22A54916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4" y="3962401"/>
            <a:ext cx="574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CO</a:t>
            </a:r>
            <a:r>
              <a:rPr lang="es-ES" altLang="es-GT" sz="1500" baseline="-250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97787" name="Line 27">
            <a:extLst>
              <a:ext uri="{FF2B5EF4-FFF2-40B4-BE49-F238E27FC236}">
                <a16:creationId xmlns:a16="http://schemas.microsoft.com/office/drawing/2014/main" id="{21998D0E-F23B-FB6A-4962-A6C1E85659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0100" y="3886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397788" name="Group 28">
            <a:extLst>
              <a:ext uri="{FF2B5EF4-FFF2-40B4-BE49-F238E27FC236}">
                <a16:creationId xmlns:a16="http://schemas.microsoft.com/office/drawing/2014/main" id="{68D6E343-31F5-C0BF-B29D-4BF16CB410F2}"/>
              </a:ext>
            </a:extLst>
          </p:cNvPr>
          <p:cNvGrpSpPr>
            <a:grpSpLocks/>
          </p:cNvGrpSpPr>
          <p:nvPr/>
        </p:nvGrpSpPr>
        <p:grpSpPr bwMode="auto">
          <a:xfrm>
            <a:off x="3987800" y="3810000"/>
            <a:ext cx="452438" cy="381000"/>
            <a:chOff x="1920" y="2400"/>
            <a:chExt cx="334" cy="240"/>
          </a:xfrm>
        </p:grpSpPr>
        <p:sp>
          <p:nvSpPr>
            <p:cNvPr id="1397789" name="Text Box 29">
              <a:extLst>
                <a:ext uri="{FF2B5EF4-FFF2-40B4-BE49-F238E27FC236}">
                  <a16:creationId xmlns:a16="http://schemas.microsoft.com/office/drawing/2014/main" id="{FEAF7C61-68D4-E9F2-7D91-0E7AEB2D6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" y="2438"/>
              <a:ext cx="315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es-GT" sz="1500">
                  <a:solidFill>
                    <a:srgbClr val="FFFFFF"/>
                  </a:solidFill>
                  <a:latin typeface="Arial Black" panose="020B0A04020102020204" pitchFamily="34" charset="0"/>
                </a:rPr>
                <a:t>O</a:t>
              </a:r>
              <a:r>
                <a:rPr lang="es-ES" altLang="es-GT" sz="1500" baseline="-25000">
                  <a:solidFill>
                    <a:srgbClr val="FFFFFF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1397790" name="Line 30">
              <a:extLst>
                <a:ext uri="{FF2B5EF4-FFF2-40B4-BE49-F238E27FC236}">
                  <a16:creationId xmlns:a16="http://schemas.microsoft.com/office/drawing/2014/main" id="{935BB000-D618-EBBC-0EE1-A2D7F474D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240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97791" name="Text Box 31">
            <a:extLst>
              <a:ext uri="{FF2B5EF4-FFF2-40B4-BE49-F238E27FC236}">
                <a16:creationId xmlns:a16="http://schemas.microsoft.com/office/drawing/2014/main" id="{BCFF2801-DF80-94CF-5B1E-04F4C0D0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562601"/>
            <a:ext cx="5857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H</a:t>
            </a:r>
            <a:r>
              <a:rPr lang="es-ES" altLang="es-GT" sz="1500" baseline="-250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397792" name="Text Box 32">
            <a:extLst>
              <a:ext uri="{FF2B5EF4-FFF2-40B4-BE49-F238E27FC236}">
                <a16:creationId xmlns:a16="http://schemas.microsoft.com/office/drawing/2014/main" id="{49427D1E-EFD8-0671-D533-1820360BB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5638801"/>
            <a:ext cx="3429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K</a:t>
            </a:r>
            <a:endParaRPr lang="es-ES" altLang="es-GT" sz="15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397793" name="Text Box 33">
            <a:extLst>
              <a:ext uri="{FF2B5EF4-FFF2-40B4-BE49-F238E27FC236}">
                <a16:creationId xmlns:a16="http://schemas.microsoft.com/office/drawing/2014/main" id="{16579CC6-97B7-2997-6F2E-ADBE2C259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9" y="2997201"/>
            <a:ext cx="928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Física</a:t>
            </a: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7794" name="AutoShape 34">
            <a:extLst>
              <a:ext uri="{FF2B5EF4-FFF2-40B4-BE49-F238E27FC236}">
                <a16:creationId xmlns:a16="http://schemas.microsoft.com/office/drawing/2014/main" id="{C8CD7DC4-63CC-3090-CF3D-0E904FB0D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3105150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795" name="Text Box 35">
            <a:extLst>
              <a:ext uri="{FF2B5EF4-FFF2-40B4-BE49-F238E27FC236}">
                <a16:creationId xmlns:a16="http://schemas.microsoft.com/office/drawing/2014/main" id="{D4FEE94C-FCAE-A776-DCD4-7F38FFF60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9" y="2024063"/>
            <a:ext cx="98742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Materia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orgánica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viva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Química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enlace</a:t>
            </a: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7796" name="Text Box 36">
            <a:extLst>
              <a:ext uri="{FF2B5EF4-FFF2-40B4-BE49-F238E27FC236}">
                <a16:creationId xmlns:a16="http://schemas.microsoft.com/office/drawing/2014/main" id="{31BB6CDA-4672-13BE-6EDE-F62645F3E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1952626"/>
            <a:ext cx="1044575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Materia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Muerta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Química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libre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7797" name="Text Box 37">
            <a:extLst>
              <a:ext uri="{FF2B5EF4-FFF2-40B4-BE49-F238E27FC236}">
                <a16:creationId xmlns:a16="http://schemas.microsoft.com/office/drawing/2014/main" id="{6C8117CF-7276-A333-E08F-5457B884D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3824288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CHON…………</a:t>
            </a:r>
          </a:p>
        </p:txBody>
      </p:sp>
      <p:sp>
        <p:nvSpPr>
          <p:cNvPr id="1397798" name="Text Box 38">
            <a:extLst>
              <a:ext uri="{FF2B5EF4-FFF2-40B4-BE49-F238E27FC236}">
                <a16:creationId xmlns:a16="http://schemas.microsoft.com/office/drawing/2014/main" id="{D4C2839F-DAC3-328F-D898-56013BB7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3824288"/>
            <a:ext cx="187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CHON + Bacterías</a:t>
            </a:r>
          </a:p>
        </p:txBody>
      </p:sp>
      <p:sp>
        <p:nvSpPr>
          <p:cNvPr id="1397799" name="Text Box 39">
            <a:extLst>
              <a:ext uri="{FF2B5EF4-FFF2-40B4-BE49-F238E27FC236}">
                <a16:creationId xmlns:a16="http://schemas.microsoft.com/office/drawing/2014/main" id="{F619EB91-3A7A-B2E4-2D2D-50ED4442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9" y="3392488"/>
            <a:ext cx="790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Gases</a:t>
            </a:r>
          </a:p>
        </p:txBody>
      </p:sp>
      <p:sp>
        <p:nvSpPr>
          <p:cNvPr id="1397800" name="Text Box 40">
            <a:extLst>
              <a:ext uri="{FF2B5EF4-FFF2-40B4-BE49-F238E27FC236}">
                <a16:creationId xmlns:a16="http://schemas.microsoft.com/office/drawing/2014/main" id="{8588F581-1E69-FBAD-99B6-EE3EAFE56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514" y="4197350"/>
            <a:ext cx="1152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Minerales</a:t>
            </a:r>
          </a:p>
        </p:txBody>
      </p:sp>
      <p:sp>
        <p:nvSpPr>
          <p:cNvPr id="1397801" name="Text Box 41">
            <a:extLst>
              <a:ext uri="{FF2B5EF4-FFF2-40B4-BE49-F238E27FC236}">
                <a16:creationId xmlns:a16="http://schemas.microsoft.com/office/drawing/2014/main" id="{43638472-A221-2CAA-001D-3FA86281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5768975"/>
            <a:ext cx="1039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ECOSAN</a:t>
            </a:r>
          </a:p>
        </p:txBody>
      </p:sp>
      <p:sp>
        <p:nvSpPr>
          <p:cNvPr id="1397802" name="Text Box 42">
            <a:extLst>
              <a:ext uri="{FF2B5EF4-FFF2-40B4-BE49-F238E27FC236}">
                <a16:creationId xmlns:a16="http://schemas.microsoft.com/office/drawing/2014/main" id="{095B89AF-FE17-70CD-65B9-487EBBECBF01}"/>
              </a:ext>
            </a:extLst>
          </p:cNvPr>
          <p:cNvSpPr txBox="1">
            <a:spLocks noChangeArrowheads="1"/>
          </p:cNvSpPr>
          <p:nvPr/>
        </p:nvSpPr>
        <p:spPr bwMode="auto">
          <a:xfrm rot="10832116" flipV="1">
            <a:off x="6096000" y="5734050"/>
            <a:ext cx="781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CHON</a:t>
            </a:r>
          </a:p>
        </p:txBody>
      </p:sp>
      <p:sp>
        <p:nvSpPr>
          <p:cNvPr id="1397803" name="Text Box 43">
            <a:extLst>
              <a:ext uri="{FF2B5EF4-FFF2-40B4-BE49-F238E27FC236}">
                <a16:creationId xmlns:a16="http://schemas.microsoft.com/office/drawing/2014/main" id="{FDAED195-1C0D-0351-9416-51A7EEC59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9" y="4908550"/>
            <a:ext cx="1296987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Separación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Nitrógeno</a:t>
            </a: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Inactivar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Bacterias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por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Desecación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(Cal + calor)</a:t>
            </a:r>
            <a:endParaRPr lang="es-ES" altLang="es-GT" sz="1600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4" name="Text Box 44">
            <a:extLst>
              <a:ext uri="{FF2B5EF4-FFF2-40B4-BE49-F238E27FC236}">
                <a16:creationId xmlns:a16="http://schemas.microsoft.com/office/drawing/2014/main" id="{E78A7028-EDB9-80CE-2ED4-86152F52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575" y="5408613"/>
            <a:ext cx="152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Fertiliizante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(C, N, P, K)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5" name="AutoShape 45">
            <a:extLst>
              <a:ext uri="{FF2B5EF4-FFF2-40B4-BE49-F238E27FC236}">
                <a16:creationId xmlns:a16="http://schemas.microsoft.com/office/drawing/2014/main" id="{41D4332A-2DAC-6479-B98D-401940200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3644900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6" name="Line 46">
            <a:extLst>
              <a:ext uri="{FF2B5EF4-FFF2-40B4-BE49-F238E27FC236}">
                <a16:creationId xmlns:a16="http://schemas.microsoft.com/office/drawing/2014/main" id="{1980B0CA-9808-22E3-6730-1CC342FD82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0075" y="324961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7" name="Line 47">
            <a:extLst>
              <a:ext uri="{FF2B5EF4-FFF2-40B4-BE49-F238E27FC236}">
                <a16:creationId xmlns:a16="http://schemas.microsoft.com/office/drawing/2014/main" id="{398F2887-72A0-CC26-D368-A28C22A56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0075" y="4192588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8" name="Line 48">
            <a:extLst>
              <a:ext uri="{FF2B5EF4-FFF2-40B4-BE49-F238E27FC236}">
                <a16:creationId xmlns:a16="http://schemas.microsoft.com/office/drawing/2014/main" id="{15DF6A2D-B353-2D3D-5065-DF3B5B3E978B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981700" y="5799138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09" name="AutoShape 49">
            <a:extLst>
              <a:ext uri="{FF2B5EF4-FFF2-40B4-BE49-F238E27FC236}">
                <a16:creationId xmlns:a16="http://schemas.microsoft.com/office/drawing/2014/main" id="{1566961D-2BFC-08E7-1745-605BA6F60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5481638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10" name="Line 50">
            <a:extLst>
              <a:ext uri="{FF2B5EF4-FFF2-40B4-BE49-F238E27FC236}">
                <a16:creationId xmlns:a16="http://schemas.microsoft.com/office/drawing/2014/main" id="{F00416C0-9FE1-568F-D855-79A3EF58F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6113" y="522922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11" name="Line 51">
            <a:extLst>
              <a:ext uri="{FF2B5EF4-FFF2-40B4-BE49-F238E27FC236}">
                <a16:creationId xmlns:a16="http://schemas.microsoft.com/office/drawing/2014/main" id="{18BCAE23-53EB-C2BE-1D92-AE670106BE10}"/>
              </a:ext>
            </a:extLst>
          </p:cNvPr>
          <p:cNvSpPr>
            <a:spLocks noChangeShapeType="1"/>
          </p:cNvSpPr>
          <p:nvPr/>
        </p:nvSpPr>
        <p:spPr bwMode="auto">
          <a:xfrm rot="4566529" flipV="1">
            <a:off x="7140575" y="609282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12" name="Rectangle 52">
            <a:extLst>
              <a:ext uri="{FF2B5EF4-FFF2-40B4-BE49-F238E27FC236}">
                <a16:creationId xmlns:a16="http://schemas.microsoft.com/office/drawing/2014/main" id="{04B9D33C-A066-3AD7-3C13-ED89C3A77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"/>
            <a:ext cx="835183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CICLO DE LA MATERIA ORGÁNICA SEGÚN LA NATURALEZA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7813" name="AutoShape 53">
            <a:extLst>
              <a:ext uri="{FF2B5EF4-FFF2-40B4-BE49-F238E27FC236}">
                <a16:creationId xmlns:a16="http://schemas.microsoft.com/office/drawing/2014/main" id="{0DEE926B-44B4-A9DF-EA4F-35FB43C7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4797426"/>
            <a:ext cx="395287" cy="576263"/>
          </a:xfrm>
          <a:prstGeom prst="downArrow">
            <a:avLst>
              <a:gd name="adj1" fmla="val 50000"/>
              <a:gd name="adj2" fmla="val 3644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397814" name="Rectangle 54">
            <a:extLst>
              <a:ext uri="{FF2B5EF4-FFF2-40B4-BE49-F238E27FC236}">
                <a16:creationId xmlns:a16="http://schemas.microsoft.com/office/drawing/2014/main" id="{4A5BC44A-BB30-45CD-3DBD-84BB417D2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988" y="3451225"/>
            <a:ext cx="1116012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Anaerobio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altLang="es-GT" sz="1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Aerobio</a:t>
            </a:r>
            <a:endParaRPr lang="es-ES" altLang="es-GT" sz="1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7815" name="Line 55">
            <a:extLst>
              <a:ext uri="{FF2B5EF4-FFF2-40B4-BE49-F238E27FC236}">
                <a16:creationId xmlns:a16="http://schemas.microsoft.com/office/drawing/2014/main" id="{1A44B100-B97D-20CC-FCF0-07CADCAE84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9688" y="27447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16" name="Line 56">
            <a:extLst>
              <a:ext uri="{FF2B5EF4-FFF2-40B4-BE49-F238E27FC236}">
                <a16:creationId xmlns:a16="http://schemas.microsoft.com/office/drawing/2014/main" id="{13A9E34F-0D52-0392-2B87-E9F8AD3D2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6200" y="4365626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7817" name="Rectangle 57">
            <a:extLst>
              <a:ext uri="{FF2B5EF4-FFF2-40B4-BE49-F238E27FC236}">
                <a16:creationId xmlns:a16="http://schemas.microsoft.com/office/drawing/2014/main" id="{A4059EFA-4D74-D19E-6668-1BFD9808F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6453188"/>
            <a:ext cx="23764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Sol+aire+suelo+agua</a:t>
            </a:r>
            <a:endParaRPr lang="es-ES" altLang="es-GT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786" name="Group 2">
            <a:extLst>
              <a:ext uri="{FF2B5EF4-FFF2-40B4-BE49-F238E27FC236}">
                <a16:creationId xmlns:a16="http://schemas.microsoft.com/office/drawing/2014/main" id="{85F9AF3B-E829-6921-0CF9-CAD0DB4BB351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1196975"/>
            <a:ext cx="1371600" cy="1371600"/>
            <a:chOff x="1918" y="1543"/>
            <a:chExt cx="710" cy="686"/>
          </a:xfrm>
        </p:grpSpPr>
        <p:sp>
          <p:nvSpPr>
            <p:cNvPr id="1398787" name="Freeform 3">
              <a:extLst>
                <a:ext uri="{FF2B5EF4-FFF2-40B4-BE49-F238E27FC236}">
                  <a16:creationId xmlns:a16="http://schemas.microsoft.com/office/drawing/2014/main" id="{F0C678C9-929E-750A-EE35-C72F3C0AA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729"/>
              <a:ext cx="362" cy="324"/>
            </a:xfrm>
            <a:custGeom>
              <a:avLst/>
              <a:gdLst>
                <a:gd name="T0" fmla="*/ 48 w 362"/>
                <a:gd name="T1" fmla="*/ 277 h 324"/>
                <a:gd name="T2" fmla="*/ 0 w 362"/>
                <a:gd name="T3" fmla="*/ 169 h 324"/>
                <a:gd name="T4" fmla="*/ 11 w 362"/>
                <a:gd name="T5" fmla="*/ 82 h 324"/>
                <a:gd name="T6" fmla="*/ 93 w 362"/>
                <a:gd name="T7" fmla="*/ 8 h 324"/>
                <a:gd name="T8" fmla="*/ 252 w 362"/>
                <a:gd name="T9" fmla="*/ 0 h 324"/>
                <a:gd name="T10" fmla="*/ 327 w 362"/>
                <a:gd name="T11" fmla="*/ 39 h 324"/>
                <a:gd name="T12" fmla="*/ 362 w 362"/>
                <a:gd name="T13" fmla="*/ 117 h 324"/>
                <a:gd name="T14" fmla="*/ 356 w 362"/>
                <a:gd name="T15" fmla="*/ 200 h 324"/>
                <a:gd name="T16" fmla="*/ 308 w 362"/>
                <a:gd name="T17" fmla="*/ 281 h 324"/>
                <a:gd name="T18" fmla="*/ 209 w 362"/>
                <a:gd name="T19" fmla="*/ 324 h 324"/>
                <a:gd name="T20" fmla="*/ 104 w 362"/>
                <a:gd name="T21" fmla="*/ 318 h 324"/>
                <a:gd name="T22" fmla="*/ 48 w 362"/>
                <a:gd name="T23" fmla="*/ 277 h 324"/>
                <a:gd name="T24" fmla="*/ 48 w 362"/>
                <a:gd name="T25" fmla="*/ 27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2" h="324">
                  <a:moveTo>
                    <a:pt x="48" y="277"/>
                  </a:moveTo>
                  <a:lnTo>
                    <a:pt x="0" y="169"/>
                  </a:lnTo>
                  <a:lnTo>
                    <a:pt x="11" y="82"/>
                  </a:lnTo>
                  <a:lnTo>
                    <a:pt x="93" y="8"/>
                  </a:lnTo>
                  <a:lnTo>
                    <a:pt x="252" y="0"/>
                  </a:lnTo>
                  <a:lnTo>
                    <a:pt x="327" y="39"/>
                  </a:lnTo>
                  <a:lnTo>
                    <a:pt x="362" y="117"/>
                  </a:lnTo>
                  <a:lnTo>
                    <a:pt x="356" y="200"/>
                  </a:lnTo>
                  <a:lnTo>
                    <a:pt x="308" y="281"/>
                  </a:lnTo>
                  <a:lnTo>
                    <a:pt x="209" y="324"/>
                  </a:lnTo>
                  <a:lnTo>
                    <a:pt x="104" y="318"/>
                  </a:lnTo>
                  <a:lnTo>
                    <a:pt x="48" y="277"/>
                  </a:lnTo>
                  <a:lnTo>
                    <a:pt x="48" y="277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88" name="Freeform 4">
              <a:extLst>
                <a:ext uri="{FF2B5EF4-FFF2-40B4-BE49-F238E27FC236}">
                  <a16:creationId xmlns:a16="http://schemas.microsoft.com/office/drawing/2014/main" id="{5FECBCDA-BC00-CFA2-9BFC-DCB0CAF53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" y="1716"/>
              <a:ext cx="372" cy="343"/>
            </a:xfrm>
            <a:custGeom>
              <a:avLst/>
              <a:gdLst>
                <a:gd name="T0" fmla="*/ 108 w 372"/>
                <a:gd name="T1" fmla="*/ 31 h 343"/>
                <a:gd name="T2" fmla="*/ 136 w 372"/>
                <a:gd name="T3" fmla="*/ 25 h 343"/>
                <a:gd name="T4" fmla="*/ 165 w 372"/>
                <a:gd name="T5" fmla="*/ 21 h 343"/>
                <a:gd name="T6" fmla="*/ 200 w 372"/>
                <a:gd name="T7" fmla="*/ 17 h 343"/>
                <a:gd name="T8" fmla="*/ 236 w 372"/>
                <a:gd name="T9" fmla="*/ 19 h 343"/>
                <a:gd name="T10" fmla="*/ 273 w 372"/>
                <a:gd name="T11" fmla="*/ 25 h 343"/>
                <a:gd name="T12" fmla="*/ 306 w 372"/>
                <a:gd name="T13" fmla="*/ 40 h 343"/>
                <a:gd name="T14" fmla="*/ 333 w 372"/>
                <a:gd name="T15" fmla="*/ 62 h 343"/>
                <a:gd name="T16" fmla="*/ 353 w 372"/>
                <a:gd name="T17" fmla="*/ 95 h 343"/>
                <a:gd name="T18" fmla="*/ 364 w 372"/>
                <a:gd name="T19" fmla="*/ 141 h 343"/>
                <a:gd name="T20" fmla="*/ 364 w 372"/>
                <a:gd name="T21" fmla="*/ 186 h 343"/>
                <a:gd name="T22" fmla="*/ 353 w 372"/>
                <a:gd name="T23" fmla="*/ 223 h 343"/>
                <a:gd name="T24" fmla="*/ 337 w 372"/>
                <a:gd name="T25" fmla="*/ 254 h 343"/>
                <a:gd name="T26" fmla="*/ 314 w 372"/>
                <a:gd name="T27" fmla="*/ 279 h 343"/>
                <a:gd name="T28" fmla="*/ 289 w 372"/>
                <a:gd name="T29" fmla="*/ 300 h 343"/>
                <a:gd name="T30" fmla="*/ 258 w 372"/>
                <a:gd name="T31" fmla="*/ 314 h 343"/>
                <a:gd name="T32" fmla="*/ 229 w 372"/>
                <a:gd name="T33" fmla="*/ 325 h 343"/>
                <a:gd name="T34" fmla="*/ 198 w 372"/>
                <a:gd name="T35" fmla="*/ 329 h 343"/>
                <a:gd name="T36" fmla="*/ 170 w 372"/>
                <a:gd name="T37" fmla="*/ 331 h 343"/>
                <a:gd name="T38" fmla="*/ 143 w 372"/>
                <a:gd name="T39" fmla="*/ 329 h 343"/>
                <a:gd name="T40" fmla="*/ 120 w 372"/>
                <a:gd name="T41" fmla="*/ 325 h 343"/>
                <a:gd name="T42" fmla="*/ 89 w 372"/>
                <a:gd name="T43" fmla="*/ 306 h 343"/>
                <a:gd name="T44" fmla="*/ 60 w 372"/>
                <a:gd name="T45" fmla="*/ 279 h 343"/>
                <a:gd name="T46" fmla="*/ 39 w 372"/>
                <a:gd name="T47" fmla="*/ 252 h 343"/>
                <a:gd name="T48" fmla="*/ 25 w 372"/>
                <a:gd name="T49" fmla="*/ 223 h 343"/>
                <a:gd name="T50" fmla="*/ 15 w 372"/>
                <a:gd name="T51" fmla="*/ 190 h 343"/>
                <a:gd name="T52" fmla="*/ 10 w 372"/>
                <a:gd name="T53" fmla="*/ 157 h 343"/>
                <a:gd name="T54" fmla="*/ 17 w 372"/>
                <a:gd name="T55" fmla="*/ 124 h 343"/>
                <a:gd name="T56" fmla="*/ 31 w 372"/>
                <a:gd name="T57" fmla="*/ 91 h 343"/>
                <a:gd name="T58" fmla="*/ 58 w 372"/>
                <a:gd name="T59" fmla="*/ 62 h 343"/>
                <a:gd name="T60" fmla="*/ 64 w 372"/>
                <a:gd name="T61" fmla="*/ 38 h 343"/>
                <a:gd name="T62" fmla="*/ 33 w 372"/>
                <a:gd name="T63" fmla="*/ 66 h 343"/>
                <a:gd name="T64" fmla="*/ 13 w 372"/>
                <a:gd name="T65" fmla="*/ 99 h 343"/>
                <a:gd name="T66" fmla="*/ 2 w 372"/>
                <a:gd name="T67" fmla="*/ 130 h 343"/>
                <a:gd name="T68" fmla="*/ 0 w 372"/>
                <a:gd name="T69" fmla="*/ 157 h 343"/>
                <a:gd name="T70" fmla="*/ 2 w 372"/>
                <a:gd name="T71" fmla="*/ 188 h 343"/>
                <a:gd name="T72" fmla="*/ 10 w 372"/>
                <a:gd name="T73" fmla="*/ 221 h 343"/>
                <a:gd name="T74" fmla="*/ 23 w 372"/>
                <a:gd name="T75" fmla="*/ 252 h 343"/>
                <a:gd name="T76" fmla="*/ 44 w 372"/>
                <a:gd name="T77" fmla="*/ 285 h 343"/>
                <a:gd name="T78" fmla="*/ 81 w 372"/>
                <a:gd name="T79" fmla="*/ 316 h 343"/>
                <a:gd name="T80" fmla="*/ 120 w 372"/>
                <a:gd name="T81" fmla="*/ 335 h 343"/>
                <a:gd name="T82" fmla="*/ 157 w 372"/>
                <a:gd name="T83" fmla="*/ 343 h 343"/>
                <a:gd name="T84" fmla="*/ 188 w 372"/>
                <a:gd name="T85" fmla="*/ 343 h 343"/>
                <a:gd name="T86" fmla="*/ 219 w 372"/>
                <a:gd name="T87" fmla="*/ 339 h 343"/>
                <a:gd name="T88" fmla="*/ 260 w 372"/>
                <a:gd name="T89" fmla="*/ 327 h 343"/>
                <a:gd name="T90" fmla="*/ 304 w 372"/>
                <a:gd name="T91" fmla="*/ 304 h 343"/>
                <a:gd name="T92" fmla="*/ 343 w 372"/>
                <a:gd name="T93" fmla="*/ 267 h 343"/>
                <a:gd name="T94" fmla="*/ 357 w 372"/>
                <a:gd name="T95" fmla="*/ 240 h 343"/>
                <a:gd name="T96" fmla="*/ 366 w 372"/>
                <a:gd name="T97" fmla="*/ 209 h 343"/>
                <a:gd name="T98" fmla="*/ 370 w 372"/>
                <a:gd name="T99" fmla="*/ 174 h 343"/>
                <a:gd name="T100" fmla="*/ 372 w 372"/>
                <a:gd name="T101" fmla="*/ 143 h 343"/>
                <a:gd name="T102" fmla="*/ 370 w 372"/>
                <a:gd name="T103" fmla="*/ 114 h 343"/>
                <a:gd name="T104" fmla="*/ 364 w 372"/>
                <a:gd name="T105" fmla="*/ 89 h 343"/>
                <a:gd name="T106" fmla="*/ 347 w 372"/>
                <a:gd name="T107" fmla="*/ 56 h 343"/>
                <a:gd name="T108" fmla="*/ 316 w 372"/>
                <a:gd name="T109" fmla="*/ 31 h 343"/>
                <a:gd name="T110" fmla="*/ 275 w 372"/>
                <a:gd name="T111" fmla="*/ 15 h 343"/>
                <a:gd name="T112" fmla="*/ 252 w 372"/>
                <a:gd name="T113" fmla="*/ 9 h 343"/>
                <a:gd name="T114" fmla="*/ 225 w 372"/>
                <a:gd name="T115" fmla="*/ 2 h 343"/>
                <a:gd name="T116" fmla="*/ 200 w 372"/>
                <a:gd name="T117" fmla="*/ 0 h 343"/>
                <a:gd name="T118" fmla="*/ 163 w 372"/>
                <a:gd name="T119" fmla="*/ 0 h 343"/>
                <a:gd name="T120" fmla="*/ 130 w 372"/>
                <a:gd name="T121" fmla="*/ 7 h 343"/>
                <a:gd name="T122" fmla="*/ 99 w 372"/>
                <a:gd name="T123" fmla="*/ 17 h 343"/>
                <a:gd name="T124" fmla="*/ 93 w 372"/>
                <a:gd name="T125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" h="343">
                  <a:moveTo>
                    <a:pt x="93" y="38"/>
                  </a:moveTo>
                  <a:lnTo>
                    <a:pt x="93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103" y="33"/>
                  </a:lnTo>
                  <a:lnTo>
                    <a:pt x="108" y="31"/>
                  </a:lnTo>
                  <a:lnTo>
                    <a:pt x="116" y="29"/>
                  </a:lnTo>
                  <a:lnTo>
                    <a:pt x="118" y="29"/>
                  </a:lnTo>
                  <a:lnTo>
                    <a:pt x="122" y="29"/>
                  </a:lnTo>
                  <a:lnTo>
                    <a:pt x="126" y="27"/>
                  </a:lnTo>
                  <a:lnTo>
                    <a:pt x="130" y="27"/>
                  </a:lnTo>
                  <a:lnTo>
                    <a:pt x="136" y="25"/>
                  </a:lnTo>
                  <a:lnTo>
                    <a:pt x="141" y="25"/>
                  </a:lnTo>
                  <a:lnTo>
                    <a:pt x="145" y="23"/>
                  </a:lnTo>
                  <a:lnTo>
                    <a:pt x="151" y="23"/>
                  </a:lnTo>
                  <a:lnTo>
                    <a:pt x="155" y="21"/>
                  </a:lnTo>
                  <a:lnTo>
                    <a:pt x="159" y="21"/>
                  </a:lnTo>
                  <a:lnTo>
                    <a:pt x="165" y="21"/>
                  </a:lnTo>
                  <a:lnTo>
                    <a:pt x="172" y="21"/>
                  </a:lnTo>
                  <a:lnTo>
                    <a:pt x="176" y="19"/>
                  </a:lnTo>
                  <a:lnTo>
                    <a:pt x="182" y="19"/>
                  </a:lnTo>
                  <a:lnTo>
                    <a:pt x="188" y="19"/>
                  </a:lnTo>
                  <a:lnTo>
                    <a:pt x="194" y="19"/>
                  </a:lnTo>
                  <a:lnTo>
                    <a:pt x="200" y="17"/>
                  </a:lnTo>
                  <a:lnTo>
                    <a:pt x="207" y="17"/>
                  </a:lnTo>
                  <a:lnTo>
                    <a:pt x="213" y="17"/>
                  </a:lnTo>
                  <a:lnTo>
                    <a:pt x="219" y="19"/>
                  </a:lnTo>
                  <a:lnTo>
                    <a:pt x="225" y="19"/>
                  </a:lnTo>
                  <a:lnTo>
                    <a:pt x="231" y="19"/>
                  </a:lnTo>
                  <a:lnTo>
                    <a:pt x="236" y="19"/>
                  </a:lnTo>
                  <a:lnTo>
                    <a:pt x="242" y="19"/>
                  </a:lnTo>
                  <a:lnTo>
                    <a:pt x="248" y="19"/>
                  </a:lnTo>
                  <a:lnTo>
                    <a:pt x="254" y="21"/>
                  </a:lnTo>
                  <a:lnTo>
                    <a:pt x="260" y="21"/>
                  </a:lnTo>
                  <a:lnTo>
                    <a:pt x="267" y="23"/>
                  </a:lnTo>
                  <a:lnTo>
                    <a:pt x="273" y="25"/>
                  </a:lnTo>
                  <a:lnTo>
                    <a:pt x="279" y="27"/>
                  </a:lnTo>
                  <a:lnTo>
                    <a:pt x="283" y="29"/>
                  </a:lnTo>
                  <a:lnTo>
                    <a:pt x="289" y="31"/>
                  </a:lnTo>
                  <a:lnTo>
                    <a:pt x="296" y="33"/>
                  </a:lnTo>
                  <a:lnTo>
                    <a:pt x="300" y="35"/>
                  </a:lnTo>
                  <a:lnTo>
                    <a:pt x="306" y="40"/>
                  </a:lnTo>
                  <a:lnTo>
                    <a:pt x="312" y="44"/>
                  </a:lnTo>
                  <a:lnTo>
                    <a:pt x="316" y="46"/>
                  </a:lnTo>
                  <a:lnTo>
                    <a:pt x="320" y="50"/>
                  </a:lnTo>
                  <a:lnTo>
                    <a:pt x="324" y="54"/>
                  </a:lnTo>
                  <a:lnTo>
                    <a:pt x="329" y="58"/>
                  </a:lnTo>
                  <a:lnTo>
                    <a:pt x="333" y="62"/>
                  </a:lnTo>
                  <a:lnTo>
                    <a:pt x="337" y="66"/>
                  </a:lnTo>
                  <a:lnTo>
                    <a:pt x="341" y="71"/>
                  </a:lnTo>
                  <a:lnTo>
                    <a:pt x="345" y="79"/>
                  </a:lnTo>
                  <a:lnTo>
                    <a:pt x="347" y="83"/>
                  </a:lnTo>
                  <a:lnTo>
                    <a:pt x="349" y="89"/>
                  </a:lnTo>
                  <a:lnTo>
                    <a:pt x="353" y="95"/>
                  </a:lnTo>
                  <a:lnTo>
                    <a:pt x="355" y="102"/>
                  </a:lnTo>
                  <a:lnTo>
                    <a:pt x="357" y="110"/>
                  </a:lnTo>
                  <a:lnTo>
                    <a:pt x="360" y="116"/>
                  </a:lnTo>
                  <a:lnTo>
                    <a:pt x="362" y="124"/>
                  </a:lnTo>
                  <a:lnTo>
                    <a:pt x="364" y="133"/>
                  </a:lnTo>
                  <a:lnTo>
                    <a:pt x="364" y="141"/>
                  </a:lnTo>
                  <a:lnTo>
                    <a:pt x="364" y="149"/>
                  </a:lnTo>
                  <a:lnTo>
                    <a:pt x="364" y="157"/>
                  </a:lnTo>
                  <a:lnTo>
                    <a:pt x="364" y="164"/>
                  </a:lnTo>
                  <a:lnTo>
                    <a:pt x="364" y="172"/>
                  </a:lnTo>
                  <a:lnTo>
                    <a:pt x="364" y="178"/>
                  </a:lnTo>
                  <a:lnTo>
                    <a:pt x="364" y="186"/>
                  </a:lnTo>
                  <a:lnTo>
                    <a:pt x="362" y="192"/>
                  </a:lnTo>
                  <a:lnTo>
                    <a:pt x="362" y="199"/>
                  </a:lnTo>
                  <a:lnTo>
                    <a:pt x="360" y="205"/>
                  </a:lnTo>
                  <a:lnTo>
                    <a:pt x="357" y="211"/>
                  </a:lnTo>
                  <a:lnTo>
                    <a:pt x="355" y="217"/>
                  </a:lnTo>
                  <a:lnTo>
                    <a:pt x="353" y="223"/>
                  </a:lnTo>
                  <a:lnTo>
                    <a:pt x="351" y="230"/>
                  </a:lnTo>
                  <a:lnTo>
                    <a:pt x="349" y="236"/>
                  </a:lnTo>
                  <a:lnTo>
                    <a:pt x="347" y="240"/>
                  </a:lnTo>
                  <a:lnTo>
                    <a:pt x="343" y="244"/>
                  </a:lnTo>
                  <a:lnTo>
                    <a:pt x="341" y="250"/>
                  </a:lnTo>
                  <a:lnTo>
                    <a:pt x="337" y="254"/>
                  </a:lnTo>
                  <a:lnTo>
                    <a:pt x="333" y="259"/>
                  </a:lnTo>
                  <a:lnTo>
                    <a:pt x="331" y="265"/>
                  </a:lnTo>
                  <a:lnTo>
                    <a:pt x="326" y="269"/>
                  </a:lnTo>
                  <a:lnTo>
                    <a:pt x="322" y="273"/>
                  </a:lnTo>
                  <a:lnTo>
                    <a:pt x="318" y="277"/>
                  </a:lnTo>
                  <a:lnTo>
                    <a:pt x="314" y="279"/>
                  </a:lnTo>
                  <a:lnTo>
                    <a:pt x="310" y="283"/>
                  </a:lnTo>
                  <a:lnTo>
                    <a:pt x="306" y="287"/>
                  </a:lnTo>
                  <a:lnTo>
                    <a:pt x="302" y="292"/>
                  </a:lnTo>
                  <a:lnTo>
                    <a:pt x="298" y="294"/>
                  </a:lnTo>
                  <a:lnTo>
                    <a:pt x="293" y="298"/>
                  </a:lnTo>
                  <a:lnTo>
                    <a:pt x="289" y="300"/>
                  </a:lnTo>
                  <a:lnTo>
                    <a:pt x="285" y="304"/>
                  </a:lnTo>
                  <a:lnTo>
                    <a:pt x="279" y="306"/>
                  </a:lnTo>
                  <a:lnTo>
                    <a:pt x="275" y="308"/>
                  </a:lnTo>
                  <a:lnTo>
                    <a:pt x="269" y="310"/>
                  </a:lnTo>
                  <a:lnTo>
                    <a:pt x="265" y="312"/>
                  </a:lnTo>
                  <a:lnTo>
                    <a:pt x="258" y="314"/>
                  </a:lnTo>
                  <a:lnTo>
                    <a:pt x="254" y="316"/>
                  </a:lnTo>
                  <a:lnTo>
                    <a:pt x="248" y="318"/>
                  </a:lnTo>
                  <a:lnTo>
                    <a:pt x="244" y="321"/>
                  </a:lnTo>
                  <a:lnTo>
                    <a:pt x="238" y="321"/>
                  </a:lnTo>
                  <a:lnTo>
                    <a:pt x="234" y="323"/>
                  </a:lnTo>
                  <a:lnTo>
                    <a:pt x="229" y="325"/>
                  </a:lnTo>
                  <a:lnTo>
                    <a:pt x="223" y="325"/>
                  </a:lnTo>
                  <a:lnTo>
                    <a:pt x="219" y="327"/>
                  </a:lnTo>
                  <a:lnTo>
                    <a:pt x="213" y="327"/>
                  </a:lnTo>
                  <a:lnTo>
                    <a:pt x="209" y="329"/>
                  </a:lnTo>
                  <a:lnTo>
                    <a:pt x="205" y="329"/>
                  </a:lnTo>
                  <a:lnTo>
                    <a:pt x="198" y="329"/>
                  </a:lnTo>
                  <a:lnTo>
                    <a:pt x="192" y="331"/>
                  </a:lnTo>
                  <a:lnTo>
                    <a:pt x="188" y="331"/>
                  </a:lnTo>
                  <a:lnTo>
                    <a:pt x="184" y="331"/>
                  </a:lnTo>
                  <a:lnTo>
                    <a:pt x="180" y="331"/>
                  </a:lnTo>
                  <a:lnTo>
                    <a:pt x="174" y="331"/>
                  </a:lnTo>
                  <a:lnTo>
                    <a:pt x="170" y="331"/>
                  </a:lnTo>
                  <a:lnTo>
                    <a:pt x="165" y="331"/>
                  </a:lnTo>
                  <a:lnTo>
                    <a:pt x="161" y="331"/>
                  </a:lnTo>
                  <a:lnTo>
                    <a:pt x="157" y="331"/>
                  </a:lnTo>
                  <a:lnTo>
                    <a:pt x="153" y="331"/>
                  </a:lnTo>
                  <a:lnTo>
                    <a:pt x="149" y="331"/>
                  </a:lnTo>
                  <a:lnTo>
                    <a:pt x="143" y="329"/>
                  </a:lnTo>
                  <a:lnTo>
                    <a:pt x="139" y="329"/>
                  </a:lnTo>
                  <a:lnTo>
                    <a:pt x="136" y="329"/>
                  </a:lnTo>
                  <a:lnTo>
                    <a:pt x="132" y="329"/>
                  </a:lnTo>
                  <a:lnTo>
                    <a:pt x="128" y="327"/>
                  </a:lnTo>
                  <a:lnTo>
                    <a:pt x="124" y="325"/>
                  </a:lnTo>
                  <a:lnTo>
                    <a:pt x="120" y="325"/>
                  </a:lnTo>
                  <a:lnTo>
                    <a:pt x="118" y="323"/>
                  </a:lnTo>
                  <a:lnTo>
                    <a:pt x="110" y="318"/>
                  </a:lnTo>
                  <a:lnTo>
                    <a:pt x="101" y="314"/>
                  </a:lnTo>
                  <a:lnTo>
                    <a:pt x="97" y="312"/>
                  </a:lnTo>
                  <a:lnTo>
                    <a:pt x="93" y="310"/>
                  </a:lnTo>
                  <a:lnTo>
                    <a:pt x="89" y="306"/>
                  </a:lnTo>
                  <a:lnTo>
                    <a:pt x="87" y="304"/>
                  </a:lnTo>
                  <a:lnTo>
                    <a:pt x="79" y="298"/>
                  </a:lnTo>
                  <a:lnTo>
                    <a:pt x="72" y="290"/>
                  </a:lnTo>
                  <a:lnTo>
                    <a:pt x="68" y="285"/>
                  </a:lnTo>
                  <a:lnTo>
                    <a:pt x="64" y="283"/>
                  </a:lnTo>
                  <a:lnTo>
                    <a:pt x="60" y="279"/>
                  </a:lnTo>
                  <a:lnTo>
                    <a:pt x="56" y="275"/>
                  </a:lnTo>
                  <a:lnTo>
                    <a:pt x="52" y="271"/>
                  </a:lnTo>
                  <a:lnTo>
                    <a:pt x="50" y="267"/>
                  </a:lnTo>
                  <a:lnTo>
                    <a:pt x="46" y="263"/>
                  </a:lnTo>
                  <a:lnTo>
                    <a:pt x="44" y="256"/>
                  </a:lnTo>
                  <a:lnTo>
                    <a:pt x="39" y="252"/>
                  </a:lnTo>
                  <a:lnTo>
                    <a:pt x="37" y="248"/>
                  </a:lnTo>
                  <a:lnTo>
                    <a:pt x="35" y="242"/>
                  </a:lnTo>
                  <a:lnTo>
                    <a:pt x="31" y="238"/>
                  </a:lnTo>
                  <a:lnTo>
                    <a:pt x="29" y="234"/>
                  </a:lnTo>
                  <a:lnTo>
                    <a:pt x="27" y="228"/>
                  </a:lnTo>
                  <a:lnTo>
                    <a:pt x="25" y="223"/>
                  </a:lnTo>
                  <a:lnTo>
                    <a:pt x="23" y="219"/>
                  </a:lnTo>
                  <a:lnTo>
                    <a:pt x="21" y="213"/>
                  </a:lnTo>
                  <a:lnTo>
                    <a:pt x="19" y="207"/>
                  </a:lnTo>
                  <a:lnTo>
                    <a:pt x="17" y="201"/>
                  </a:lnTo>
                  <a:lnTo>
                    <a:pt x="17" y="197"/>
                  </a:lnTo>
                  <a:lnTo>
                    <a:pt x="15" y="190"/>
                  </a:lnTo>
                  <a:lnTo>
                    <a:pt x="13" y="186"/>
                  </a:lnTo>
                  <a:lnTo>
                    <a:pt x="13" y="180"/>
                  </a:lnTo>
                  <a:lnTo>
                    <a:pt x="13" y="174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10" y="157"/>
                  </a:lnTo>
                  <a:lnTo>
                    <a:pt x="13" y="153"/>
                  </a:lnTo>
                  <a:lnTo>
                    <a:pt x="13" y="147"/>
                  </a:lnTo>
                  <a:lnTo>
                    <a:pt x="13" y="141"/>
                  </a:lnTo>
                  <a:lnTo>
                    <a:pt x="13" y="135"/>
                  </a:lnTo>
                  <a:lnTo>
                    <a:pt x="15" y="130"/>
                  </a:lnTo>
                  <a:lnTo>
                    <a:pt x="17" y="124"/>
                  </a:lnTo>
                  <a:lnTo>
                    <a:pt x="19" y="118"/>
                  </a:lnTo>
                  <a:lnTo>
                    <a:pt x="21" y="114"/>
                  </a:lnTo>
                  <a:lnTo>
                    <a:pt x="23" y="108"/>
                  </a:lnTo>
                  <a:lnTo>
                    <a:pt x="25" y="102"/>
                  </a:lnTo>
                  <a:lnTo>
                    <a:pt x="29" y="97"/>
                  </a:lnTo>
                  <a:lnTo>
                    <a:pt x="31" y="91"/>
                  </a:lnTo>
                  <a:lnTo>
                    <a:pt x="35" y="87"/>
                  </a:lnTo>
                  <a:lnTo>
                    <a:pt x="39" y="81"/>
                  </a:lnTo>
                  <a:lnTo>
                    <a:pt x="44" y="77"/>
                  </a:lnTo>
                  <a:lnTo>
                    <a:pt x="48" y="71"/>
                  </a:lnTo>
                  <a:lnTo>
                    <a:pt x="52" y="66"/>
                  </a:lnTo>
                  <a:lnTo>
                    <a:pt x="58" y="62"/>
                  </a:lnTo>
                  <a:lnTo>
                    <a:pt x="64" y="56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0" y="35"/>
                  </a:lnTo>
                  <a:lnTo>
                    <a:pt x="68" y="35"/>
                  </a:lnTo>
                  <a:lnTo>
                    <a:pt x="64" y="38"/>
                  </a:lnTo>
                  <a:lnTo>
                    <a:pt x="60" y="40"/>
                  </a:lnTo>
                  <a:lnTo>
                    <a:pt x="56" y="44"/>
                  </a:lnTo>
                  <a:lnTo>
                    <a:pt x="48" y="50"/>
                  </a:lnTo>
                  <a:lnTo>
                    <a:pt x="41" y="58"/>
                  </a:lnTo>
                  <a:lnTo>
                    <a:pt x="37" y="62"/>
                  </a:lnTo>
                  <a:lnTo>
                    <a:pt x="33" y="66"/>
                  </a:lnTo>
                  <a:lnTo>
                    <a:pt x="29" y="71"/>
                  </a:lnTo>
                  <a:lnTo>
                    <a:pt x="25" y="77"/>
                  </a:lnTo>
                  <a:lnTo>
                    <a:pt x="21" y="81"/>
                  </a:lnTo>
                  <a:lnTo>
                    <a:pt x="17" y="87"/>
                  </a:lnTo>
                  <a:lnTo>
                    <a:pt x="15" y="93"/>
                  </a:lnTo>
                  <a:lnTo>
                    <a:pt x="13" y="99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4" y="118"/>
                  </a:lnTo>
                  <a:lnTo>
                    <a:pt x="4" y="122"/>
                  </a:lnTo>
                  <a:lnTo>
                    <a:pt x="2" y="126"/>
                  </a:lnTo>
                  <a:lnTo>
                    <a:pt x="2" y="130"/>
                  </a:lnTo>
                  <a:lnTo>
                    <a:pt x="0" y="135"/>
                  </a:lnTo>
                  <a:lnTo>
                    <a:pt x="0" y="139"/>
                  </a:lnTo>
                  <a:lnTo>
                    <a:pt x="0" y="143"/>
                  </a:lnTo>
                  <a:lnTo>
                    <a:pt x="0" y="149"/>
                  </a:lnTo>
                  <a:lnTo>
                    <a:pt x="0" y="153"/>
                  </a:lnTo>
                  <a:lnTo>
                    <a:pt x="0" y="157"/>
                  </a:lnTo>
                  <a:lnTo>
                    <a:pt x="0" y="161"/>
                  </a:lnTo>
                  <a:lnTo>
                    <a:pt x="0" y="168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2" y="188"/>
                  </a:lnTo>
                  <a:lnTo>
                    <a:pt x="2" y="192"/>
                  </a:lnTo>
                  <a:lnTo>
                    <a:pt x="4" y="199"/>
                  </a:lnTo>
                  <a:lnTo>
                    <a:pt x="6" y="205"/>
                  </a:lnTo>
                  <a:lnTo>
                    <a:pt x="8" y="211"/>
                  </a:lnTo>
                  <a:lnTo>
                    <a:pt x="8" y="217"/>
                  </a:lnTo>
                  <a:lnTo>
                    <a:pt x="10" y="221"/>
                  </a:lnTo>
                  <a:lnTo>
                    <a:pt x="13" y="228"/>
                  </a:lnTo>
                  <a:lnTo>
                    <a:pt x="15" y="234"/>
                  </a:lnTo>
                  <a:lnTo>
                    <a:pt x="17" y="238"/>
                  </a:lnTo>
                  <a:lnTo>
                    <a:pt x="19" y="242"/>
                  </a:lnTo>
                  <a:lnTo>
                    <a:pt x="21" y="248"/>
                  </a:lnTo>
                  <a:lnTo>
                    <a:pt x="23" y="252"/>
                  </a:lnTo>
                  <a:lnTo>
                    <a:pt x="25" y="256"/>
                  </a:lnTo>
                  <a:lnTo>
                    <a:pt x="27" y="261"/>
                  </a:lnTo>
                  <a:lnTo>
                    <a:pt x="29" y="265"/>
                  </a:lnTo>
                  <a:lnTo>
                    <a:pt x="33" y="269"/>
                  </a:lnTo>
                  <a:lnTo>
                    <a:pt x="37" y="277"/>
                  </a:lnTo>
                  <a:lnTo>
                    <a:pt x="44" y="285"/>
                  </a:lnTo>
                  <a:lnTo>
                    <a:pt x="50" y="292"/>
                  </a:lnTo>
                  <a:lnTo>
                    <a:pt x="56" y="298"/>
                  </a:lnTo>
                  <a:lnTo>
                    <a:pt x="62" y="302"/>
                  </a:lnTo>
                  <a:lnTo>
                    <a:pt x="68" y="308"/>
                  </a:lnTo>
                  <a:lnTo>
                    <a:pt x="74" y="312"/>
                  </a:lnTo>
                  <a:lnTo>
                    <a:pt x="81" y="316"/>
                  </a:lnTo>
                  <a:lnTo>
                    <a:pt x="87" y="321"/>
                  </a:lnTo>
                  <a:lnTo>
                    <a:pt x="95" y="325"/>
                  </a:lnTo>
                  <a:lnTo>
                    <a:pt x="101" y="327"/>
                  </a:lnTo>
                  <a:lnTo>
                    <a:pt x="108" y="331"/>
                  </a:lnTo>
                  <a:lnTo>
                    <a:pt x="114" y="333"/>
                  </a:lnTo>
                  <a:lnTo>
                    <a:pt x="120" y="335"/>
                  </a:lnTo>
                  <a:lnTo>
                    <a:pt x="126" y="337"/>
                  </a:lnTo>
                  <a:lnTo>
                    <a:pt x="134" y="339"/>
                  </a:lnTo>
                  <a:lnTo>
                    <a:pt x="141" y="341"/>
                  </a:lnTo>
                  <a:lnTo>
                    <a:pt x="147" y="341"/>
                  </a:lnTo>
                  <a:lnTo>
                    <a:pt x="151" y="341"/>
                  </a:lnTo>
                  <a:lnTo>
                    <a:pt x="157" y="343"/>
                  </a:lnTo>
                  <a:lnTo>
                    <a:pt x="163" y="343"/>
                  </a:lnTo>
                  <a:lnTo>
                    <a:pt x="170" y="343"/>
                  </a:lnTo>
                  <a:lnTo>
                    <a:pt x="174" y="343"/>
                  </a:lnTo>
                  <a:lnTo>
                    <a:pt x="178" y="343"/>
                  </a:lnTo>
                  <a:lnTo>
                    <a:pt x="182" y="343"/>
                  </a:lnTo>
                  <a:lnTo>
                    <a:pt x="188" y="343"/>
                  </a:lnTo>
                  <a:lnTo>
                    <a:pt x="190" y="343"/>
                  </a:lnTo>
                  <a:lnTo>
                    <a:pt x="194" y="343"/>
                  </a:lnTo>
                  <a:lnTo>
                    <a:pt x="200" y="341"/>
                  </a:lnTo>
                  <a:lnTo>
                    <a:pt x="207" y="341"/>
                  </a:lnTo>
                  <a:lnTo>
                    <a:pt x="213" y="339"/>
                  </a:lnTo>
                  <a:lnTo>
                    <a:pt x="219" y="339"/>
                  </a:lnTo>
                  <a:lnTo>
                    <a:pt x="225" y="337"/>
                  </a:lnTo>
                  <a:lnTo>
                    <a:pt x="231" y="335"/>
                  </a:lnTo>
                  <a:lnTo>
                    <a:pt x="238" y="333"/>
                  </a:lnTo>
                  <a:lnTo>
                    <a:pt x="246" y="331"/>
                  </a:lnTo>
                  <a:lnTo>
                    <a:pt x="252" y="329"/>
                  </a:lnTo>
                  <a:lnTo>
                    <a:pt x="260" y="327"/>
                  </a:lnTo>
                  <a:lnTo>
                    <a:pt x="267" y="323"/>
                  </a:lnTo>
                  <a:lnTo>
                    <a:pt x="275" y="321"/>
                  </a:lnTo>
                  <a:lnTo>
                    <a:pt x="283" y="316"/>
                  </a:lnTo>
                  <a:lnTo>
                    <a:pt x="291" y="314"/>
                  </a:lnTo>
                  <a:lnTo>
                    <a:pt x="298" y="308"/>
                  </a:lnTo>
                  <a:lnTo>
                    <a:pt x="304" y="304"/>
                  </a:lnTo>
                  <a:lnTo>
                    <a:pt x="312" y="298"/>
                  </a:lnTo>
                  <a:lnTo>
                    <a:pt x="318" y="292"/>
                  </a:lnTo>
                  <a:lnTo>
                    <a:pt x="324" y="285"/>
                  </a:lnTo>
                  <a:lnTo>
                    <a:pt x="331" y="281"/>
                  </a:lnTo>
                  <a:lnTo>
                    <a:pt x="337" y="273"/>
                  </a:lnTo>
                  <a:lnTo>
                    <a:pt x="343" y="267"/>
                  </a:lnTo>
                  <a:lnTo>
                    <a:pt x="345" y="263"/>
                  </a:lnTo>
                  <a:lnTo>
                    <a:pt x="347" y="256"/>
                  </a:lnTo>
                  <a:lnTo>
                    <a:pt x="349" y="252"/>
                  </a:lnTo>
                  <a:lnTo>
                    <a:pt x="351" y="250"/>
                  </a:lnTo>
                  <a:lnTo>
                    <a:pt x="355" y="244"/>
                  </a:lnTo>
                  <a:lnTo>
                    <a:pt x="357" y="240"/>
                  </a:lnTo>
                  <a:lnTo>
                    <a:pt x="360" y="236"/>
                  </a:lnTo>
                  <a:lnTo>
                    <a:pt x="362" y="232"/>
                  </a:lnTo>
                  <a:lnTo>
                    <a:pt x="362" y="225"/>
                  </a:lnTo>
                  <a:lnTo>
                    <a:pt x="364" y="219"/>
                  </a:lnTo>
                  <a:lnTo>
                    <a:pt x="364" y="215"/>
                  </a:lnTo>
                  <a:lnTo>
                    <a:pt x="366" y="209"/>
                  </a:lnTo>
                  <a:lnTo>
                    <a:pt x="368" y="205"/>
                  </a:lnTo>
                  <a:lnTo>
                    <a:pt x="368" y="199"/>
                  </a:lnTo>
                  <a:lnTo>
                    <a:pt x="370" y="192"/>
                  </a:lnTo>
                  <a:lnTo>
                    <a:pt x="370" y="186"/>
                  </a:lnTo>
                  <a:lnTo>
                    <a:pt x="370" y="180"/>
                  </a:lnTo>
                  <a:lnTo>
                    <a:pt x="370" y="174"/>
                  </a:lnTo>
                  <a:lnTo>
                    <a:pt x="370" y="168"/>
                  </a:lnTo>
                  <a:lnTo>
                    <a:pt x="372" y="164"/>
                  </a:lnTo>
                  <a:lnTo>
                    <a:pt x="372" y="157"/>
                  </a:lnTo>
                  <a:lnTo>
                    <a:pt x="372" y="151"/>
                  </a:lnTo>
                  <a:lnTo>
                    <a:pt x="372" y="147"/>
                  </a:lnTo>
                  <a:lnTo>
                    <a:pt x="372" y="143"/>
                  </a:lnTo>
                  <a:lnTo>
                    <a:pt x="372" y="137"/>
                  </a:lnTo>
                  <a:lnTo>
                    <a:pt x="372" y="130"/>
                  </a:lnTo>
                  <a:lnTo>
                    <a:pt x="370" y="126"/>
                  </a:lnTo>
                  <a:lnTo>
                    <a:pt x="370" y="122"/>
                  </a:lnTo>
                  <a:lnTo>
                    <a:pt x="370" y="118"/>
                  </a:lnTo>
                  <a:lnTo>
                    <a:pt x="370" y="114"/>
                  </a:lnTo>
                  <a:lnTo>
                    <a:pt x="368" y="110"/>
                  </a:lnTo>
                  <a:lnTo>
                    <a:pt x="368" y="106"/>
                  </a:lnTo>
                  <a:lnTo>
                    <a:pt x="366" y="102"/>
                  </a:lnTo>
                  <a:lnTo>
                    <a:pt x="366" y="97"/>
                  </a:lnTo>
                  <a:lnTo>
                    <a:pt x="364" y="93"/>
                  </a:lnTo>
                  <a:lnTo>
                    <a:pt x="364" y="89"/>
                  </a:lnTo>
                  <a:lnTo>
                    <a:pt x="362" y="83"/>
                  </a:lnTo>
                  <a:lnTo>
                    <a:pt x="360" y="77"/>
                  </a:lnTo>
                  <a:lnTo>
                    <a:pt x="355" y="71"/>
                  </a:lnTo>
                  <a:lnTo>
                    <a:pt x="353" y="66"/>
                  </a:lnTo>
                  <a:lnTo>
                    <a:pt x="349" y="60"/>
                  </a:lnTo>
                  <a:lnTo>
                    <a:pt x="347" y="56"/>
                  </a:lnTo>
                  <a:lnTo>
                    <a:pt x="341" y="50"/>
                  </a:lnTo>
                  <a:lnTo>
                    <a:pt x="337" y="46"/>
                  </a:lnTo>
                  <a:lnTo>
                    <a:pt x="333" y="42"/>
                  </a:lnTo>
                  <a:lnTo>
                    <a:pt x="329" y="38"/>
                  </a:lnTo>
                  <a:lnTo>
                    <a:pt x="322" y="33"/>
                  </a:lnTo>
                  <a:lnTo>
                    <a:pt x="316" y="31"/>
                  </a:lnTo>
                  <a:lnTo>
                    <a:pt x="310" y="27"/>
                  </a:lnTo>
                  <a:lnTo>
                    <a:pt x="304" y="25"/>
                  </a:lnTo>
                  <a:lnTo>
                    <a:pt x="298" y="21"/>
                  </a:lnTo>
                  <a:lnTo>
                    <a:pt x="291" y="19"/>
                  </a:lnTo>
                  <a:lnTo>
                    <a:pt x="283" y="17"/>
                  </a:lnTo>
                  <a:lnTo>
                    <a:pt x="275" y="15"/>
                  </a:lnTo>
                  <a:lnTo>
                    <a:pt x="271" y="13"/>
                  </a:lnTo>
                  <a:lnTo>
                    <a:pt x="269" y="13"/>
                  </a:lnTo>
                  <a:lnTo>
                    <a:pt x="265" y="11"/>
                  </a:lnTo>
                  <a:lnTo>
                    <a:pt x="260" y="11"/>
                  </a:lnTo>
                  <a:lnTo>
                    <a:pt x="256" y="9"/>
                  </a:lnTo>
                  <a:lnTo>
                    <a:pt x="252" y="9"/>
                  </a:lnTo>
                  <a:lnTo>
                    <a:pt x="248" y="7"/>
                  </a:lnTo>
                  <a:lnTo>
                    <a:pt x="244" y="7"/>
                  </a:lnTo>
                  <a:lnTo>
                    <a:pt x="238" y="4"/>
                  </a:lnTo>
                  <a:lnTo>
                    <a:pt x="234" y="4"/>
                  </a:lnTo>
                  <a:lnTo>
                    <a:pt x="229" y="2"/>
                  </a:lnTo>
                  <a:lnTo>
                    <a:pt x="225" y="2"/>
                  </a:lnTo>
                  <a:lnTo>
                    <a:pt x="221" y="2"/>
                  </a:lnTo>
                  <a:lnTo>
                    <a:pt x="217" y="2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205" y="0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0" y="0"/>
                  </a:lnTo>
                  <a:lnTo>
                    <a:pt x="172" y="0"/>
                  </a:lnTo>
                  <a:lnTo>
                    <a:pt x="163" y="0"/>
                  </a:lnTo>
                  <a:lnTo>
                    <a:pt x="157" y="0"/>
                  </a:lnTo>
                  <a:lnTo>
                    <a:pt x="153" y="2"/>
                  </a:lnTo>
                  <a:lnTo>
                    <a:pt x="147" y="2"/>
                  </a:lnTo>
                  <a:lnTo>
                    <a:pt x="141" y="4"/>
                  </a:lnTo>
                  <a:lnTo>
                    <a:pt x="134" y="4"/>
                  </a:lnTo>
                  <a:lnTo>
                    <a:pt x="130" y="7"/>
                  </a:lnTo>
                  <a:lnTo>
                    <a:pt x="124" y="7"/>
                  </a:lnTo>
                  <a:lnTo>
                    <a:pt x="120" y="9"/>
                  </a:lnTo>
                  <a:lnTo>
                    <a:pt x="116" y="9"/>
                  </a:lnTo>
                  <a:lnTo>
                    <a:pt x="112" y="11"/>
                  </a:lnTo>
                  <a:lnTo>
                    <a:pt x="105" y="13"/>
                  </a:lnTo>
                  <a:lnTo>
                    <a:pt x="99" y="17"/>
                  </a:lnTo>
                  <a:lnTo>
                    <a:pt x="95" y="19"/>
                  </a:lnTo>
                  <a:lnTo>
                    <a:pt x="91" y="21"/>
                  </a:lnTo>
                  <a:lnTo>
                    <a:pt x="89" y="21"/>
                  </a:lnTo>
                  <a:lnTo>
                    <a:pt x="89" y="23"/>
                  </a:lnTo>
                  <a:lnTo>
                    <a:pt x="93" y="38"/>
                  </a:lnTo>
                  <a:lnTo>
                    <a:pt x="9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89" name="Freeform 5">
              <a:extLst>
                <a:ext uri="{FF2B5EF4-FFF2-40B4-BE49-F238E27FC236}">
                  <a16:creationId xmlns:a16="http://schemas.microsoft.com/office/drawing/2014/main" id="{81940A7F-4D28-3AF6-A8FA-BBDBD11DB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1739"/>
              <a:ext cx="33" cy="29"/>
            </a:xfrm>
            <a:custGeom>
              <a:avLst/>
              <a:gdLst>
                <a:gd name="T0" fmla="*/ 13 w 33"/>
                <a:gd name="T1" fmla="*/ 25 h 29"/>
                <a:gd name="T2" fmla="*/ 29 w 33"/>
                <a:gd name="T3" fmla="*/ 15 h 29"/>
                <a:gd name="T4" fmla="*/ 33 w 33"/>
                <a:gd name="T5" fmla="*/ 4 h 29"/>
                <a:gd name="T6" fmla="*/ 25 w 33"/>
                <a:gd name="T7" fmla="*/ 0 h 29"/>
                <a:gd name="T8" fmla="*/ 6 w 33"/>
                <a:gd name="T9" fmla="*/ 12 h 29"/>
                <a:gd name="T10" fmla="*/ 0 w 33"/>
                <a:gd name="T11" fmla="*/ 29 h 29"/>
                <a:gd name="T12" fmla="*/ 13 w 33"/>
                <a:gd name="T13" fmla="*/ 25 h 29"/>
                <a:gd name="T14" fmla="*/ 13 w 33"/>
                <a:gd name="T15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9">
                  <a:moveTo>
                    <a:pt x="13" y="25"/>
                  </a:moveTo>
                  <a:lnTo>
                    <a:pt x="29" y="15"/>
                  </a:lnTo>
                  <a:lnTo>
                    <a:pt x="33" y="4"/>
                  </a:lnTo>
                  <a:lnTo>
                    <a:pt x="25" y="0"/>
                  </a:lnTo>
                  <a:lnTo>
                    <a:pt x="6" y="12"/>
                  </a:lnTo>
                  <a:lnTo>
                    <a:pt x="0" y="29"/>
                  </a:lnTo>
                  <a:lnTo>
                    <a:pt x="13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0" name="Freeform 6">
              <a:extLst>
                <a:ext uri="{FF2B5EF4-FFF2-40B4-BE49-F238E27FC236}">
                  <a16:creationId xmlns:a16="http://schemas.microsoft.com/office/drawing/2014/main" id="{B9DC94DE-A492-7346-C94D-71980C5D5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568"/>
              <a:ext cx="72" cy="159"/>
            </a:xfrm>
            <a:custGeom>
              <a:avLst/>
              <a:gdLst>
                <a:gd name="T0" fmla="*/ 0 w 72"/>
                <a:gd name="T1" fmla="*/ 152 h 159"/>
                <a:gd name="T2" fmla="*/ 2 w 72"/>
                <a:gd name="T3" fmla="*/ 144 h 159"/>
                <a:gd name="T4" fmla="*/ 6 w 72"/>
                <a:gd name="T5" fmla="*/ 134 h 159"/>
                <a:gd name="T6" fmla="*/ 8 w 72"/>
                <a:gd name="T7" fmla="*/ 124 h 159"/>
                <a:gd name="T8" fmla="*/ 12 w 72"/>
                <a:gd name="T9" fmla="*/ 113 h 159"/>
                <a:gd name="T10" fmla="*/ 17 w 72"/>
                <a:gd name="T11" fmla="*/ 103 h 159"/>
                <a:gd name="T12" fmla="*/ 19 w 72"/>
                <a:gd name="T13" fmla="*/ 91 h 159"/>
                <a:gd name="T14" fmla="*/ 23 w 72"/>
                <a:gd name="T15" fmla="*/ 78 h 159"/>
                <a:gd name="T16" fmla="*/ 29 w 72"/>
                <a:gd name="T17" fmla="*/ 66 h 159"/>
                <a:gd name="T18" fmla="*/ 33 w 72"/>
                <a:gd name="T19" fmla="*/ 53 h 159"/>
                <a:gd name="T20" fmla="*/ 37 w 72"/>
                <a:gd name="T21" fmla="*/ 39 h 159"/>
                <a:gd name="T22" fmla="*/ 43 w 72"/>
                <a:gd name="T23" fmla="*/ 26 h 159"/>
                <a:gd name="T24" fmla="*/ 50 w 72"/>
                <a:gd name="T25" fmla="*/ 14 h 159"/>
                <a:gd name="T26" fmla="*/ 54 w 72"/>
                <a:gd name="T27" fmla="*/ 4 h 159"/>
                <a:gd name="T28" fmla="*/ 72 w 72"/>
                <a:gd name="T29" fmla="*/ 6 h 159"/>
                <a:gd name="T30" fmla="*/ 70 w 72"/>
                <a:gd name="T31" fmla="*/ 10 h 159"/>
                <a:gd name="T32" fmla="*/ 62 w 72"/>
                <a:gd name="T33" fmla="*/ 22 h 159"/>
                <a:gd name="T34" fmla="*/ 56 w 72"/>
                <a:gd name="T35" fmla="*/ 31 h 159"/>
                <a:gd name="T36" fmla="*/ 52 w 72"/>
                <a:gd name="T37" fmla="*/ 41 h 159"/>
                <a:gd name="T38" fmla="*/ 48 w 72"/>
                <a:gd name="T39" fmla="*/ 51 h 159"/>
                <a:gd name="T40" fmla="*/ 41 w 72"/>
                <a:gd name="T41" fmla="*/ 64 h 159"/>
                <a:gd name="T42" fmla="*/ 35 w 72"/>
                <a:gd name="T43" fmla="*/ 76 h 159"/>
                <a:gd name="T44" fmla="*/ 31 w 72"/>
                <a:gd name="T45" fmla="*/ 88 h 159"/>
                <a:gd name="T46" fmla="*/ 27 w 72"/>
                <a:gd name="T47" fmla="*/ 101 h 159"/>
                <a:gd name="T48" fmla="*/ 23 w 72"/>
                <a:gd name="T49" fmla="*/ 113 h 159"/>
                <a:gd name="T50" fmla="*/ 21 w 72"/>
                <a:gd name="T51" fmla="*/ 126 h 159"/>
                <a:gd name="T52" fmla="*/ 19 w 72"/>
                <a:gd name="T53" fmla="*/ 138 h 159"/>
                <a:gd name="T54" fmla="*/ 19 w 72"/>
                <a:gd name="T55" fmla="*/ 148 h 159"/>
                <a:gd name="T56" fmla="*/ 23 w 72"/>
                <a:gd name="T57" fmla="*/ 157 h 159"/>
                <a:gd name="T58" fmla="*/ 19 w 72"/>
                <a:gd name="T59" fmla="*/ 159 h 159"/>
                <a:gd name="T60" fmla="*/ 12 w 72"/>
                <a:gd name="T61" fmla="*/ 159 h 159"/>
                <a:gd name="T62" fmla="*/ 4 w 72"/>
                <a:gd name="T63" fmla="*/ 155 h 159"/>
                <a:gd name="T64" fmla="*/ 0 w 72"/>
                <a:gd name="T65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59">
                  <a:moveTo>
                    <a:pt x="0" y="155"/>
                  </a:moveTo>
                  <a:lnTo>
                    <a:pt x="0" y="152"/>
                  </a:lnTo>
                  <a:lnTo>
                    <a:pt x="2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4"/>
                  </a:lnTo>
                  <a:lnTo>
                    <a:pt x="6" y="128"/>
                  </a:lnTo>
                  <a:lnTo>
                    <a:pt x="8" y="124"/>
                  </a:lnTo>
                  <a:lnTo>
                    <a:pt x="10" y="119"/>
                  </a:lnTo>
                  <a:lnTo>
                    <a:pt x="12" y="113"/>
                  </a:lnTo>
                  <a:lnTo>
                    <a:pt x="14" y="107"/>
                  </a:lnTo>
                  <a:lnTo>
                    <a:pt x="17" y="103"/>
                  </a:lnTo>
                  <a:lnTo>
                    <a:pt x="19" y="97"/>
                  </a:lnTo>
                  <a:lnTo>
                    <a:pt x="19" y="91"/>
                  </a:lnTo>
                  <a:lnTo>
                    <a:pt x="21" y="84"/>
                  </a:lnTo>
                  <a:lnTo>
                    <a:pt x="23" y="78"/>
                  </a:lnTo>
                  <a:lnTo>
                    <a:pt x="25" y="72"/>
                  </a:lnTo>
                  <a:lnTo>
                    <a:pt x="29" y="66"/>
                  </a:lnTo>
                  <a:lnTo>
                    <a:pt x="31" y="60"/>
                  </a:lnTo>
                  <a:lnTo>
                    <a:pt x="33" y="53"/>
                  </a:lnTo>
                  <a:lnTo>
                    <a:pt x="35" y="45"/>
                  </a:lnTo>
                  <a:lnTo>
                    <a:pt x="37" y="39"/>
                  </a:lnTo>
                  <a:lnTo>
                    <a:pt x="41" y="33"/>
                  </a:lnTo>
                  <a:lnTo>
                    <a:pt x="43" y="26"/>
                  </a:lnTo>
                  <a:lnTo>
                    <a:pt x="48" y="20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4" y="4"/>
                  </a:lnTo>
                  <a:lnTo>
                    <a:pt x="58" y="0"/>
                  </a:lnTo>
                  <a:lnTo>
                    <a:pt x="72" y="6"/>
                  </a:lnTo>
                  <a:lnTo>
                    <a:pt x="70" y="8"/>
                  </a:lnTo>
                  <a:lnTo>
                    <a:pt x="70" y="10"/>
                  </a:lnTo>
                  <a:lnTo>
                    <a:pt x="66" y="16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6" y="31"/>
                  </a:lnTo>
                  <a:lnTo>
                    <a:pt x="54" y="35"/>
                  </a:lnTo>
                  <a:lnTo>
                    <a:pt x="52" y="41"/>
                  </a:lnTo>
                  <a:lnTo>
                    <a:pt x="50" y="45"/>
                  </a:lnTo>
                  <a:lnTo>
                    <a:pt x="48" y="51"/>
                  </a:lnTo>
                  <a:lnTo>
                    <a:pt x="43" y="57"/>
                  </a:lnTo>
                  <a:lnTo>
                    <a:pt x="41" y="64"/>
                  </a:lnTo>
                  <a:lnTo>
                    <a:pt x="39" y="70"/>
                  </a:lnTo>
                  <a:lnTo>
                    <a:pt x="35" y="76"/>
                  </a:lnTo>
                  <a:lnTo>
                    <a:pt x="33" y="82"/>
                  </a:lnTo>
                  <a:lnTo>
                    <a:pt x="31" y="88"/>
                  </a:lnTo>
                  <a:lnTo>
                    <a:pt x="29" y="95"/>
                  </a:lnTo>
                  <a:lnTo>
                    <a:pt x="27" y="101"/>
                  </a:lnTo>
                  <a:lnTo>
                    <a:pt x="25" y="107"/>
                  </a:lnTo>
                  <a:lnTo>
                    <a:pt x="23" y="113"/>
                  </a:lnTo>
                  <a:lnTo>
                    <a:pt x="21" y="119"/>
                  </a:lnTo>
                  <a:lnTo>
                    <a:pt x="21" y="126"/>
                  </a:lnTo>
                  <a:lnTo>
                    <a:pt x="19" y="132"/>
                  </a:lnTo>
                  <a:lnTo>
                    <a:pt x="19" y="138"/>
                  </a:lnTo>
                  <a:lnTo>
                    <a:pt x="19" y="142"/>
                  </a:lnTo>
                  <a:lnTo>
                    <a:pt x="19" y="148"/>
                  </a:lnTo>
                  <a:lnTo>
                    <a:pt x="21" y="152"/>
                  </a:lnTo>
                  <a:lnTo>
                    <a:pt x="23" y="157"/>
                  </a:lnTo>
                  <a:lnTo>
                    <a:pt x="21" y="159"/>
                  </a:lnTo>
                  <a:lnTo>
                    <a:pt x="19" y="159"/>
                  </a:lnTo>
                  <a:lnTo>
                    <a:pt x="14" y="159"/>
                  </a:lnTo>
                  <a:lnTo>
                    <a:pt x="12" y="159"/>
                  </a:lnTo>
                  <a:lnTo>
                    <a:pt x="6" y="157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1" name="Freeform 7">
              <a:extLst>
                <a:ext uri="{FF2B5EF4-FFF2-40B4-BE49-F238E27FC236}">
                  <a16:creationId xmlns:a16="http://schemas.microsoft.com/office/drawing/2014/main" id="{AE78114E-A509-0488-CF76-47B94DC47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1729"/>
              <a:ext cx="153" cy="91"/>
            </a:xfrm>
            <a:custGeom>
              <a:avLst/>
              <a:gdLst>
                <a:gd name="T0" fmla="*/ 0 w 153"/>
                <a:gd name="T1" fmla="*/ 74 h 91"/>
                <a:gd name="T2" fmla="*/ 0 w 153"/>
                <a:gd name="T3" fmla="*/ 72 h 91"/>
                <a:gd name="T4" fmla="*/ 3 w 153"/>
                <a:gd name="T5" fmla="*/ 70 h 91"/>
                <a:gd name="T6" fmla="*/ 7 w 153"/>
                <a:gd name="T7" fmla="*/ 68 h 91"/>
                <a:gd name="T8" fmla="*/ 13 w 153"/>
                <a:gd name="T9" fmla="*/ 64 h 91"/>
                <a:gd name="T10" fmla="*/ 15 w 153"/>
                <a:gd name="T11" fmla="*/ 60 h 91"/>
                <a:gd name="T12" fmla="*/ 19 w 153"/>
                <a:gd name="T13" fmla="*/ 58 h 91"/>
                <a:gd name="T14" fmla="*/ 23 w 153"/>
                <a:gd name="T15" fmla="*/ 56 h 91"/>
                <a:gd name="T16" fmla="*/ 27 w 153"/>
                <a:gd name="T17" fmla="*/ 53 h 91"/>
                <a:gd name="T18" fmla="*/ 31 w 153"/>
                <a:gd name="T19" fmla="*/ 49 h 91"/>
                <a:gd name="T20" fmla="*/ 36 w 153"/>
                <a:gd name="T21" fmla="*/ 45 h 91"/>
                <a:gd name="T22" fmla="*/ 42 w 153"/>
                <a:gd name="T23" fmla="*/ 43 h 91"/>
                <a:gd name="T24" fmla="*/ 48 w 153"/>
                <a:gd name="T25" fmla="*/ 41 h 91"/>
                <a:gd name="T26" fmla="*/ 52 w 153"/>
                <a:gd name="T27" fmla="*/ 37 h 91"/>
                <a:gd name="T28" fmla="*/ 58 w 153"/>
                <a:gd name="T29" fmla="*/ 33 h 91"/>
                <a:gd name="T30" fmla="*/ 64 w 153"/>
                <a:gd name="T31" fmla="*/ 29 h 91"/>
                <a:gd name="T32" fmla="*/ 71 w 153"/>
                <a:gd name="T33" fmla="*/ 27 h 91"/>
                <a:gd name="T34" fmla="*/ 77 w 153"/>
                <a:gd name="T35" fmla="*/ 22 h 91"/>
                <a:gd name="T36" fmla="*/ 83 w 153"/>
                <a:gd name="T37" fmla="*/ 20 h 91"/>
                <a:gd name="T38" fmla="*/ 89 w 153"/>
                <a:gd name="T39" fmla="*/ 18 h 91"/>
                <a:gd name="T40" fmla="*/ 95 w 153"/>
                <a:gd name="T41" fmla="*/ 16 h 91"/>
                <a:gd name="T42" fmla="*/ 102 w 153"/>
                <a:gd name="T43" fmla="*/ 12 h 91"/>
                <a:gd name="T44" fmla="*/ 110 w 153"/>
                <a:gd name="T45" fmla="*/ 10 h 91"/>
                <a:gd name="T46" fmla="*/ 116 w 153"/>
                <a:gd name="T47" fmla="*/ 8 h 91"/>
                <a:gd name="T48" fmla="*/ 124 w 153"/>
                <a:gd name="T49" fmla="*/ 6 h 91"/>
                <a:gd name="T50" fmla="*/ 131 w 153"/>
                <a:gd name="T51" fmla="*/ 4 h 91"/>
                <a:gd name="T52" fmla="*/ 137 w 153"/>
                <a:gd name="T53" fmla="*/ 2 h 91"/>
                <a:gd name="T54" fmla="*/ 145 w 153"/>
                <a:gd name="T55" fmla="*/ 0 h 91"/>
                <a:gd name="T56" fmla="*/ 153 w 153"/>
                <a:gd name="T57" fmla="*/ 0 h 91"/>
                <a:gd name="T58" fmla="*/ 153 w 153"/>
                <a:gd name="T59" fmla="*/ 16 h 91"/>
                <a:gd name="T60" fmla="*/ 151 w 153"/>
                <a:gd name="T61" fmla="*/ 16 h 91"/>
                <a:gd name="T62" fmla="*/ 147 w 153"/>
                <a:gd name="T63" fmla="*/ 16 h 91"/>
                <a:gd name="T64" fmla="*/ 143 w 153"/>
                <a:gd name="T65" fmla="*/ 16 h 91"/>
                <a:gd name="T66" fmla="*/ 141 w 153"/>
                <a:gd name="T67" fmla="*/ 18 h 91"/>
                <a:gd name="T68" fmla="*/ 137 w 153"/>
                <a:gd name="T69" fmla="*/ 18 h 91"/>
                <a:gd name="T70" fmla="*/ 133 w 153"/>
                <a:gd name="T71" fmla="*/ 20 h 91"/>
                <a:gd name="T72" fmla="*/ 129 w 153"/>
                <a:gd name="T73" fmla="*/ 20 h 91"/>
                <a:gd name="T74" fmla="*/ 122 w 153"/>
                <a:gd name="T75" fmla="*/ 22 h 91"/>
                <a:gd name="T76" fmla="*/ 118 w 153"/>
                <a:gd name="T77" fmla="*/ 25 h 91"/>
                <a:gd name="T78" fmla="*/ 112 w 153"/>
                <a:gd name="T79" fmla="*/ 27 h 91"/>
                <a:gd name="T80" fmla="*/ 106 w 153"/>
                <a:gd name="T81" fmla="*/ 27 h 91"/>
                <a:gd name="T82" fmla="*/ 100 w 153"/>
                <a:gd name="T83" fmla="*/ 29 h 91"/>
                <a:gd name="T84" fmla="*/ 95 w 153"/>
                <a:gd name="T85" fmla="*/ 31 h 91"/>
                <a:gd name="T86" fmla="*/ 89 w 153"/>
                <a:gd name="T87" fmla="*/ 35 h 91"/>
                <a:gd name="T88" fmla="*/ 83 w 153"/>
                <a:gd name="T89" fmla="*/ 37 h 91"/>
                <a:gd name="T90" fmla="*/ 77 w 153"/>
                <a:gd name="T91" fmla="*/ 39 h 91"/>
                <a:gd name="T92" fmla="*/ 69 w 153"/>
                <a:gd name="T93" fmla="*/ 41 h 91"/>
                <a:gd name="T94" fmla="*/ 62 w 153"/>
                <a:gd name="T95" fmla="*/ 45 h 91"/>
                <a:gd name="T96" fmla="*/ 56 w 153"/>
                <a:gd name="T97" fmla="*/ 47 h 91"/>
                <a:gd name="T98" fmla="*/ 50 w 153"/>
                <a:gd name="T99" fmla="*/ 51 h 91"/>
                <a:gd name="T100" fmla="*/ 46 w 153"/>
                <a:gd name="T101" fmla="*/ 53 h 91"/>
                <a:gd name="T102" fmla="*/ 40 w 153"/>
                <a:gd name="T103" fmla="*/ 58 h 91"/>
                <a:gd name="T104" fmla="*/ 34 w 153"/>
                <a:gd name="T105" fmla="*/ 62 h 91"/>
                <a:gd name="T106" fmla="*/ 27 w 153"/>
                <a:gd name="T107" fmla="*/ 66 h 91"/>
                <a:gd name="T108" fmla="*/ 23 w 153"/>
                <a:gd name="T109" fmla="*/ 70 h 91"/>
                <a:gd name="T110" fmla="*/ 19 w 153"/>
                <a:gd name="T111" fmla="*/ 74 h 91"/>
                <a:gd name="T112" fmla="*/ 15 w 153"/>
                <a:gd name="T113" fmla="*/ 78 h 91"/>
                <a:gd name="T114" fmla="*/ 13 w 153"/>
                <a:gd name="T115" fmla="*/ 82 h 91"/>
                <a:gd name="T116" fmla="*/ 9 w 153"/>
                <a:gd name="T117" fmla="*/ 86 h 91"/>
                <a:gd name="T118" fmla="*/ 7 w 153"/>
                <a:gd name="T119" fmla="*/ 91 h 91"/>
                <a:gd name="T120" fmla="*/ 0 w 153"/>
                <a:gd name="T121" fmla="*/ 74 h 91"/>
                <a:gd name="T122" fmla="*/ 0 w 153"/>
                <a:gd name="T123" fmla="*/ 7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" h="91">
                  <a:moveTo>
                    <a:pt x="0" y="74"/>
                  </a:moveTo>
                  <a:lnTo>
                    <a:pt x="0" y="72"/>
                  </a:lnTo>
                  <a:lnTo>
                    <a:pt x="3" y="70"/>
                  </a:lnTo>
                  <a:lnTo>
                    <a:pt x="7" y="68"/>
                  </a:lnTo>
                  <a:lnTo>
                    <a:pt x="13" y="64"/>
                  </a:lnTo>
                  <a:lnTo>
                    <a:pt x="15" y="60"/>
                  </a:lnTo>
                  <a:lnTo>
                    <a:pt x="19" y="58"/>
                  </a:lnTo>
                  <a:lnTo>
                    <a:pt x="23" y="56"/>
                  </a:lnTo>
                  <a:lnTo>
                    <a:pt x="27" y="53"/>
                  </a:lnTo>
                  <a:lnTo>
                    <a:pt x="31" y="49"/>
                  </a:lnTo>
                  <a:lnTo>
                    <a:pt x="36" y="45"/>
                  </a:lnTo>
                  <a:lnTo>
                    <a:pt x="42" y="43"/>
                  </a:lnTo>
                  <a:lnTo>
                    <a:pt x="48" y="41"/>
                  </a:lnTo>
                  <a:lnTo>
                    <a:pt x="52" y="37"/>
                  </a:lnTo>
                  <a:lnTo>
                    <a:pt x="58" y="33"/>
                  </a:lnTo>
                  <a:lnTo>
                    <a:pt x="64" y="29"/>
                  </a:lnTo>
                  <a:lnTo>
                    <a:pt x="71" y="27"/>
                  </a:lnTo>
                  <a:lnTo>
                    <a:pt x="77" y="22"/>
                  </a:lnTo>
                  <a:lnTo>
                    <a:pt x="83" y="20"/>
                  </a:lnTo>
                  <a:lnTo>
                    <a:pt x="89" y="18"/>
                  </a:lnTo>
                  <a:lnTo>
                    <a:pt x="95" y="16"/>
                  </a:lnTo>
                  <a:lnTo>
                    <a:pt x="102" y="12"/>
                  </a:lnTo>
                  <a:lnTo>
                    <a:pt x="110" y="10"/>
                  </a:lnTo>
                  <a:lnTo>
                    <a:pt x="116" y="8"/>
                  </a:lnTo>
                  <a:lnTo>
                    <a:pt x="124" y="6"/>
                  </a:lnTo>
                  <a:lnTo>
                    <a:pt x="131" y="4"/>
                  </a:lnTo>
                  <a:lnTo>
                    <a:pt x="137" y="2"/>
                  </a:lnTo>
                  <a:lnTo>
                    <a:pt x="145" y="0"/>
                  </a:lnTo>
                  <a:lnTo>
                    <a:pt x="153" y="0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7" y="16"/>
                  </a:lnTo>
                  <a:lnTo>
                    <a:pt x="143" y="16"/>
                  </a:lnTo>
                  <a:lnTo>
                    <a:pt x="141" y="18"/>
                  </a:lnTo>
                  <a:lnTo>
                    <a:pt x="137" y="18"/>
                  </a:lnTo>
                  <a:lnTo>
                    <a:pt x="133" y="20"/>
                  </a:lnTo>
                  <a:lnTo>
                    <a:pt x="129" y="20"/>
                  </a:lnTo>
                  <a:lnTo>
                    <a:pt x="122" y="22"/>
                  </a:lnTo>
                  <a:lnTo>
                    <a:pt x="118" y="25"/>
                  </a:lnTo>
                  <a:lnTo>
                    <a:pt x="112" y="27"/>
                  </a:lnTo>
                  <a:lnTo>
                    <a:pt x="106" y="27"/>
                  </a:lnTo>
                  <a:lnTo>
                    <a:pt x="100" y="29"/>
                  </a:lnTo>
                  <a:lnTo>
                    <a:pt x="95" y="31"/>
                  </a:lnTo>
                  <a:lnTo>
                    <a:pt x="89" y="35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69" y="41"/>
                  </a:lnTo>
                  <a:lnTo>
                    <a:pt x="62" y="45"/>
                  </a:lnTo>
                  <a:lnTo>
                    <a:pt x="56" y="47"/>
                  </a:lnTo>
                  <a:lnTo>
                    <a:pt x="50" y="51"/>
                  </a:lnTo>
                  <a:lnTo>
                    <a:pt x="46" y="53"/>
                  </a:lnTo>
                  <a:lnTo>
                    <a:pt x="40" y="58"/>
                  </a:lnTo>
                  <a:lnTo>
                    <a:pt x="34" y="62"/>
                  </a:lnTo>
                  <a:lnTo>
                    <a:pt x="27" y="66"/>
                  </a:lnTo>
                  <a:lnTo>
                    <a:pt x="23" y="70"/>
                  </a:lnTo>
                  <a:lnTo>
                    <a:pt x="19" y="74"/>
                  </a:lnTo>
                  <a:lnTo>
                    <a:pt x="15" y="78"/>
                  </a:lnTo>
                  <a:lnTo>
                    <a:pt x="13" y="82"/>
                  </a:lnTo>
                  <a:lnTo>
                    <a:pt x="9" y="86"/>
                  </a:lnTo>
                  <a:lnTo>
                    <a:pt x="7" y="91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2" name="Freeform 8">
              <a:extLst>
                <a:ext uri="{FF2B5EF4-FFF2-40B4-BE49-F238E27FC236}">
                  <a16:creationId xmlns:a16="http://schemas.microsoft.com/office/drawing/2014/main" id="{C81FFCBA-C453-BA95-60DF-E2DA74C1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941"/>
              <a:ext cx="252" cy="145"/>
            </a:xfrm>
            <a:custGeom>
              <a:avLst/>
              <a:gdLst>
                <a:gd name="T0" fmla="*/ 4 w 252"/>
                <a:gd name="T1" fmla="*/ 0 h 145"/>
                <a:gd name="T2" fmla="*/ 11 w 252"/>
                <a:gd name="T3" fmla="*/ 5 h 145"/>
                <a:gd name="T4" fmla="*/ 17 w 252"/>
                <a:gd name="T5" fmla="*/ 9 h 145"/>
                <a:gd name="T6" fmla="*/ 25 w 252"/>
                <a:gd name="T7" fmla="*/ 13 h 145"/>
                <a:gd name="T8" fmla="*/ 33 w 252"/>
                <a:gd name="T9" fmla="*/ 19 h 145"/>
                <a:gd name="T10" fmla="*/ 46 w 252"/>
                <a:gd name="T11" fmla="*/ 25 h 145"/>
                <a:gd name="T12" fmla="*/ 56 w 252"/>
                <a:gd name="T13" fmla="*/ 31 h 145"/>
                <a:gd name="T14" fmla="*/ 64 w 252"/>
                <a:gd name="T15" fmla="*/ 38 h 145"/>
                <a:gd name="T16" fmla="*/ 73 w 252"/>
                <a:gd name="T17" fmla="*/ 42 h 145"/>
                <a:gd name="T18" fmla="*/ 81 w 252"/>
                <a:gd name="T19" fmla="*/ 46 h 145"/>
                <a:gd name="T20" fmla="*/ 89 w 252"/>
                <a:gd name="T21" fmla="*/ 50 h 145"/>
                <a:gd name="T22" fmla="*/ 99 w 252"/>
                <a:gd name="T23" fmla="*/ 54 h 145"/>
                <a:gd name="T24" fmla="*/ 108 w 252"/>
                <a:gd name="T25" fmla="*/ 58 h 145"/>
                <a:gd name="T26" fmla="*/ 118 w 252"/>
                <a:gd name="T27" fmla="*/ 65 h 145"/>
                <a:gd name="T28" fmla="*/ 130 w 252"/>
                <a:gd name="T29" fmla="*/ 69 h 145"/>
                <a:gd name="T30" fmla="*/ 141 w 252"/>
                <a:gd name="T31" fmla="*/ 75 h 145"/>
                <a:gd name="T32" fmla="*/ 151 w 252"/>
                <a:gd name="T33" fmla="*/ 79 h 145"/>
                <a:gd name="T34" fmla="*/ 164 w 252"/>
                <a:gd name="T35" fmla="*/ 85 h 145"/>
                <a:gd name="T36" fmla="*/ 176 w 252"/>
                <a:gd name="T37" fmla="*/ 91 h 145"/>
                <a:gd name="T38" fmla="*/ 188 w 252"/>
                <a:gd name="T39" fmla="*/ 96 h 145"/>
                <a:gd name="T40" fmla="*/ 203 w 252"/>
                <a:gd name="T41" fmla="*/ 102 h 145"/>
                <a:gd name="T42" fmla="*/ 217 w 252"/>
                <a:gd name="T43" fmla="*/ 108 h 145"/>
                <a:gd name="T44" fmla="*/ 230 w 252"/>
                <a:gd name="T45" fmla="*/ 114 h 145"/>
                <a:gd name="T46" fmla="*/ 246 w 252"/>
                <a:gd name="T47" fmla="*/ 120 h 145"/>
                <a:gd name="T48" fmla="*/ 248 w 252"/>
                <a:gd name="T49" fmla="*/ 145 h 145"/>
                <a:gd name="T50" fmla="*/ 246 w 252"/>
                <a:gd name="T51" fmla="*/ 143 h 145"/>
                <a:gd name="T52" fmla="*/ 240 w 252"/>
                <a:gd name="T53" fmla="*/ 141 h 145"/>
                <a:gd name="T54" fmla="*/ 232 w 252"/>
                <a:gd name="T55" fmla="*/ 137 h 145"/>
                <a:gd name="T56" fmla="*/ 219 w 252"/>
                <a:gd name="T57" fmla="*/ 131 h 145"/>
                <a:gd name="T58" fmla="*/ 205 w 252"/>
                <a:gd name="T59" fmla="*/ 122 h 145"/>
                <a:gd name="T60" fmla="*/ 197 w 252"/>
                <a:gd name="T61" fmla="*/ 118 h 145"/>
                <a:gd name="T62" fmla="*/ 188 w 252"/>
                <a:gd name="T63" fmla="*/ 116 h 145"/>
                <a:gd name="T64" fmla="*/ 178 w 252"/>
                <a:gd name="T65" fmla="*/ 110 h 145"/>
                <a:gd name="T66" fmla="*/ 170 w 252"/>
                <a:gd name="T67" fmla="*/ 106 h 145"/>
                <a:gd name="T68" fmla="*/ 159 w 252"/>
                <a:gd name="T69" fmla="*/ 102 h 145"/>
                <a:gd name="T70" fmla="*/ 151 w 252"/>
                <a:gd name="T71" fmla="*/ 96 h 145"/>
                <a:gd name="T72" fmla="*/ 139 w 252"/>
                <a:gd name="T73" fmla="*/ 91 h 145"/>
                <a:gd name="T74" fmla="*/ 130 w 252"/>
                <a:gd name="T75" fmla="*/ 85 h 145"/>
                <a:gd name="T76" fmla="*/ 118 w 252"/>
                <a:gd name="T77" fmla="*/ 79 h 145"/>
                <a:gd name="T78" fmla="*/ 108 w 252"/>
                <a:gd name="T79" fmla="*/ 75 h 145"/>
                <a:gd name="T80" fmla="*/ 97 w 252"/>
                <a:gd name="T81" fmla="*/ 69 h 145"/>
                <a:gd name="T82" fmla="*/ 87 w 252"/>
                <a:gd name="T83" fmla="*/ 62 h 145"/>
                <a:gd name="T84" fmla="*/ 77 w 252"/>
                <a:gd name="T85" fmla="*/ 58 h 145"/>
                <a:gd name="T86" fmla="*/ 68 w 252"/>
                <a:gd name="T87" fmla="*/ 52 h 145"/>
                <a:gd name="T88" fmla="*/ 56 w 252"/>
                <a:gd name="T89" fmla="*/ 46 h 145"/>
                <a:gd name="T90" fmla="*/ 48 w 252"/>
                <a:gd name="T91" fmla="*/ 42 h 145"/>
                <a:gd name="T92" fmla="*/ 40 w 252"/>
                <a:gd name="T93" fmla="*/ 34 h 145"/>
                <a:gd name="T94" fmla="*/ 29 w 252"/>
                <a:gd name="T95" fmla="*/ 29 h 145"/>
                <a:gd name="T96" fmla="*/ 21 w 252"/>
                <a:gd name="T97" fmla="*/ 23 h 145"/>
                <a:gd name="T98" fmla="*/ 13 w 252"/>
                <a:gd name="T99" fmla="*/ 19 h 145"/>
                <a:gd name="T100" fmla="*/ 0 w 252"/>
                <a:gd name="T101" fmla="*/ 9 h 145"/>
                <a:gd name="T102" fmla="*/ 4 w 252"/>
                <a:gd name="T10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145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7" y="9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9" y="15"/>
                  </a:lnTo>
                  <a:lnTo>
                    <a:pt x="33" y="19"/>
                  </a:lnTo>
                  <a:lnTo>
                    <a:pt x="40" y="23"/>
                  </a:lnTo>
                  <a:lnTo>
                    <a:pt x="46" y="25"/>
                  </a:lnTo>
                  <a:lnTo>
                    <a:pt x="54" y="29"/>
                  </a:lnTo>
                  <a:lnTo>
                    <a:pt x="56" y="31"/>
                  </a:lnTo>
                  <a:lnTo>
                    <a:pt x="60" y="34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3" y="42"/>
                  </a:lnTo>
                  <a:lnTo>
                    <a:pt x="77" y="44"/>
                  </a:lnTo>
                  <a:lnTo>
                    <a:pt x="81" y="46"/>
                  </a:lnTo>
                  <a:lnTo>
                    <a:pt x="85" y="48"/>
                  </a:lnTo>
                  <a:lnTo>
                    <a:pt x="89" y="50"/>
                  </a:lnTo>
                  <a:lnTo>
                    <a:pt x="93" y="52"/>
                  </a:lnTo>
                  <a:lnTo>
                    <a:pt x="99" y="54"/>
                  </a:lnTo>
                  <a:lnTo>
                    <a:pt x="104" y="56"/>
                  </a:lnTo>
                  <a:lnTo>
                    <a:pt x="108" y="58"/>
                  </a:lnTo>
                  <a:lnTo>
                    <a:pt x="114" y="60"/>
                  </a:lnTo>
                  <a:lnTo>
                    <a:pt x="118" y="65"/>
                  </a:lnTo>
                  <a:lnTo>
                    <a:pt x="124" y="67"/>
                  </a:lnTo>
                  <a:lnTo>
                    <a:pt x="130" y="69"/>
                  </a:lnTo>
                  <a:lnTo>
                    <a:pt x="135" y="73"/>
                  </a:lnTo>
                  <a:lnTo>
                    <a:pt x="141" y="75"/>
                  </a:lnTo>
                  <a:lnTo>
                    <a:pt x="147" y="77"/>
                  </a:lnTo>
                  <a:lnTo>
                    <a:pt x="151" y="79"/>
                  </a:lnTo>
                  <a:lnTo>
                    <a:pt x="157" y="83"/>
                  </a:lnTo>
                  <a:lnTo>
                    <a:pt x="164" y="85"/>
                  </a:lnTo>
                  <a:lnTo>
                    <a:pt x="170" y="89"/>
                  </a:lnTo>
                  <a:lnTo>
                    <a:pt x="176" y="91"/>
                  </a:lnTo>
                  <a:lnTo>
                    <a:pt x="182" y="93"/>
                  </a:lnTo>
                  <a:lnTo>
                    <a:pt x="188" y="96"/>
                  </a:lnTo>
                  <a:lnTo>
                    <a:pt x="197" y="100"/>
                  </a:lnTo>
                  <a:lnTo>
                    <a:pt x="203" y="102"/>
                  </a:lnTo>
                  <a:lnTo>
                    <a:pt x="209" y="106"/>
                  </a:lnTo>
                  <a:lnTo>
                    <a:pt x="217" y="108"/>
                  </a:lnTo>
                  <a:lnTo>
                    <a:pt x="223" y="110"/>
                  </a:lnTo>
                  <a:lnTo>
                    <a:pt x="230" y="114"/>
                  </a:lnTo>
                  <a:lnTo>
                    <a:pt x="238" y="116"/>
                  </a:lnTo>
                  <a:lnTo>
                    <a:pt x="246" y="120"/>
                  </a:lnTo>
                  <a:lnTo>
                    <a:pt x="252" y="122"/>
                  </a:lnTo>
                  <a:lnTo>
                    <a:pt x="248" y="145"/>
                  </a:lnTo>
                  <a:lnTo>
                    <a:pt x="248" y="143"/>
                  </a:lnTo>
                  <a:lnTo>
                    <a:pt x="246" y="143"/>
                  </a:lnTo>
                  <a:lnTo>
                    <a:pt x="244" y="141"/>
                  </a:lnTo>
                  <a:lnTo>
                    <a:pt x="240" y="141"/>
                  </a:lnTo>
                  <a:lnTo>
                    <a:pt x="236" y="139"/>
                  </a:lnTo>
                  <a:lnTo>
                    <a:pt x="232" y="137"/>
                  </a:lnTo>
                  <a:lnTo>
                    <a:pt x="225" y="133"/>
                  </a:lnTo>
                  <a:lnTo>
                    <a:pt x="219" y="131"/>
                  </a:lnTo>
                  <a:lnTo>
                    <a:pt x="211" y="126"/>
                  </a:lnTo>
                  <a:lnTo>
                    <a:pt x="205" y="122"/>
                  </a:lnTo>
                  <a:lnTo>
                    <a:pt x="201" y="120"/>
                  </a:lnTo>
                  <a:lnTo>
                    <a:pt x="197" y="118"/>
                  </a:lnTo>
                  <a:lnTo>
                    <a:pt x="192" y="116"/>
                  </a:lnTo>
                  <a:lnTo>
                    <a:pt x="188" y="116"/>
                  </a:lnTo>
                  <a:lnTo>
                    <a:pt x="182" y="112"/>
                  </a:lnTo>
                  <a:lnTo>
                    <a:pt x="178" y="110"/>
                  </a:lnTo>
                  <a:lnTo>
                    <a:pt x="174" y="108"/>
                  </a:lnTo>
                  <a:lnTo>
                    <a:pt x="170" y="106"/>
                  </a:lnTo>
                  <a:lnTo>
                    <a:pt x="164" y="104"/>
                  </a:lnTo>
                  <a:lnTo>
                    <a:pt x="159" y="102"/>
                  </a:lnTo>
                  <a:lnTo>
                    <a:pt x="155" y="100"/>
                  </a:lnTo>
                  <a:lnTo>
                    <a:pt x="151" y="96"/>
                  </a:lnTo>
                  <a:lnTo>
                    <a:pt x="145" y="93"/>
                  </a:lnTo>
                  <a:lnTo>
                    <a:pt x="139" y="91"/>
                  </a:lnTo>
                  <a:lnTo>
                    <a:pt x="135" y="87"/>
                  </a:lnTo>
                  <a:lnTo>
                    <a:pt x="130" y="85"/>
                  </a:lnTo>
                  <a:lnTo>
                    <a:pt x="124" y="83"/>
                  </a:lnTo>
                  <a:lnTo>
                    <a:pt x="118" y="79"/>
                  </a:lnTo>
                  <a:lnTo>
                    <a:pt x="114" y="77"/>
                  </a:lnTo>
                  <a:lnTo>
                    <a:pt x="108" y="75"/>
                  </a:lnTo>
                  <a:lnTo>
                    <a:pt x="104" y="71"/>
                  </a:lnTo>
                  <a:lnTo>
                    <a:pt x="97" y="69"/>
                  </a:lnTo>
                  <a:lnTo>
                    <a:pt x="91" y="65"/>
                  </a:lnTo>
                  <a:lnTo>
                    <a:pt x="87" y="62"/>
                  </a:lnTo>
                  <a:lnTo>
                    <a:pt x="83" y="60"/>
                  </a:lnTo>
                  <a:lnTo>
                    <a:pt x="77" y="58"/>
                  </a:lnTo>
                  <a:lnTo>
                    <a:pt x="73" y="54"/>
                  </a:lnTo>
                  <a:lnTo>
                    <a:pt x="68" y="52"/>
                  </a:lnTo>
                  <a:lnTo>
                    <a:pt x="62" y="48"/>
                  </a:lnTo>
                  <a:lnTo>
                    <a:pt x="56" y="46"/>
                  </a:lnTo>
                  <a:lnTo>
                    <a:pt x="52" y="44"/>
                  </a:lnTo>
                  <a:lnTo>
                    <a:pt x="48" y="42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5" y="31"/>
                  </a:lnTo>
                  <a:lnTo>
                    <a:pt x="29" y="29"/>
                  </a:lnTo>
                  <a:lnTo>
                    <a:pt x="25" y="27"/>
                  </a:lnTo>
                  <a:lnTo>
                    <a:pt x="21" y="23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7" y="13"/>
                  </a:lnTo>
                  <a:lnTo>
                    <a:pt x="0" y="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3" name="Freeform 9">
              <a:extLst>
                <a:ext uri="{FF2B5EF4-FFF2-40B4-BE49-F238E27FC236}">
                  <a16:creationId xmlns:a16="http://schemas.microsoft.com/office/drawing/2014/main" id="{D77E1A11-32D2-8AFD-BBC1-A8E5060D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" y="1543"/>
              <a:ext cx="157" cy="206"/>
            </a:xfrm>
            <a:custGeom>
              <a:avLst/>
              <a:gdLst>
                <a:gd name="T0" fmla="*/ 155 w 157"/>
                <a:gd name="T1" fmla="*/ 192 h 206"/>
                <a:gd name="T2" fmla="*/ 149 w 157"/>
                <a:gd name="T3" fmla="*/ 182 h 206"/>
                <a:gd name="T4" fmla="*/ 143 w 157"/>
                <a:gd name="T5" fmla="*/ 171 h 206"/>
                <a:gd name="T6" fmla="*/ 134 w 157"/>
                <a:gd name="T7" fmla="*/ 159 h 206"/>
                <a:gd name="T8" fmla="*/ 124 w 157"/>
                <a:gd name="T9" fmla="*/ 144 h 206"/>
                <a:gd name="T10" fmla="*/ 118 w 157"/>
                <a:gd name="T11" fmla="*/ 134 h 206"/>
                <a:gd name="T12" fmla="*/ 112 w 157"/>
                <a:gd name="T13" fmla="*/ 126 h 206"/>
                <a:gd name="T14" fmla="*/ 106 w 157"/>
                <a:gd name="T15" fmla="*/ 118 h 206"/>
                <a:gd name="T16" fmla="*/ 101 w 157"/>
                <a:gd name="T17" fmla="*/ 107 h 206"/>
                <a:gd name="T18" fmla="*/ 95 w 157"/>
                <a:gd name="T19" fmla="*/ 99 h 206"/>
                <a:gd name="T20" fmla="*/ 89 w 157"/>
                <a:gd name="T21" fmla="*/ 91 h 206"/>
                <a:gd name="T22" fmla="*/ 83 w 157"/>
                <a:gd name="T23" fmla="*/ 82 h 206"/>
                <a:gd name="T24" fmla="*/ 77 w 157"/>
                <a:gd name="T25" fmla="*/ 74 h 206"/>
                <a:gd name="T26" fmla="*/ 70 w 157"/>
                <a:gd name="T27" fmla="*/ 66 h 206"/>
                <a:gd name="T28" fmla="*/ 64 w 157"/>
                <a:gd name="T29" fmla="*/ 58 h 206"/>
                <a:gd name="T30" fmla="*/ 56 w 157"/>
                <a:gd name="T31" fmla="*/ 45 h 206"/>
                <a:gd name="T32" fmla="*/ 44 w 157"/>
                <a:gd name="T33" fmla="*/ 31 h 206"/>
                <a:gd name="T34" fmla="*/ 31 w 157"/>
                <a:gd name="T35" fmla="*/ 18 h 206"/>
                <a:gd name="T36" fmla="*/ 23 w 157"/>
                <a:gd name="T37" fmla="*/ 8 h 206"/>
                <a:gd name="T38" fmla="*/ 13 w 157"/>
                <a:gd name="T39" fmla="*/ 2 h 206"/>
                <a:gd name="T40" fmla="*/ 0 w 157"/>
                <a:gd name="T41" fmla="*/ 12 h 206"/>
                <a:gd name="T42" fmla="*/ 6 w 157"/>
                <a:gd name="T43" fmla="*/ 16 h 206"/>
                <a:gd name="T44" fmla="*/ 13 w 157"/>
                <a:gd name="T45" fmla="*/ 25 h 206"/>
                <a:gd name="T46" fmla="*/ 21 w 157"/>
                <a:gd name="T47" fmla="*/ 35 h 206"/>
                <a:gd name="T48" fmla="*/ 29 w 157"/>
                <a:gd name="T49" fmla="*/ 45 h 206"/>
                <a:gd name="T50" fmla="*/ 41 w 157"/>
                <a:gd name="T51" fmla="*/ 58 h 206"/>
                <a:gd name="T52" fmla="*/ 54 w 157"/>
                <a:gd name="T53" fmla="*/ 72 h 206"/>
                <a:gd name="T54" fmla="*/ 60 w 157"/>
                <a:gd name="T55" fmla="*/ 78 h 206"/>
                <a:gd name="T56" fmla="*/ 68 w 157"/>
                <a:gd name="T57" fmla="*/ 87 h 206"/>
                <a:gd name="T58" fmla="*/ 79 w 157"/>
                <a:gd name="T59" fmla="*/ 103 h 206"/>
                <a:gd name="T60" fmla="*/ 87 w 157"/>
                <a:gd name="T61" fmla="*/ 109 h 206"/>
                <a:gd name="T62" fmla="*/ 93 w 157"/>
                <a:gd name="T63" fmla="*/ 118 h 206"/>
                <a:gd name="T64" fmla="*/ 99 w 157"/>
                <a:gd name="T65" fmla="*/ 126 h 206"/>
                <a:gd name="T66" fmla="*/ 106 w 157"/>
                <a:gd name="T67" fmla="*/ 134 h 206"/>
                <a:gd name="T68" fmla="*/ 110 w 157"/>
                <a:gd name="T69" fmla="*/ 142 h 206"/>
                <a:gd name="T70" fmla="*/ 116 w 157"/>
                <a:gd name="T71" fmla="*/ 151 h 206"/>
                <a:gd name="T72" fmla="*/ 126 w 157"/>
                <a:gd name="T73" fmla="*/ 165 h 206"/>
                <a:gd name="T74" fmla="*/ 134 w 157"/>
                <a:gd name="T75" fmla="*/ 180 h 206"/>
                <a:gd name="T76" fmla="*/ 141 w 157"/>
                <a:gd name="T77" fmla="*/ 194 h 206"/>
                <a:gd name="T78" fmla="*/ 145 w 157"/>
                <a:gd name="T79" fmla="*/ 206 h 206"/>
                <a:gd name="T80" fmla="*/ 157 w 157"/>
                <a:gd name="T81" fmla="*/ 19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206">
                  <a:moveTo>
                    <a:pt x="157" y="194"/>
                  </a:moveTo>
                  <a:lnTo>
                    <a:pt x="155" y="192"/>
                  </a:lnTo>
                  <a:lnTo>
                    <a:pt x="153" y="186"/>
                  </a:lnTo>
                  <a:lnTo>
                    <a:pt x="149" y="182"/>
                  </a:lnTo>
                  <a:lnTo>
                    <a:pt x="145" y="177"/>
                  </a:lnTo>
                  <a:lnTo>
                    <a:pt x="143" y="171"/>
                  </a:lnTo>
                  <a:lnTo>
                    <a:pt x="139" y="167"/>
                  </a:lnTo>
                  <a:lnTo>
                    <a:pt x="134" y="159"/>
                  </a:lnTo>
                  <a:lnTo>
                    <a:pt x="130" y="153"/>
                  </a:lnTo>
                  <a:lnTo>
                    <a:pt x="124" y="144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4" y="130"/>
                  </a:lnTo>
                  <a:lnTo>
                    <a:pt x="112" y="126"/>
                  </a:lnTo>
                  <a:lnTo>
                    <a:pt x="110" y="122"/>
                  </a:lnTo>
                  <a:lnTo>
                    <a:pt x="106" y="118"/>
                  </a:lnTo>
                  <a:lnTo>
                    <a:pt x="103" y="113"/>
                  </a:lnTo>
                  <a:lnTo>
                    <a:pt x="101" y="107"/>
                  </a:lnTo>
                  <a:lnTo>
                    <a:pt x="99" y="105"/>
                  </a:lnTo>
                  <a:lnTo>
                    <a:pt x="95" y="99"/>
                  </a:lnTo>
                  <a:lnTo>
                    <a:pt x="91" y="95"/>
                  </a:lnTo>
                  <a:lnTo>
                    <a:pt x="89" y="91"/>
                  </a:lnTo>
                  <a:lnTo>
                    <a:pt x="87" y="87"/>
                  </a:lnTo>
                  <a:lnTo>
                    <a:pt x="83" y="82"/>
                  </a:lnTo>
                  <a:lnTo>
                    <a:pt x="79" y="78"/>
                  </a:lnTo>
                  <a:lnTo>
                    <a:pt x="77" y="74"/>
                  </a:lnTo>
                  <a:lnTo>
                    <a:pt x="75" y="70"/>
                  </a:lnTo>
                  <a:lnTo>
                    <a:pt x="70" y="66"/>
                  </a:lnTo>
                  <a:lnTo>
                    <a:pt x="68" y="62"/>
                  </a:lnTo>
                  <a:lnTo>
                    <a:pt x="64" y="58"/>
                  </a:lnTo>
                  <a:lnTo>
                    <a:pt x="60" y="54"/>
                  </a:lnTo>
                  <a:lnTo>
                    <a:pt x="56" y="45"/>
                  </a:lnTo>
                  <a:lnTo>
                    <a:pt x="50" y="39"/>
                  </a:lnTo>
                  <a:lnTo>
                    <a:pt x="44" y="31"/>
                  </a:lnTo>
                  <a:lnTo>
                    <a:pt x="37" y="25"/>
                  </a:lnTo>
                  <a:lnTo>
                    <a:pt x="31" y="18"/>
                  </a:lnTo>
                  <a:lnTo>
                    <a:pt x="27" y="12"/>
                  </a:lnTo>
                  <a:lnTo>
                    <a:pt x="23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6"/>
                  </a:lnTo>
                  <a:lnTo>
                    <a:pt x="8" y="21"/>
                  </a:lnTo>
                  <a:lnTo>
                    <a:pt x="13" y="25"/>
                  </a:lnTo>
                  <a:lnTo>
                    <a:pt x="15" y="29"/>
                  </a:lnTo>
                  <a:lnTo>
                    <a:pt x="21" y="35"/>
                  </a:lnTo>
                  <a:lnTo>
                    <a:pt x="25" y="39"/>
                  </a:lnTo>
                  <a:lnTo>
                    <a:pt x="29" y="45"/>
                  </a:lnTo>
                  <a:lnTo>
                    <a:pt x="35" y="51"/>
                  </a:lnTo>
                  <a:lnTo>
                    <a:pt x="41" y="58"/>
                  </a:lnTo>
                  <a:lnTo>
                    <a:pt x="48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60" y="78"/>
                  </a:lnTo>
                  <a:lnTo>
                    <a:pt x="64" y="82"/>
                  </a:lnTo>
                  <a:lnTo>
                    <a:pt x="68" y="87"/>
                  </a:lnTo>
                  <a:lnTo>
                    <a:pt x="72" y="95"/>
                  </a:lnTo>
                  <a:lnTo>
                    <a:pt x="79" y="103"/>
                  </a:lnTo>
                  <a:lnTo>
                    <a:pt x="83" y="105"/>
                  </a:lnTo>
                  <a:lnTo>
                    <a:pt x="87" y="109"/>
                  </a:lnTo>
                  <a:lnTo>
                    <a:pt x="89" y="113"/>
                  </a:lnTo>
                  <a:lnTo>
                    <a:pt x="93" y="118"/>
                  </a:lnTo>
                  <a:lnTo>
                    <a:pt x="95" y="122"/>
                  </a:lnTo>
                  <a:lnTo>
                    <a:pt x="99" y="126"/>
                  </a:lnTo>
                  <a:lnTo>
                    <a:pt x="101" y="130"/>
                  </a:lnTo>
                  <a:lnTo>
                    <a:pt x="106" y="134"/>
                  </a:lnTo>
                  <a:lnTo>
                    <a:pt x="108" y="138"/>
                  </a:lnTo>
                  <a:lnTo>
                    <a:pt x="110" y="142"/>
                  </a:lnTo>
                  <a:lnTo>
                    <a:pt x="112" y="147"/>
                  </a:lnTo>
                  <a:lnTo>
                    <a:pt x="116" y="151"/>
                  </a:lnTo>
                  <a:lnTo>
                    <a:pt x="120" y="159"/>
                  </a:lnTo>
                  <a:lnTo>
                    <a:pt x="126" y="165"/>
                  </a:lnTo>
                  <a:lnTo>
                    <a:pt x="130" y="173"/>
                  </a:lnTo>
                  <a:lnTo>
                    <a:pt x="134" y="180"/>
                  </a:lnTo>
                  <a:lnTo>
                    <a:pt x="136" y="186"/>
                  </a:lnTo>
                  <a:lnTo>
                    <a:pt x="141" y="194"/>
                  </a:lnTo>
                  <a:lnTo>
                    <a:pt x="143" y="198"/>
                  </a:lnTo>
                  <a:lnTo>
                    <a:pt x="145" y="206"/>
                  </a:lnTo>
                  <a:lnTo>
                    <a:pt x="157" y="194"/>
                  </a:lnTo>
                  <a:lnTo>
                    <a:pt x="15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4" name="Freeform 10">
              <a:extLst>
                <a:ext uri="{FF2B5EF4-FFF2-40B4-BE49-F238E27FC236}">
                  <a16:creationId xmlns:a16="http://schemas.microsoft.com/office/drawing/2014/main" id="{085F75DD-EC50-3F28-21DF-122BB0E0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782"/>
              <a:ext cx="128" cy="38"/>
            </a:xfrm>
            <a:custGeom>
              <a:avLst/>
              <a:gdLst>
                <a:gd name="T0" fmla="*/ 128 w 128"/>
                <a:gd name="T1" fmla="*/ 23 h 38"/>
                <a:gd name="T2" fmla="*/ 128 w 128"/>
                <a:gd name="T3" fmla="*/ 21 h 38"/>
                <a:gd name="T4" fmla="*/ 124 w 128"/>
                <a:gd name="T5" fmla="*/ 21 h 38"/>
                <a:gd name="T6" fmla="*/ 122 w 128"/>
                <a:gd name="T7" fmla="*/ 21 h 38"/>
                <a:gd name="T8" fmla="*/ 118 w 128"/>
                <a:gd name="T9" fmla="*/ 19 h 38"/>
                <a:gd name="T10" fmla="*/ 111 w 128"/>
                <a:gd name="T11" fmla="*/ 17 h 38"/>
                <a:gd name="T12" fmla="*/ 103 w 128"/>
                <a:gd name="T13" fmla="*/ 17 h 38"/>
                <a:gd name="T14" fmla="*/ 99 w 128"/>
                <a:gd name="T15" fmla="*/ 15 h 38"/>
                <a:gd name="T16" fmla="*/ 97 w 128"/>
                <a:gd name="T17" fmla="*/ 15 h 38"/>
                <a:gd name="T18" fmla="*/ 91 w 128"/>
                <a:gd name="T19" fmla="*/ 13 h 38"/>
                <a:gd name="T20" fmla="*/ 89 w 128"/>
                <a:gd name="T21" fmla="*/ 13 h 38"/>
                <a:gd name="T22" fmla="*/ 82 w 128"/>
                <a:gd name="T23" fmla="*/ 13 h 38"/>
                <a:gd name="T24" fmla="*/ 78 w 128"/>
                <a:gd name="T25" fmla="*/ 11 h 38"/>
                <a:gd name="T26" fmla="*/ 72 w 128"/>
                <a:gd name="T27" fmla="*/ 11 h 38"/>
                <a:gd name="T28" fmla="*/ 68 w 128"/>
                <a:gd name="T29" fmla="*/ 9 h 38"/>
                <a:gd name="T30" fmla="*/ 62 w 128"/>
                <a:gd name="T31" fmla="*/ 7 h 38"/>
                <a:gd name="T32" fmla="*/ 58 w 128"/>
                <a:gd name="T33" fmla="*/ 7 h 38"/>
                <a:gd name="T34" fmla="*/ 51 w 128"/>
                <a:gd name="T35" fmla="*/ 5 h 38"/>
                <a:gd name="T36" fmla="*/ 45 w 128"/>
                <a:gd name="T37" fmla="*/ 5 h 38"/>
                <a:gd name="T38" fmla="*/ 41 w 128"/>
                <a:gd name="T39" fmla="*/ 5 h 38"/>
                <a:gd name="T40" fmla="*/ 35 w 128"/>
                <a:gd name="T41" fmla="*/ 3 h 38"/>
                <a:gd name="T42" fmla="*/ 29 w 128"/>
                <a:gd name="T43" fmla="*/ 3 h 38"/>
                <a:gd name="T44" fmla="*/ 23 w 128"/>
                <a:gd name="T45" fmla="*/ 3 h 38"/>
                <a:gd name="T46" fmla="*/ 18 w 128"/>
                <a:gd name="T47" fmla="*/ 0 h 38"/>
                <a:gd name="T48" fmla="*/ 12 w 128"/>
                <a:gd name="T49" fmla="*/ 0 h 38"/>
                <a:gd name="T50" fmla="*/ 6 w 128"/>
                <a:gd name="T51" fmla="*/ 0 h 38"/>
                <a:gd name="T52" fmla="*/ 0 w 128"/>
                <a:gd name="T53" fmla="*/ 0 h 38"/>
                <a:gd name="T54" fmla="*/ 2 w 128"/>
                <a:gd name="T55" fmla="*/ 17 h 38"/>
                <a:gd name="T56" fmla="*/ 2 w 128"/>
                <a:gd name="T57" fmla="*/ 17 h 38"/>
                <a:gd name="T58" fmla="*/ 6 w 128"/>
                <a:gd name="T59" fmla="*/ 17 h 38"/>
                <a:gd name="T60" fmla="*/ 10 w 128"/>
                <a:gd name="T61" fmla="*/ 17 h 38"/>
                <a:gd name="T62" fmla="*/ 18 w 128"/>
                <a:gd name="T63" fmla="*/ 17 h 38"/>
                <a:gd name="T64" fmla="*/ 20 w 128"/>
                <a:gd name="T65" fmla="*/ 17 h 38"/>
                <a:gd name="T66" fmla="*/ 25 w 128"/>
                <a:gd name="T67" fmla="*/ 17 h 38"/>
                <a:gd name="T68" fmla="*/ 31 w 128"/>
                <a:gd name="T69" fmla="*/ 17 h 38"/>
                <a:gd name="T70" fmla="*/ 35 w 128"/>
                <a:gd name="T71" fmla="*/ 17 h 38"/>
                <a:gd name="T72" fmla="*/ 39 w 128"/>
                <a:gd name="T73" fmla="*/ 17 h 38"/>
                <a:gd name="T74" fmla="*/ 45 w 128"/>
                <a:gd name="T75" fmla="*/ 17 h 38"/>
                <a:gd name="T76" fmla="*/ 49 w 128"/>
                <a:gd name="T77" fmla="*/ 19 h 38"/>
                <a:gd name="T78" fmla="*/ 56 w 128"/>
                <a:gd name="T79" fmla="*/ 19 h 38"/>
                <a:gd name="T80" fmla="*/ 62 w 128"/>
                <a:gd name="T81" fmla="*/ 19 h 38"/>
                <a:gd name="T82" fmla="*/ 66 w 128"/>
                <a:gd name="T83" fmla="*/ 19 h 38"/>
                <a:gd name="T84" fmla="*/ 70 w 128"/>
                <a:gd name="T85" fmla="*/ 21 h 38"/>
                <a:gd name="T86" fmla="*/ 76 w 128"/>
                <a:gd name="T87" fmla="*/ 21 h 38"/>
                <a:gd name="T88" fmla="*/ 82 w 128"/>
                <a:gd name="T89" fmla="*/ 21 h 38"/>
                <a:gd name="T90" fmla="*/ 87 w 128"/>
                <a:gd name="T91" fmla="*/ 23 h 38"/>
                <a:gd name="T92" fmla="*/ 91 w 128"/>
                <a:gd name="T93" fmla="*/ 23 h 38"/>
                <a:gd name="T94" fmla="*/ 97 w 128"/>
                <a:gd name="T95" fmla="*/ 25 h 38"/>
                <a:gd name="T96" fmla="*/ 101 w 128"/>
                <a:gd name="T97" fmla="*/ 25 h 38"/>
                <a:gd name="T98" fmla="*/ 105 w 128"/>
                <a:gd name="T99" fmla="*/ 27 h 38"/>
                <a:gd name="T100" fmla="*/ 109 w 128"/>
                <a:gd name="T101" fmla="*/ 27 h 38"/>
                <a:gd name="T102" fmla="*/ 113 w 128"/>
                <a:gd name="T103" fmla="*/ 29 h 38"/>
                <a:gd name="T104" fmla="*/ 118 w 128"/>
                <a:gd name="T105" fmla="*/ 33 h 38"/>
                <a:gd name="T106" fmla="*/ 122 w 128"/>
                <a:gd name="T107" fmla="*/ 38 h 38"/>
                <a:gd name="T108" fmla="*/ 128 w 128"/>
                <a:gd name="T109" fmla="*/ 23 h 38"/>
                <a:gd name="T110" fmla="*/ 128 w 128"/>
                <a:gd name="T11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" h="38">
                  <a:moveTo>
                    <a:pt x="128" y="23"/>
                  </a:moveTo>
                  <a:lnTo>
                    <a:pt x="128" y="21"/>
                  </a:lnTo>
                  <a:lnTo>
                    <a:pt x="124" y="21"/>
                  </a:lnTo>
                  <a:lnTo>
                    <a:pt x="122" y="21"/>
                  </a:lnTo>
                  <a:lnTo>
                    <a:pt x="118" y="19"/>
                  </a:lnTo>
                  <a:lnTo>
                    <a:pt x="111" y="17"/>
                  </a:lnTo>
                  <a:lnTo>
                    <a:pt x="103" y="17"/>
                  </a:lnTo>
                  <a:lnTo>
                    <a:pt x="99" y="15"/>
                  </a:lnTo>
                  <a:lnTo>
                    <a:pt x="97" y="15"/>
                  </a:lnTo>
                  <a:lnTo>
                    <a:pt x="91" y="13"/>
                  </a:lnTo>
                  <a:lnTo>
                    <a:pt x="89" y="13"/>
                  </a:lnTo>
                  <a:lnTo>
                    <a:pt x="82" y="13"/>
                  </a:lnTo>
                  <a:lnTo>
                    <a:pt x="78" y="11"/>
                  </a:lnTo>
                  <a:lnTo>
                    <a:pt x="72" y="11"/>
                  </a:lnTo>
                  <a:lnTo>
                    <a:pt x="68" y="9"/>
                  </a:lnTo>
                  <a:lnTo>
                    <a:pt x="62" y="7"/>
                  </a:lnTo>
                  <a:lnTo>
                    <a:pt x="58" y="7"/>
                  </a:lnTo>
                  <a:lnTo>
                    <a:pt x="51" y="5"/>
                  </a:lnTo>
                  <a:lnTo>
                    <a:pt x="45" y="5"/>
                  </a:lnTo>
                  <a:lnTo>
                    <a:pt x="41" y="5"/>
                  </a:lnTo>
                  <a:lnTo>
                    <a:pt x="35" y="3"/>
                  </a:lnTo>
                  <a:lnTo>
                    <a:pt x="29" y="3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5" y="17"/>
                  </a:lnTo>
                  <a:lnTo>
                    <a:pt x="49" y="19"/>
                  </a:lnTo>
                  <a:lnTo>
                    <a:pt x="56" y="19"/>
                  </a:lnTo>
                  <a:lnTo>
                    <a:pt x="62" y="19"/>
                  </a:lnTo>
                  <a:lnTo>
                    <a:pt x="66" y="19"/>
                  </a:lnTo>
                  <a:lnTo>
                    <a:pt x="70" y="21"/>
                  </a:lnTo>
                  <a:lnTo>
                    <a:pt x="76" y="21"/>
                  </a:lnTo>
                  <a:lnTo>
                    <a:pt x="82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7" y="25"/>
                  </a:lnTo>
                  <a:lnTo>
                    <a:pt x="101" y="25"/>
                  </a:lnTo>
                  <a:lnTo>
                    <a:pt x="105" y="27"/>
                  </a:lnTo>
                  <a:lnTo>
                    <a:pt x="109" y="27"/>
                  </a:lnTo>
                  <a:lnTo>
                    <a:pt x="113" y="29"/>
                  </a:lnTo>
                  <a:lnTo>
                    <a:pt x="118" y="33"/>
                  </a:lnTo>
                  <a:lnTo>
                    <a:pt x="122" y="38"/>
                  </a:lnTo>
                  <a:lnTo>
                    <a:pt x="128" y="23"/>
                  </a:lnTo>
                  <a:lnTo>
                    <a:pt x="12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5" name="Freeform 11">
              <a:extLst>
                <a:ext uri="{FF2B5EF4-FFF2-40B4-BE49-F238E27FC236}">
                  <a16:creationId xmlns:a16="http://schemas.microsoft.com/office/drawing/2014/main" id="{5F6921B4-1897-EF68-4D15-7AE274EAE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923"/>
              <a:ext cx="118" cy="58"/>
            </a:xfrm>
            <a:custGeom>
              <a:avLst/>
              <a:gdLst>
                <a:gd name="T0" fmla="*/ 0 w 118"/>
                <a:gd name="T1" fmla="*/ 45 h 58"/>
                <a:gd name="T2" fmla="*/ 0 w 118"/>
                <a:gd name="T3" fmla="*/ 45 h 58"/>
                <a:gd name="T4" fmla="*/ 4 w 118"/>
                <a:gd name="T5" fmla="*/ 43 h 58"/>
                <a:gd name="T6" fmla="*/ 8 w 118"/>
                <a:gd name="T7" fmla="*/ 41 h 58"/>
                <a:gd name="T8" fmla="*/ 12 w 118"/>
                <a:gd name="T9" fmla="*/ 37 h 58"/>
                <a:gd name="T10" fmla="*/ 18 w 118"/>
                <a:gd name="T11" fmla="*/ 33 h 58"/>
                <a:gd name="T12" fmla="*/ 27 w 118"/>
                <a:gd name="T13" fmla="*/ 31 h 58"/>
                <a:gd name="T14" fmla="*/ 31 w 118"/>
                <a:gd name="T15" fmla="*/ 29 h 58"/>
                <a:gd name="T16" fmla="*/ 35 w 118"/>
                <a:gd name="T17" fmla="*/ 27 h 58"/>
                <a:gd name="T18" fmla="*/ 41 w 118"/>
                <a:gd name="T19" fmla="*/ 25 h 58"/>
                <a:gd name="T20" fmla="*/ 45 w 118"/>
                <a:gd name="T21" fmla="*/ 23 h 58"/>
                <a:gd name="T22" fmla="*/ 49 w 118"/>
                <a:gd name="T23" fmla="*/ 21 h 58"/>
                <a:gd name="T24" fmla="*/ 54 w 118"/>
                <a:gd name="T25" fmla="*/ 18 h 58"/>
                <a:gd name="T26" fmla="*/ 60 w 118"/>
                <a:gd name="T27" fmla="*/ 16 h 58"/>
                <a:gd name="T28" fmla="*/ 64 w 118"/>
                <a:gd name="T29" fmla="*/ 14 h 58"/>
                <a:gd name="T30" fmla="*/ 68 w 118"/>
                <a:gd name="T31" fmla="*/ 12 h 58"/>
                <a:gd name="T32" fmla="*/ 74 w 118"/>
                <a:gd name="T33" fmla="*/ 10 h 58"/>
                <a:gd name="T34" fmla="*/ 78 w 118"/>
                <a:gd name="T35" fmla="*/ 8 h 58"/>
                <a:gd name="T36" fmla="*/ 84 w 118"/>
                <a:gd name="T37" fmla="*/ 6 h 58"/>
                <a:gd name="T38" fmla="*/ 89 w 118"/>
                <a:gd name="T39" fmla="*/ 4 h 58"/>
                <a:gd name="T40" fmla="*/ 93 w 118"/>
                <a:gd name="T41" fmla="*/ 2 h 58"/>
                <a:gd name="T42" fmla="*/ 97 w 118"/>
                <a:gd name="T43" fmla="*/ 2 h 58"/>
                <a:gd name="T44" fmla="*/ 101 w 118"/>
                <a:gd name="T45" fmla="*/ 0 h 58"/>
                <a:gd name="T46" fmla="*/ 105 w 118"/>
                <a:gd name="T47" fmla="*/ 0 h 58"/>
                <a:gd name="T48" fmla="*/ 109 w 118"/>
                <a:gd name="T49" fmla="*/ 0 h 58"/>
                <a:gd name="T50" fmla="*/ 113 w 118"/>
                <a:gd name="T51" fmla="*/ 0 h 58"/>
                <a:gd name="T52" fmla="*/ 118 w 118"/>
                <a:gd name="T53" fmla="*/ 0 h 58"/>
                <a:gd name="T54" fmla="*/ 118 w 118"/>
                <a:gd name="T55" fmla="*/ 10 h 58"/>
                <a:gd name="T56" fmla="*/ 118 w 118"/>
                <a:gd name="T57" fmla="*/ 10 h 58"/>
                <a:gd name="T58" fmla="*/ 115 w 118"/>
                <a:gd name="T59" fmla="*/ 10 h 58"/>
                <a:gd name="T60" fmla="*/ 111 w 118"/>
                <a:gd name="T61" fmla="*/ 10 h 58"/>
                <a:gd name="T62" fmla="*/ 107 w 118"/>
                <a:gd name="T63" fmla="*/ 12 h 58"/>
                <a:gd name="T64" fmla="*/ 101 w 118"/>
                <a:gd name="T65" fmla="*/ 12 h 58"/>
                <a:gd name="T66" fmla="*/ 97 w 118"/>
                <a:gd name="T67" fmla="*/ 14 h 58"/>
                <a:gd name="T68" fmla="*/ 89 w 118"/>
                <a:gd name="T69" fmla="*/ 16 h 58"/>
                <a:gd name="T70" fmla="*/ 82 w 118"/>
                <a:gd name="T71" fmla="*/ 18 h 58"/>
                <a:gd name="T72" fmla="*/ 78 w 118"/>
                <a:gd name="T73" fmla="*/ 21 h 58"/>
                <a:gd name="T74" fmla="*/ 74 w 118"/>
                <a:gd name="T75" fmla="*/ 21 h 58"/>
                <a:gd name="T76" fmla="*/ 70 w 118"/>
                <a:gd name="T77" fmla="*/ 23 h 58"/>
                <a:gd name="T78" fmla="*/ 66 w 118"/>
                <a:gd name="T79" fmla="*/ 25 h 58"/>
                <a:gd name="T80" fmla="*/ 62 w 118"/>
                <a:gd name="T81" fmla="*/ 27 h 58"/>
                <a:gd name="T82" fmla="*/ 56 w 118"/>
                <a:gd name="T83" fmla="*/ 29 h 58"/>
                <a:gd name="T84" fmla="*/ 51 w 118"/>
                <a:gd name="T85" fmla="*/ 31 h 58"/>
                <a:gd name="T86" fmla="*/ 49 w 118"/>
                <a:gd name="T87" fmla="*/ 33 h 58"/>
                <a:gd name="T88" fmla="*/ 43 w 118"/>
                <a:gd name="T89" fmla="*/ 35 h 58"/>
                <a:gd name="T90" fmla="*/ 39 w 118"/>
                <a:gd name="T91" fmla="*/ 37 h 58"/>
                <a:gd name="T92" fmla="*/ 35 w 118"/>
                <a:gd name="T93" fmla="*/ 41 h 58"/>
                <a:gd name="T94" fmla="*/ 31 w 118"/>
                <a:gd name="T95" fmla="*/ 45 h 58"/>
                <a:gd name="T96" fmla="*/ 23 w 118"/>
                <a:gd name="T97" fmla="*/ 49 h 58"/>
                <a:gd name="T98" fmla="*/ 16 w 118"/>
                <a:gd name="T99" fmla="*/ 58 h 58"/>
                <a:gd name="T100" fmla="*/ 0 w 118"/>
                <a:gd name="T101" fmla="*/ 45 h 58"/>
                <a:gd name="T102" fmla="*/ 0 w 118"/>
                <a:gd name="T103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" h="58">
                  <a:moveTo>
                    <a:pt x="0" y="45"/>
                  </a:moveTo>
                  <a:lnTo>
                    <a:pt x="0" y="45"/>
                  </a:lnTo>
                  <a:lnTo>
                    <a:pt x="4" y="43"/>
                  </a:lnTo>
                  <a:lnTo>
                    <a:pt x="8" y="41"/>
                  </a:lnTo>
                  <a:lnTo>
                    <a:pt x="12" y="37"/>
                  </a:lnTo>
                  <a:lnTo>
                    <a:pt x="18" y="33"/>
                  </a:lnTo>
                  <a:lnTo>
                    <a:pt x="27" y="31"/>
                  </a:lnTo>
                  <a:lnTo>
                    <a:pt x="31" y="29"/>
                  </a:lnTo>
                  <a:lnTo>
                    <a:pt x="35" y="27"/>
                  </a:lnTo>
                  <a:lnTo>
                    <a:pt x="41" y="25"/>
                  </a:lnTo>
                  <a:lnTo>
                    <a:pt x="45" y="23"/>
                  </a:lnTo>
                  <a:lnTo>
                    <a:pt x="49" y="21"/>
                  </a:lnTo>
                  <a:lnTo>
                    <a:pt x="54" y="18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8" y="12"/>
                  </a:lnTo>
                  <a:lnTo>
                    <a:pt x="74" y="10"/>
                  </a:lnTo>
                  <a:lnTo>
                    <a:pt x="78" y="8"/>
                  </a:lnTo>
                  <a:lnTo>
                    <a:pt x="84" y="6"/>
                  </a:lnTo>
                  <a:lnTo>
                    <a:pt x="89" y="4"/>
                  </a:lnTo>
                  <a:lnTo>
                    <a:pt x="93" y="2"/>
                  </a:lnTo>
                  <a:lnTo>
                    <a:pt x="97" y="2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5" y="10"/>
                  </a:lnTo>
                  <a:lnTo>
                    <a:pt x="111" y="10"/>
                  </a:lnTo>
                  <a:lnTo>
                    <a:pt x="107" y="12"/>
                  </a:lnTo>
                  <a:lnTo>
                    <a:pt x="101" y="12"/>
                  </a:lnTo>
                  <a:lnTo>
                    <a:pt x="97" y="14"/>
                  </a:lnTo>
                  <a:lnTo>
                    <a:pt x="89" y="16"/>
                  </a:lnTo>
                  <a:lnTo>
                    <a:pt x="82" y="18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0" y="23"/>
                  </a:lnTo>
                  <a:lnTo>
                    <a:pt x="66" y="25"/>
                  </a:lnTo>
                  <a:lnTo>
                    <a:pt x="62" y="27"/>
                  </a:lnTo>
                  <a:lnTo>
                    <a:pt x="56" y="29"/>
                  </a:lnTo>
                  <a:lnTo>
                    <a:pt x="51" y="31"/>
                  </a:lnTo>
                  <a:lnTo>
                    <a:pt x="49" y="33"/>
                  </a:lnTo>
                  <a:lnTo>
                    <a:pt x="43" y="35"/>
                  </a:lnTo>
                  <a:lnTo>
                    <a:pt x="39" y="37"/>
                  </a:lnTo>
                  <a:lnTo>
                    <a:pt x="35" y="41"/>
                  </a:lnTo>
                  <a:lnTo>
                    <a:pt x="31" y="45"/>
                  </a:lnTo>
                  <a:lnTo>
                    <a:pt x="23" y="49"/>
                  </a:lnTo>
                  <a:lnTo>
                    <a:pt x="16" y="58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6" name="Freeform 12">
              <a:extLst>
                <a:ext uri="{FF2B5EF4-FFF2-40B4-BE49-F238E27FC236}">
                  <a16:creationId xmlns:a16="http://schemas.microsoft.com/office/drawing/2014/main" id="{AC2AB89F-CDC8-9D95-CF8C-677704E6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" y="2016"/>
              <a:ext cx="79" cy="204"/>
            </a:xfrm>
            <a:custGeom>
              <a:avLst/>
              <a:gdLst>
                <a:gd name="T0" fmla="*/ 0 w 79"/>
                <a:gd name="T1" fmla="*/ 198 h 204"/>
                <a:gd name="T2" fmla="*/ 4 w 79"/>
                <a:gd name="T3" fmla="*/ 188 h 204"/>
                <a:gd name="T4" fmla="*/ 8 w 79"/>
                <a:gd name="T5" fmla="*/ 180 h 204"/>
                <a:gd name="T6" fmla="*/ 13 w 79"/>
                <a:gd name="T7" fmla="*/ 169 h 204"/>
                <a:gd name="T8" fmla="*/ 17 w 79"/>
                <a:gd name="T9" fmla="*/ 157 h 204"/>
                <a:gd name="T10" fmla="*/ 23 w 79"/>
                <a:gd name="T11" fmla="*/ 142 h 204"/>
                <a:gd name="T12" fmla="*/ 29 w 79"/>
                <a:gd name="T13" fmla="*/ 128 h 204"/>
                <a:gd name="T14" fmla="*/ 35 w 79"/>
                <a:gd name="T15" fmla="*/ 116 h 204"/>
                <a:gd name="T16" fmla="*/ 37 w 79"/>
                <a:gd name="T17" fmla="*/ 107 h 204"/>
                <a:gd name="T18" fmla="*/ 39 w 79"/>
                <a:gd name="T19" fmla="*/ 101 h 204"/>
                <a:gd name="T20" fmla="*/ 44 w 79"/>
                <a:gd name="T21" fmla="*/ 91 h 204"/>
                <a:gd name="T22" fmla="*/ 46 w 79"/>
                <a:gd name="T23" fmla="*/ 82 h 204"/>
                <a:gd name="T24" fmla="*/ 48 w 79"/>
                <a:gd name="T25" fmla="*/ 74 h 204"/>
                <a:gd name="T26" fmla="*/ 54 w 79"/>
                <a:gd name="T27" fmla="*/ 62 h 204"/>
                <a:gd name="T28" fmla="*/ 58 w 79"/>
                <a:gd name="T29" fmla="*/ 51 h 204"/>
                <a:gd name="T30" fmla="*/ 58 w 79"/>
                <a:gd name="T31" fmla="*/ 43 h 204"/>
                <a:gd name="T32" fmla="*/ 62 w 79"/>
                <a:gd name="T33" fmla="*/ 31 h 204"/>
                <a:gd name="T34" fmla="*/ 64 w 79"/>
                <a:gd name="T35" fmla="*/ 18 h 204"/>
                <a:gd name="T36" fmla="*/ 66 w 79"/>
                <a:gd name="T37" fmla="*/ 4 h 204"/>
                <a:gd name="T38" fmla="*/ 70 w 79"/>
                <a:gd name="T39" fmla="*/ 2 h 204"/>
                <a:gd name="T40" fmla="*/ 77 w 79"/>
                <a:gd name="T41" fmla="*/ 8 h 204"/>
                <a:gd name="T42" fmla="*/ 79 w 79"/>
                <a:gd name="T43" fmla="*/ 12 h 204"/>
                <a:gd name="T44" fmla="*/ 77 w 79"/>
                <a:gd name="T45" fmla="*/ 16 h 204"/>
                <a:gd name="T46" fmla="*/ 74 w 79"/>
                <a:gd name="T47" fmla="*/ 27 h 204"/>
                <a:gd name="T48" fmla="*/ 70 w 79"/>
                <a:gd name="T49" fmla="*/ 37 h 204"/>
                <a:gd name="T50" fmla="*/ 66 w 79"/>
                <a:gd name="T51" fmla="*/ 49 h 204"/>
                <a:gd name="T52" fmla="*/ 62 w 79"/>
                <a:gd name="T53" fmla="*/ 62 h 204"/>
                <a:gd name="T54" fmla="*/ 60 w 79"/>
                <a:gd name="T55" fmla="*/ 70 h 204"/>
                <a:gd name="T56" fmla="*/ 58 w 79"/>
                <a:gd name="T57" fmla="*/ 78 h 204"/>
                <a:gd name="T58" fmla="*/ 54 w 79"/>
                <a:gd name="T59" fmla="*/ 89 h 204"/>
                <a:gd name="T60" fmla="*/ 52 w 79"/>
                <a:gd name="T61" fmla="*/ 97 h 204"/>
                <a:gd name="T62" fmla="*/ 48 w 79"/>
                <a:gd name="T63" fmla="*/ 105 h 204"/>
                <a:gd name="T64" fmla="*/ 46 w 79"/>
                <a:gd name="T65" fmla="*/ 113 h 204"/>
                <a:gd name="T66" fmla="*/ 44 w 79"/>
                <a:gd name="T67" fmla="*/ 122 h 204"/>
                <a:gd name="T68" fmla="*/ 39 w 79"/>
                <a:gd name="T69" fmla="*/ 132 h 204"/>
                <a:gd name="T70" fmla="*/ 37 w 79"/>
                <a:gd name="T71" fmla="*/ 140 h 204"/>
                <a:gd name="T72" fmla="*/ 33 w 79"/>
                <a:gd name="T73" fmla="*/ 149 h 204"/>
                <a:gd name="T74" fmla="*/ 31 w 79"/>
                <a:gd name="T75" fmla="*/ 155 h 204"/>
                <a:gd name="T76" fmla="*/ 27 w 79"/>
                <a:gd name="T77" fmla="*/ 167 h 204"/>
                <a:gd name="T78" fmla="*/ 23 w 79"/>
                <a:gd name="T79" fmla="*/ 180 h 204"/>
                <a:gd name="T80" fmla="*/ 19 w 79"/>
                <a:gd name="T81" fmla="*/ 190 h 204"/>
                <a:gd name="T82" fmla="*/ 17 w 79"/>
                <a:gd name="T83" fmla="*/ 200 h 204"/>
                <a:gd name="T84" fmla="*/ 0 w 79"/>
                <a:gd name="T85" fmla="*/ 2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04">
                  <a:moveTo>
                    <a:pt x="0" y="200"/>
                  </a:moveTo>
                  <a:lnTo>
                    <a:pt x="0" y="198"/>
                  </a:lnTo>
                  <a:lnTo>
                    <a:pt x="2" y="192"/>
                  </a:lnTo>
                  <a:lnTo>
                    <a:pt x="4" y="188"/>
                  </a:lnTo>
                  <a:lnTo>
                    <a:pt x="6" y="186"/>
                  </a:lnTo>
                  <a:lnTo>
                    <a:pt x="8" y="180"/>
                  </a:lnTo>
                  <a:lnTo>
                    <a:pt x="10" y="175"/>
                  </a:lnTo>
                  <a:lnTo>
                    <a:pt x="13" y="169"/>
                  </a:lnTo>
                  <a:lnTo>
                    <a:pt x="15" y="163"/>
                  </a:lnTo>
                  <a:lnTo>
                    <a:pt x="17" y="157"/>
                  </a:lnTo>
                  <a:lnTo>
                    <a:pt x="21" y="151"/>
                  </a:lnTo>
                  <a:lnTo>
                    <a:pt x="23" y="142"/>
                  </a:lnTo>
                  <a:lnTo>
                    <a:pt x="27" y="136"/>
                  </a:lnTo>
                  <a:lnTo>
                    <a:pt x="29" y="128"/>
                  </a:lnTo>
                  <a:lnTo>
                    <a:pt x="33" y="122"/>
                  </a:lnTo>
                  <a:lnTo>
                    <a:pt x="35" y="116"/>
                  </a:lnTo>
                  <a:lnTo>
                    <a:pt x="35" y="111"/>
                  </a:lnTo>
                  <a:lnTo>
                    <a:pt x="37" y="107"/>
                  </a:lnTo>
                  <a:lnTo>
                    <a:pt x="39" y="105"/>
                  </a:lnTo>
                  <a:lnTo>
                    <a:pt x="39" y="101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89"/>
                  </a:lnTo>
                  <a:lnTo>
                    <a:pt x="46" y="82"/>
                  </a:lnTo>
                  <a:lnTo>
                    <a:pt x="48" y="78"/>
                  </a:lnTo>
                  <a:lnTo>
                    <a:pt x="48" y="74"/>
                  </a:lnTo>
                  <a:lnTo>
                    <a:pt x="50" y="70"/>
                  </a:lnTo>
                  <a:lnTo>
                    <a:pt x="54" y="62"/>
                  </a:lnTo>
                  <a:lnTo>
                    <a:pt x="56" y="56"/>
                  </a:lnTo>
                  <a:lnTo>
                    <a:pt x="58" y="51"/>
                  </a:lnTo>
                  <a:lnTo>
                    <a:pt x="58" y="47"/>
                  </a:lnTo>
                  <a:lnTo>
                    <a:pt x="58" y="43"/>
                  </a:lnTo>
                  <a:lnTo>
                    <a:pt x="60" y="39"/>
                  </a:lnTo>
                  <a:lnTo>
                    <a:pt x="62" y="31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6" y="12"/>
                  </a:lnTo>
                  <a:lnTo>
                    <a:pt x="66" y="4"/>
                  </a:lnTo>
                  <a:lnTo>
                    <a:pt x="68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7" y="8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4"/>
                  </a:lnTo>
                  <a:lnTo>
                    <a:pt x="77" y="16"/>
                  </a:lnTo>
                  <a:lnTo>
                    <a:pt x="77" y="21"/>
                  </a:lnTo>
                  <a:lnTo>
                    <a:pt x="74" y="27"/>
                  </a:lnTo>
                  <a:lnTo>
                    <a:pt x="72" y="31"/>
                  </a:lnTo>
                  <a:lnTo>
                    <a:pt x="70" y="37"/>
                  </a:lnTo>
                  <a:lnTo>
                    <a:pt x="70" y="43"/>
                  </a:lnTo>
                  <a:lnTo>
                    <a:pt x="66" y="49"/>
                  </a:lnTo>
                  <a:lnTo>
                    <a:pt x="64" y="58"/>
                  </a:lnTo>
                  <a:lnTo>
                    <a:pt x="62" y="62"/>
                  </a:lnTo>
                  <a:lnTo>
                    <a:pt x="62" y="66"/>
                  </a:lnTo>
                  <a:lnTo>
                    <a:pt x="60" y="70"/>
                  </a:lnTo>
                  <a:lnTo>
                    <a:pt x="60" y="74"/>
                  </a:lnTo>
                  <a:lnTo>
                    <a:pt x="58" y="78"/>
                  </a:lnTo>
                  <a:lnTo>
                    <a:pt x="56" y="82"/>
                  </a:lnTo>
                  <a:lnTo>
                    <a:pt x="54" y="89"/>
                  </a:lnTo>
                  <a:lnTo>
                    <a:pt x="54" y="93"/>
                  </a:lnTo>
                  <a:lnTo>
                    <a:pt x="52" y="97"/>
                  </a:lnTo>
                  <a:lnTo>
                    <a:pt x="50" y="101"/>
                  </a:lnTo>
                  <a:lnTo>
                    <a:pt x="48" y="105"/>
                  </a:lnTo>
                  <a:lnTo>
                    <a:pt x="48" y="109"/>
                  </a:lnTo>
                  <a:lnTo>
                    <a:pt x="46" y="113"/>
                  </a:lnTo>
                  <a:lnTo>
                    <a:pt x="44" y="118"/>
                  </a:lnTo>
                  <a:lnTo>
                    <a:pt x="44" y="122"/>
                  </a:lnTo>
                  <a:lnTo>
                    <a:pt x="41" y="126"/>
                  </a:lnTo>
                  <a:lnTo>
                    <a:pt x="39" y="132"/>
                  </a:lnTo>
                  <a:lnTo>
                    <a:pt x="39" y="136"/>
                  </a:lnTo>
                  <a:lnTo>
                    <a:pt x="37" y="140"/>
                  </a:lnTo>
                  <a:lnTo>
                    <a:pt x="35" y="144"/>
                  </a:lnTo>
                  <a:lnTo>
                    <a:pt x="33" y="149"/>
                  </a:lnTo>
                  <a:lnTo>
                    <a:pt x="33" y="153"/>
                  </a:lnTo>
                  <a:lnTo>
                    <a:pt x="31" y="155"/>
                  </a:lnTo>
                  <a:lnTo>
                    <a:pt x="29" y="159"/>
                  </a:lnTo>
                  <a:lnTo>
                    <a:pt x="27" y="167"/>
                  </a:lnTo>
                  <a:lnTo>
                    <a:pt x="25" y="173"/>
                  </a:lnTo>
                  <a:lnTo>
                    <a:pt x="23" y="180"/>
                  </a:lnTo>
                  <a:lnTo>
                    <a:pt x="21" y="186"/>
                  </a:lnTo>
                  <a:lnTo>
                    <a:pt x="19" y="190"/>
                  </a:lnTo>
                  <a:lnTo>
                    <a:pt x="19" y="196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7" name="Freeform 13">
              <a:extLst>
                <a:ext uri="{FF2B5EF4-FFF2-40B4-BE49-F238E27FC236}">
                  <a16:creationId xmlns:a16="http://schemas.microsoft.com/office/drawing/2014/main" id="{5627055C-E0A4-D95C-7A4C-7FC30CA7A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" y="2055"/>
              <a:ext cx="19" cy="174"/>
            </a:xfrm>
            <a:custGeom>
              <a:avLst/>
              <a:gdLst>
                <a:gd name="T0" fmla="*/ 4 w 19"/>
                <a:gd name="T1" fmla="*/ 0 h 174"/>
                <a:gd name="T2" fmla="*/ 4 w 19"/>
                <a:gd name="T3" fmla="*/ 2 h 174"/>
                <a:gd name="T4" fmla="*/ 4 w 19"/>
                <a:gd name="T5" fmla="*/ 4 h 174"/>
                <a:gd name="T6" fmla="*/ 4 w 19"/>
                <a:gd name="T7" fmla="*/ 6 h 174"/>
                <a:gd name="T8" fmla="*/ 6 w 19"/>
                <a:gd name="T9" fmla="*/ 10 h 174"/>
                <a:gd name="T10" fmla="*/ 6 w 19"/>
                <a:gd name="T11" fmla="*/ 15 h 174"/>
                <a:gd name="T12" fmla="*/ 6 w 19"/>
                <a:gd name="T13" fmla="*/ 19 h 174"/>
                <a:gd name="T14" fmla="*/ 6 w 19"/>
                <a:gd name="T15" fmla="*/ 23 h 174"/>
                <a:gd name="T16" fmla="*/ 6 w 19"/>
                <a:gd name="T17" fmla="*/ 27 h 174"/>
                <a:gd name="T18" fmla="*/ 6 w 19"/>
                <a:gd name="T19" fmla="*/ 33 h 174"/>
                <a:gd name="T20" fmla="*/ 6 w 19"/>
                <a:gd name="T21" fmla="*/ 39 h 174"/>
                <a:gd name="T22" fmla="*/ 6 w 19"/>
                <a:gd name="T23" fmla="*/ 43 h 174"/>
                <a:gd name="T24" fmla="*/ 8 w 19"/>
                <a:gd name="T25" fmla="*/ 52 h 174"/>
                <a:gd name="T26" fmla="*/ 8 w 19"/>
                <a:gd name="T27" fmla="*/ 58 h 174"/>
                <a:gd name="T28" fmla="*/ 8 w 19"/>
                <a:gd name="T29" fmla="*/ 64 h 174"/>
                <a:gd name="T30" fmla="*/ 8 w 19"/>
                <a:gd name="T31" fmla="*/ 70 h 174"/>
                <a:gd name="T32" fmla="*/ 8 w 19"/>
                <a:gd name="T33" fmla="*/ 77 h 174"/>
                <a:gd name="T34" fmla="*/ 8 w 19"/>
                <a:gd name="T35" fmla="*/ 85 h 174"/>
                <a:gd name="T36" fmla="*/ 8 w 19"/>
                <a:gd name="T37" fmla="*/ 93 h 174"/>
                <a:gd name="T38" fmla="*/ 8 w 19"/>
                <a:gd name="T39" fmla="*/ 99 h 174"/>
                <a:gd name="T40" fmla="*/ 8 w 19"/>
                <a:gd name="T41" fmla="*/ 105 h 174"/>
                <a:gd name="T42" fmla="*/ 8 w 19"/>
                <a:gd name="T43" fmla="*/ 114 h 174"/>
                <a:gd name="T44" fmla="*/ 8 w 19"/>
                <a:gd name="T45" fmla="*/ 120 h 174"/>
                <a:gd name="T46" fmla="*/ 6 w 19"/>
                <a:gd name="T47" fmla="*/ 128 h 174"/>
                <a:gd name="T48" fmla="*/ 6 w 19"/>
                <a:gd name="T49" fmla="*/ 134 h 174"/>
                <a:gd name="T50" fmla="*/ 4 w 19"/>
                <a:gd name="T51" fmla="*/ 141 h 174"/>
                <a:gd name="T52" fmla="*/ 4 w 19"/>
                <a:gd name="T53" fmla="*/ 149 h 174"/>
                <a:gd name="T54" fmla="*/ 4 w 19"/>
                <a:gd name="T55" fmla="*/ 155 h 174"/>
                <a:gd name="T56" fmla="*/ 2 w 19"/>
                <a:gd name="T57" fmla="*/ 161 h 174"/>
                <a:gd name="T58" fmla="*/ 2 w 19"/>
                <a:gd name="T59" fmla="*/ 167 h 174"/>
                <a:gd name="T60" fmla="*/ 0 w 19"/>
                <a:gd name="T61" fmla="*/ 174 h 174"/>
                <a:gd name="T62" fmla="*/ 16 w 19"/>
                <a:gd name="T63" fmla="*/ 172 h 174"/>
                <a:gd name="T64" fmla="*/ 19 w 19"/>
                <a:gd name="T65" fmla="*/ 0 h 174"/>
                <a:gd name="T66" fmla="*/ 4 w 19"/>
                <a:gd name="T67" fmla="*/ 0 h 174"/>
                <a:gd name="T68" fmla="*/ 4 w 19"/>
                <a:gd name="T6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17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10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3"/>
                  </a:lnTo>
                  <a:lnTo>
                    <a:pt x="8" y="52"/>
                  </a:lnTo>
                  <a:lnTo>
                    <a:pt x="8" y="58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8" y="77"/>
                  </a:lnTo>
                  <a:lnTo>
                    <a:pt x="8" y="85"/>
                  </a:lnTo>
                  <a:lnTo>
                    <a:pt x="8" y="93"/>
                  </a:lnTo>
                  <a:lnTo>
                    <a:pt x="8" y="99"/>
                  </a:lnTo>
                  <a:lnTo>
                    <a:pt x="8" y="105"/>
                  </a:lnTo>
                  <a:lnTo>
                    <a:pt x="8" y="114"/>
                  </a:lnTo>
                  <a:lnTo>
                    <a:pt x="8" y="120"/>
                  </a:lnTo>
                  <a:lnTo>
                    <a:pt x="6" y="128"/>
                  </a:lnTo>
                  <a:lnTo>
                    <a:pt x="6" y="134"/>
                  </a:lnTo>
                  <a:lnTo>
                    <a:pt x="4" y="141"/>
                  </a:lnTo>
                  <a:lnTo>
                    <a:pt x="4" y="149"/>
                  </a:lnTo>
                  <a:lnTo>
                    <a:pt x="4" y="155"/>
                  </a:lnTo>
                  <a:lnTo>
                    <a:pt x="2" y="161"/>
                  </a:lnTo>
                  <a:lnTo>
                    <a:pt x="2" y="167"/>
                  </a:lnTo>
                  <a:lnTo>
                    <a:pt x="0" y="174"/>
                  </a:lnTo>
                  <a:lnTo>
                    <a:pt x="16" y="172"/>
                  </a:lnTo>
                  <a:lnTo>
                    <a:pt x="19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798" name="Freeform 14">
              <a:extLst>
                <a:ext uri="{FF2B5EF4-FFF2-40B4-BE49-F238E27FC236}">
                  <a16:creationId xmlns:a16="http://schemas.microsoft.com/office/drawing/2014/main" id="{033DD14A-C9DC-2A17-5629-B95E36709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0" y="2020"/>
              <a:ext cx="62" cy="97"/>
            </a:xfrm>
            <a:custGeom>
              <a:avLst/>
              <a:gdLst>
                <a:gd name="T0" fmla="*/ 0 w 62"/>
                <a:gd name="T1" fmla="*/ 10 h 97"/>
                <a:gd name="T2" fmla="*/ 0 w 62"/>
                <a:gd name="T3" fmla="*/ 14 h 97"/>
                <a:gd name="T4" fmla="*/ 2 w 62"/>
                <a:gd name="T5" fmla="*/ 17 h 97"/>
                <a:gd name="T6" fmla="*/ 6 w 62"/>
                <a:gd name="T7" fmla="*/ 23 h 97"/>
                <a:gd name="T8" fmla="*/ 9 w 62"/>
                <a:gd name="T9" fmla="*/ 27 h 97"/>
                <a:gd name="T10" fmla="*/ 13 w 62"/>
                <a:gd name="T11" fmla="*/ 33 h 97"/>
                <a:gd name="T12" fmla="*/ 19 w 62"/>
                <a:gd name="T13" fmla="*/ 39 h 97"/>
                <a:gd name="T14" fmla="*/ 23 w 62"/>
                <a:gd name="T15" fmla="*/ 47 h 97"/>
                <a:gd name="T16" fmla="*/ 27 w 62"/>
                <a:gd name="T17" fmla="*/ 54 h 97"/>
                <a:gd name="T18" fmla="*/ 33 w 62"/>
                <a:gd name="T19" fmla="*/ 62 h 97"/>
                <a:gd name="T20" fmla="*/ 37 w 62"/>
                <a:gd name="T21" fmla="*/ 68 h 97"/>
                <a:gd name="T22" fmla="*/ 42 w 62"/>
                <a:gd name="T23" fmla="*/ 76 h 97"/>
                <a:gd name="T24" fmla="*/ 46 w 62"/>
                <a:gd name="T25" fmla="*/ 83 h 97"/>
                <a:gd name="T26" fmla="*/ 52 w 62"/>
                <a:gd name="T27" fmla="*/ 87 h 97"/>
                <a:gd name="T28" fmla="*/ 54 w 62"/>
                <a:gd name="T29" fmla="*/ 91 h 97"/>
                <a:gd name="T30" fmla="*/ 58 w 62"/>
                <a:gd name="T31" fmla="*/ 97 h 97"/>
                <a:gd name="T32" fmla="*/ 62 w 62"/>
                <a:gd name="T33" fmla="*/ 89 h 97"/>
                <a:gd name="T34" fmla="*/ 60 w 62"/>
                <a:gd name="T35" fmla="*/ 87 h 97"/>
                <a:gd name="T36" fmla="*/ 58 w 62"/>
                <a:gd name="T37" fmla="*/ 85 h 97"/>
                <a:gd name="T38" fmla="*/ 56 w 62"/>
                <a:gd name="T39" fmla="*/ 81 h 97"/>
                <a:gd name="T40" fmla="*/ 54 w 62"/>
                <a:gd name="T41" fmla="*/ 76 h 97"/>
                <a:gd name="T42" fmla="*/ 48 w 62"/>
                <a:gd name="T43" fmla="*/ 70 h 97"/>
                <a:gd name="T44" fmla="*/ 46 w 62"/>
                <a:gd name="T45" fmla="*/ 62 h 97"/>
                <a:gd name="T46" fmla="*/ 39 w 62"/>
                <a:gd name="T47" fmla="*/ 56 h 97"/>
                <a:gd name="T48" fmla="*/ 35 w 62"/>
                <a:gd name="T49" fmla="*/ 47 h 97"/>
                <a:gd name="T50" fmla="*/ 33 w 62"/>
                <a:gd name="T51" fmla="*/ 43 h 97"/>
                <a:gd name="T52" fmla="*/ 31 w 62"/>
                <a:gd name="T53" fmla="*/ 39 h 97"/>
                <a:gd name="T54" fmla="*/ 27 w 62"/>
                <a:gd name="T55" fmla="*/ 35 h 97"/>
                <a:gd name="T56" fmla="*/ 25 w 62"/>
                <a:gd name="T57" fmla="*/ 31 h 97"/>
                <a:gd name="T58" fmla="*/ 21 w 62"/>
                <a:gd name="T59" fmla="*/ 25 h 97"/>
                <a:gd name="T60" fmla="*/ 17 w 62"/>
                <a:gd name="T61" fmla="*/ 19 h 97"/>
                <a:gd name="T62" fmla="*/ 15 w 62"/>
                <a:gd name="T63" fmla="*/ 10 h 97"/>
                <a:gd name="T64" fmla="*/ 13 w 62"/>
                <a:gd name="T65" fmla="*/ 6 h 97"/>
                <a:gd name="T66" fmla="*/ 11 w 62"/>
                <a:gd name="T67" fmla="*/ 2 h 97"/>
                <a:gd name="T68" fmla="*/ 11 w 62"/>
                <a:gd name="T69" fmla="*/ 0 h 97"/>
                <a:gd name="T70" fmla="*/ 0 w 62"/>
                <a:gd name="T71" fmla="*/ 10 h 97"/>
                <a:gd name="T72" fmla="*/ 0 w 62"/>
                <a:gd name="T73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97">
                  <a:moveTo>
                    <a:pt x="0" y="10"/>
                  </a:moveTo>
                  <a:lnTo>
                    <a:pt x="0" y="14"/>
                  </a:lnTo>
                  <a:lnTo>
                    <a:pt x="2" y="17"/>
                  </a:lnTo>
                  <a:lnTo>
                    <a:pt x="6" y="23"/>
                  </a:lnTo>
                  <a:lnTo>
                    <a:pt x="9" y="27"/>
                  </a:lnTo>
                  <a:lnTo>
                    <a:pt x="13" y="33"/>
                  </a:lnTo>
                  <a:lnTo>
                    <a:pt x="19" y="39"/>
                  </a:lnTo>
                  <a:lnTo>
                    <a:pt x="23" y="47"/>
                  </a:lnTo>
                  <a:lnTo>
                    <a:pt x="27" y="54"/>
                  </a:lnTo>
                  <a:lnTo>
                    <a:pt x="33" y="62"/>
                  </a:lnTo>
                  <a:lnTo>
                    <a:pt x="37" y="68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2" y="87"/>
                  </a:lnTo>
                  <a:lnTo>
                    <a:pt x="54" y="91"/>
                  </a:lnTo>
                  <a:lnTo>
                    <a:pt x="58" y="97"/>
                  </a:lnTo>
                  <a:lnTo>
                    <a:pt x="62" y="89"/>
                  </a:lnTo>
                  <a:lnTo>
                    <a:pt x="60" y="87"/>
                  </a:lnTo>
                  <a:lnTo>
                    <a:pt x="58" y="85"/>
                  </a:lnTo>
                  <a:lnTo>
                    <a:pt x="56" y="81"/>
                  </a:lnTo>
                  <a:lnTo>
                    <a:pt x="54" y="76"/>
                  </a:lnTo>
                  <a:lnTo>
                    <a:pt x="48" y="70"/>
                  </a:lnTo>
                  <a:lnTo>
                    <a:pt x="46" y="62"/>
                  </a:lnTo>
                  <a:lnTo>
                    <a:pt x="39" y="56"/>
                  </a:lnTo>
                  <a:lnTo>
                    <a:pt x="35" y="47"/>
                  </a:lnTo>
                  <a:lnTo>
                    <a:pt x="33" y="43"/>
                  </a:lnTo>
                  <a:lnTo>
                    <a:pt x="31" y="39"/>
                  </a:lnTo>
                  <a:lnTo>
                    <a:pt x="27" y="35"/>
                  </a:lnTo>
                  <a:lnTo>
                    <a:pt x="25" y="31"/>
                  </a:lnTo>
                  <a:lnTo>
                    <a:pt x="21" y="25"/>
                  </a:lnTo>
                  <a:lnTo>
                    <a:pt x="17" y="19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98799" name="Group 15">
            <a:extLst>
              <a:ext uri="{FF2B5EF4-FFF2-40B4-BE49-F238E27FC236}">
                <a16:creationId xmlns:a16="http://schemas.microsoft.com/office/drawing/2014/main" id="{38498BF6-0878-1CC2-6BAA-0721C51560A2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2997200"/>
            <a:ext cx="609600" cy="654050"/>
            <a:chOff x="768" y="1344"/>
            <a:chExt cx="384" cy="412"/>
          </a:xfrm>
        </p:grpSpPr>
        <p:sp>
          <p:nvSpPr>
            <p:cNvPr id="1398800" name="Freeform 16">
              <a:extLst>
                <a:ext uri="{FF2B5EF4-FFF2-40B4-BE49-F238E27FC236}">
                  <a16:creationId xmlns:a16="http://schemas.microsoft.com/office/drawing/2014/main" id="{7EF8BA34-D125-A8B3-D580-44D2A284A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801" name="Freeform 17">
              <a:extLst>
                <a:ext uri="{FF2B5EF4-FFF2-40B4-BE49-F238E27FC236}">
                  <a16:creationId xmlns:a16="http://schemas.microsoft.com/office/drawing/2014/main" id="{4AB3BE32-AAA9-352D-0A49-0D282C692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802" name="Freeform 18">
              <a:extLst>
                <a:ext uri="{FF2B5EF4-FFF2-40B4-BE49-F238E27FC236}">
                  <a16:creationId xmlns:a16="http://schemas.microsoft.com/office/drawing/2014/main" id="{E8F4FAEA-B15D-746C-AC19-685A66A02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8803" name="Freeform 19">
              <a:extLst>
                <a:ext uri="{FF2B5EF4-FFF2-40B4-BE49-F238E27FC236}">
                  <a16:creationId xmlns:a16="http://schemas.microsoft.com/office/drawing/2014/main" id="{6936F3C3-82E2-B862-B223-406BDFEE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344"/>
              <a:ext cx="96" cy="412"/>
            </a:xfrm>
            <a:custGeom>
              <a:avLst/>
              <a:gdLst>
                <a:gd name="T0" fmla="*/ 43 w 52"/>
                <a:gd name="T1" fmla="*/ 0 h 316"/>
                <a:gd name="T2" fmla="*/ 6 w 52"/>
                <a:gd name="T3" fmla="*/ 65 h 316"/>
                <a:gd name="T4" fmla="*/ 52 w 52"/>
                <a:gd name="T5" fmla="*/ 232 h 316"/>
                <a:gd name="T6" fmla="*/ 43 w 52"/>
                <a:gd name="T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16">
                  <a:moveTo>
                    <a:pt x="43" y="0"/>
                  </a:moveTo>
                  <a:cubicBezTo>
                    <a:pt x="32" y="22"/>
                    <a:pt x="8" y="40"/>
                    <a:pt x="6" y="65"/>
                  </a:cubicBezTo>
                  <a:cubicBezTo>
                    <a:pt x="0" y="134"/>
                    <a:pt x="33" y="172"/>
                    <a:pt x="52" y="232"/>
                  </a:cubicBezTo>
                  <a:cubicBezTo>
                    <a:pt x="49" y="260"/>
                    <a:pt x="43" y="316"/>
                    <a:pt x="43" y="3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98804" name="Freeform 20">
            <a:extLst>
              <a:ext uri="{FF2B5EF4-FFF2-40B4-BE49-F238E27FC236}">
                <a16:creationId xmlns:a16="http://schemas.microsoft.com/office/drawing/2014/main" id="{7F9EB2C5-2FF8-8EC7-0AAB-4837DDBE1004}"/>
              </a:ext>
            </a:extLst>
          </p:cNvPr>
          <p:cNvSpPr>
            <a:spLocks/>
          </p:cNvSpPr>
          <p:nvPr/>
        </p:nvSpPr>
        <p:spPr bwMode="auto">
          <a:xfrm>
            <a:off x="2554289" y="4032250"/>
            <a:ext cx="1303337" cy="1073150"/>
          </a:xfrm>
          <a:custGeom>
            <a:avLst/>
            <a:gdLst>
              <a:gd name="T0" fmla="*/ 1025 w 1027"/>
              <a:gd name="T1" fmla="*/ 377 h 755"/>
              <a:gd name="T2" fmla="*/ 1011 w 1027"/>
              <a:gd name="T3" fmla="*/ 324 h 755"/>
              <a:gd name="T4" fmla="*/ 987 w 1027"/>
              <a:gd name="T5" fmla="*/ 276 h 755"/>
              <a:gd name="T6" fmla="*/ 951 w 1027"/>
              <a:gd name="T7" fmla="*/ 236 h 755"/>
              <a:gd name="T8" fmla="*/ 931 w 1027"/>
              <a:gd name="T9" fmla="*/ 218 h 755"/>
              <a:gd name="T10" fmla="*/ 931 w 1027"/>
              <a:gd name="T11" fmla="*/ 212 h 755"/>
              <a:gd name="T12" fmla="*/ 927 w 1027"/>
              <a:gd name="T13" fmla="*/ 178 h 755"/>
              <a:gd name="T14" fmla="*/ 903 w 1027"/>
              <a:gd name="T15" fmla="*/ 120 h 755"/>
              <a:gd name="T16" fmla="*/ 861 w 1027"/>
              <a:gd name="T17" fmla="*/ 77 h 755"/>
              <a:gd name="T18" fmla="*/ 802 w 1027"/>
              <a:gd name="T19" fmla="*/ 53 h 755"/>
              <a:gd name="T20" fmla="*/ 754 w 1027"/>
              <a:gd name="T21" fmla="*/ 49 h 755"/>
              <a:gd name="T22" fmla="*/ 725 w 1027"/>
              <a:gd name="T23" fmla="*/ 56 h 755"/>
              <a:gd name="T24" fmla="*/ 698 w 1027"/>
              <a:gd name="T25" fmla="*/ 67 h 755"/>
              <a:gd name="T26" fmla="*/ 674 w 1027"/>
              <a:gd name="T27" fmla="*/ 82 h 755"/>
              <a:gd name="T28" fmla="*/ 657 w 1027"/>
              <a:gd name="T29" fmla="*/ 77 h 755"/>
              <a:gd name="T30" fmla="*/ 641 w 1027"/>
              <a:gd name="T31" fmla="*/ 53 h 755"/>
              <a:gd name="T32" fmla="*/ 619 w 1027"/>
              <a:gd name="T33" fmla="*/ 36 h 755"/>
              <a:gd name="T34" fmla="*/ 591 w 1027"/>
              <a:gd name="T35" fmla="*/ 27 h 755"/>
              <a:gd name="T36" fmla="*/ 562 w 1027"/>
              <a:gd name="T37" fmla="*/ 27 h 755"/>
              <a:gd name="T38" fmla="*/ 535 w 1027"/>
              <a:gd name="T39" fmla="*/ 36 h 755"/>
              <a:gd name="T40" fmla="*/ 512 w 1027"/>
              <a:gd name="T41" fmla="*/ 53 h 755"/>
              <a:gd name="T42" fmla="*/ 495 w 1027"/>
              <a:gd name="T43" fmla="*/ 75 h 755"/>
              <a:gd name="T44" fmla="*/ 473 w 1027"/>
              <a:gd name="T45" fmla="*/ 70 h 755"/>
              <a:gd name="T46" fmla="*/ 432 w 1027"/>
              <a:gd name="T47" fmla="*/ 36 h 755"/>
              <a:gd name="T48" fmla="*/ 384 w 1027"/>
              <a:gd name="T49" fmla="*/ 13 h 755"/>
              <a:gd name="T50" fmla="*/ 331 w 1027"/>
              <a:gd name="T51" fmla="*/ 1 h 755"/>
              <a:gd name="T52" fmla="*/ 255 w 1027"/>
              <a:gd name="T53" fmla="*/ 5 h 755"/>
              <a:gd name="T54" fmla="*/ 168 w 1027"/>
              <a:gd name="T55" fmla="*/ 41 h 755"/>
              <a:gd name="T56" fmla="*/ 103 w 1027"/>
              <a:gd name="T57" fmla="*/ 106 h 755"/>
              <a:gd name="T58" fmla="*/ 67 w 1027"/>
              <a:gd name="T59" fmla="*/ 194 h 755"/>
              <a:gd name="T60" fmla="*/ 63 w 1027"/>
              <a:gd name="T61" fmla="*/ 269 h 755"/>
              <a:gd name="T62" fmla="*/ 75 w 1027"/>
              <a:gd name="T63" fmla="*/ 319 h 755"/>
              <a:gd name="T64" fmla="*/ 67 w 1027"/>
              <a:gd name="T65" fmla="*/ 350 h 755"/>
              <a:gd name="T66" fmla="*/ 36 w 1027"/>
              <a:gd name="T67" fmla="*/ 370 h 755"/>
              <a:gd name="T68" fmla="*/ 14 w 1027"/>
              <a:gd name="T69" fmla="*/ 398 h 755"/>
              <a:gd name="T70" fmla="*/ 2 w 1027"/>
              <a:gd name="T71" fmla="*/ 432 h 755"/>
              <a:gd name="T72" fmla="*/ 2 w 1027"/>
              <a:gd name="T73" fmla="*/ 473 h 755"/>
              <a:gd name="T74" fmla="*/ 19 w 1027"/>
              <a:gd name="T75" fmla="*/ 513 h 755"/>
              <a:gd name="T76" fmla="*/ 50 w 1027"/>
              <a:gd name="T77" fmla="*/ 544 h 755"/>
              <a:gd name="T78" fmla="*/ 89 w 1027"/>
              <a:gd name="T79" fmla="*/ 561 h 755"/>
              <a:gd name="T80" fmla="*/ 122 w 1027"/>
              <a:gd name="T81" fmla="*/ 562 h 755"/>
              <a:gd name="T82" fmla="*/ 142 w 1027"/>
              <a:gd name="T83" fmla="*/ 557 h 755"/>
              <a:gd name="T84" fmla="*/ 159 w 1027"/>
              <a:gd name="T85" fmla="*/ 586 h 755"/>
              <a:gd name="T86" fmla="*/ 192 w 1027"/>
              <a:gd name="T87" fmla="*/ 645 h 755"/>
              <a:gd name="T88" fmla="*/ 242 w 1027"/>
              <a:gd name="T89" fmla="*/ 688 h 755"/>
              <a:gd name="T90" fmla="*/ 305 w 1027"/>
              <a:gd name="T91" fmla="*/ 710 h 755"/>
              <a:gd name="T92" fmla="*/ 356 w 1027"/>
              <a:gd name="T93" fmla="*/ 713 h 755"/>
              <a:gd name="T94" fmla="*/ 387 w 1027"/>
              <a:gd name="T95" fmla="*/ 707 h 755"/>
              <a:gd name="T96" fmla="*/ 416 w 1027"/>
              <a:gd name="T97" fmla="*/ 696 h 755"/>
              <a:gd name="T98" fmla="*/ 444 w 1027"/>
              <a:gd name="T99" fmla="*/ 683 h 755"/>
              <a:gd name="T100" fmla="*/ 473 w 1027"/>
              <a:gd name="T101" fmla="*/ 691 h 755"/>
              <a:gd name="T102" fmla="*/ 512 w 1027"/>
              <a:gd name="T103" fmla="*/ 720 h 755"/>
              <a:gd name="T104" fmla="*/ 557 w 1027"/>
              <a:gd name="T105" fmla="*/ 743 h 755"/>
              <a:gd name="T106" fmla="*/ 605 w 1027"/>
              <a:gd name="T107" fmla="*/ 753 h 755"/>
              <a:gd name="T108" fmla="*/ 662 w 1027"/>
              <a:gd name="T109" fmla="*/ 753 h 755"/>
              <a:gd name="T110" fmla="*/ 722 w 1027"/>
              <a:gd name="T111" fmla="*/ 736 h 755"/>
              <a:gd name="T112" fmla="*/ 773 w 1027"/>
              <a:gd name="T113" fmla="*/ 705 h 755"/>
              <a:gd name="T114" fmla="*/ 816 w 1027"/>
              <a:gd name="T115" fmla="*/ 662 h 755"/>
              <a:gd name="T116" fmla="*/ 873 w 1027"/>
              <a:gd name="T117" fmla="*/ 626 h 755"/>
              <a:gd name="T118" fmla="*/ 943 w 1027"/>
              <a:gd name="T119" fmla="*/ 586 h 755"/>
              <a:gd name="T120" fmla="*/ 994 w 1027"/>
              <a:gd name="T121" fmla="*/ 525 h 755"/>
              <a:gd name="T122" fmla="*/ 1023 w 1027"/>
              <a:gd name="T123" fmla="*/ 449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27" h="755">
                <a:moveTo>
                  <a:pt x="1027" y="406"/>
                </a:moveTo>
                <a:lnTo>
                  <a:pt x="1025" y="377"/>
                </a:lnTo>
                <a:lnTo>
                  <a:pt x="1020" y="350"/>
                </a:lnTo>
                <a:lnTo>
                  <a:pt x="1011" y="324"/>
                </a:lnTo>
                <a:lnTo>
                  <a:pt x="1001" y="300"/>
                </a:lnTo>
                <a:lnTo>
                  <a:pt x="987" y="276"/>
                </a:lnTo>
                <a:lnTo>
                  <a:pt x="970" y="255"/>
                </a:lnTo>
                <a:lnTo>
                  <a:pt x="951" y="236"/>
                </a:lnTo>
                <a:lnTo>
                  <a:pt x="931" y="219"/>
                </a:lnTo>
                <a:lnTo>
                  <a:pt x="931" y="218"/>
                </a:lnTo>
                <a:lnTo>
                  <a:pt x="931" y="214"/>
                </a:lnTo>
                <a:lnTo>
                  <a:pt x="931" y="212"/>
                </a:lnTo>
                <a:lnTo>
                  <a:pt x="931" y="211"/>
                </a:lnTo>
                <a:lnTo>
                  <a:pt x="927" y="178"/>
                </a:lnTo>
                <a:lnTo>
                  <a:pt x="919" y="147"/>
                </a:lnTo>
                <a:lnTo>
                  <a:pt x="903" y="120"/>
                </a:lnTo>
                <a:lnTo>
                  <a:pt x="885" y="96"/>
                </a:lnTo>
                <a:lnTo>
                  <a:pt x="861" y="77"/>
                </a:lnTo>
                <a:lnTo>
                  <a:pt x="833" y="61"/>
                </a:lnTo>
                <a:lnTo>
                  <a:pt x="802" y="53"/>
                </a:lnTo>
                <a:lnTo>
                  <a:pt x="770" y="49"/>
                </a:lnTo>
                <a:lnTo>
                  <a:pt x="754" y="49"/>
                </a:lnTo>
                <a:lnTo>
                  <a:pt x="739" y="53"/>
                </a:lnTo>
                <a:lnTo>
                  <a:pt x="725" y="56"/>
                </a:lnTo>
                <a:lnTo>
                  <a:pt x="711" y="60"/>
                </a:lnTo>
                <a:lnTo>
                  <a:pt x="698" y="67"/>
                </a:lnTo>
                <a:lnTo>
                  <a:pt x="686" y="73"/>
                </a:lnTo>
                <a:lnTo>
                  <a:pt x="674" y="82"/>
                </a:lnTo>
                <a:lnTo>
                  <a:pt x="662" y="91"/>
                </a:lnTo>
                <a:lnTo>
                  <a:pt x="657" y="77"/>
                </a:lnTo>
                <a:lnTo>
                  <a:pt x="650" y="65"/>
                </a:lnTo>
                <a:lnTo>
                  <a:pt x="641" y="53"/>
                </a:lnTo>
                <a:lnTo>
                  <a:pt x="631" y="44"/>
                </a:lnTo>
                <a:lnTo>
                  <a:pt x="619" y="36"/>
                </a:lnTo>
                <a:lnTo>
                  <a:pt x="607" y="30"/>
                </a:lnTo>
                <a:lnTo>
                  <a:pt x="591" y="27"/>
                </a:lnTo>
                <a:lnTo>
                  <a:pt x="578" y="25"/>
                </a:lnTo>
                <a:lnTo>
                  <a:pt x="562" y="27"/>
                </a:lnTo>
                <a:lnTo>
                  <a:pt x="549" y="30"/>
                </a:lnTo>
                <a:lnTo>
                  <a:pt x="535" y="36"/>
                </a:lnTo>
                <a:lnTo>
                  <a:pt x="523" y="42"/>
                </a:lnTo>
                <a:lnTo>
                  <a:pt x="512" y="53"/>
                </a:lnTo>
                <a:lnTo>
                  <a:pt x="504" y="63"/>
                </a:lnTo>
                <a:lnTo>
                  <a:pt x="495" y="75"/>
                </a:lnTo>
                <a:lnTo>
                  <a:pt x="490" y="89"/>
                </a:lnTo>
                <a:lnTo>
                  <a:pt x="473" y="70"/>
                </a:lnTo>
                <a:lnTo>
                  <a:pt x="452" y="51"/>
                </a:lnTo>
                <a:lnTo>
                  <a:pt x="432" y="36"/>
                </a:lnTo>
                <a:lnTo>
                  <a:pt x="408" y="24"/>
                </a:lnTo>
                <a:lnTo>
                  <a:pt x="384" y="13"/>
                </a:lnTo>
                <a:lnTo>
                  <a:pt x="358" y="6"/>
                </a:lnTo>
                <a:lnTo>
                  <a:pt x="331" y="1"/>
                </a:lnTo>
                <a:lnTo>
                  <a:pt x="303" y="0"/>
                </a:lnTo>
                <a:lnTo>
                  <a:pt x="255" y="5"/>
                </a:lnTo>
                <a:lnTo>
                  <a:pt x="209" y="18"/>
                </a:lnTo>
                <a:lnTo>
                  <a:pt x="168" y="41"/>
                </a:lnTo>
                <a:lnTo>
                  <a:pt x="132" y="70"/>
                </a:lnTo>
                <a:lnTo>
                  <a:pt x="103" y="106"/>
                </a:lnTo>
                <a:lnTo>
                  <a:pt x="80" y="147"/>
                </a:lnTo>
                <a:lnTo>
                  <a:pt x="67" y="194"/>
                </a:lnTo>
                <a:lnTo>
                  <a:pt x="62" y="243"/>
                </a:lnTo>
                <a:lnTo>
                  <a:pt x="63" y="269"/>
                </a:lnTo>
                <a:lnTo>
                  <a:pt x="68" y="295"/>
                </a:lnTo>
                <a:lnTo>
                  <a:pt x="75" y="319"/>
                </a:lnTo>
                <a:lnTo>
                  <a:pt x="84" y="343"/>
                </a:lnTo>
                <a:lnTo>
                  <a:pt x="67" y="350"/>
                </a:lnTo>
                <a:lnTo>
                  <a:pt x="51" y="358"/>
                </a:lnTo>
                <a:lnTo>
                  <a:pt x="36" y="370"/>
                </a:lnTo>
                <a:lnTo>
                  <a:pt x="24" y="382"/>
                </a:lnTo>
                <a:lnTo>
                  <a:pt x="14" y="398"/>
                </a:lnTo>
                <a:lnTo>
                  <a:pt x="7" y="415"/>
                </a:lnTo>
                <a:lnTo>
                  <a:pt x="2" y="432"/>
                </a:lnTo>
                <a:lnTo>
                  <a:pt x="0" y="451"/>
                </a:lnTo>
                <a:lnTo>
                  <a:pt x="2" y="473"/>
                </a:lnTo>
                <a:lnTo>
                  <a:pt x="8" y="494"/>
                </a:lnTo>
                <a:lnTo>
                  <a:pt x="19" y="513"/>
                </a:lnTo>
                <a:lnTo>
                  <a:pt x="32" y="530"/>
                </a:lnTo>
                <a:lnTo>
                  <a:pt x="50" y="544"/>
                </a:lnTo>
                <a:lnTo>
                  <a:pt x="68" y="554"/>
                </a:lnTo>
                <a:lnTo>
                  <a:pt x="89" y="561"/>
                </a:lnTo>
                <a:lnTo>
                  <a:pt x="111" y="562"/>
                </a:lnTo>
                <a:lnTo>
                  <a:pt x="122" y="562"/>
                </a:lnTo>
                <a:lnTo>
                  <a:pt x="132" y="561"/>
                </a:lnTo>
                <a:lnTo>
                  <a:pt x="142" y="557"/>
                </a:lnTo>
                <a:lnTo>
                  <a:pt x="151" y="554"/>
                </a:lnTo>
                <a:lnTo>
                  <a:pt x="159" y="586"/>
                </a:lnTo>
                <a:lnTo>
                  <a:pt x="173" y="617"/>
                </a:lnTo>
                <a:lnTo>
                  <a:pt x="192" y="645"/>
                </a:lnTo>
                <a:lnTo>
                  <a:pt x="216" y="667"/>
                </a:lnTo>
                <a:lnTo>
                  <a:pt x="242" y="688"/>
                </a:lnTo>
                <a:lnTo>
                  <a:pt x="272" y="701"/>
                </a:lnTo>
                <a:lnTo>
                  <a:pt x="305" y="710"/>
                </a:lnTo>
                <a:lnTo>
                  <a:pt x="339" y="713"/>
                </a:lnTo>
                <a:lnTo>
                  <a:pt x="356" y="713"/>
                </a:lnTo>
                <a:lnTo>
                  <a:pt x="372" y="710"/>
                </a:lnTo>
                <a:lnTo>
                  <a:pt x="387" y="707"/>
                </a:lnTo>
                <a:lnTo>
                  <a:pt x="403" y="703"/>
                </a:lnTo>
                <a:lnTo>
                  <a:pt x="416" y="696"/>
                </a:lnTo>
                <a:lnTo>
                  <a:pt x="430" y="689"/>
                </a:lnTo>
                <a:lnTo>
                  <a:pt x="444" y="683"/>
                </a:lnTo>
                <a:lnTo>
                  <a:pt x="456" y="674"/>
                </a:lnTo>
                <a:lnTo>
                  <a:pt x="473" y="691"/>
                </a:lnTo>
                <a:lnTo>
                  <a:pt x="492" y="707"/>
                </a:lnTo>
                <a:lnTo>
                  <a:pt x="512" y="720"/>
                </a:lnTo>
                <a:lnTo>
                  <a:pt x="533" y="732"/>
                </a:lnTo>
                <a:lnTo>
                  <a:pt x="557" y="743"/>
                </a:lnTo>
                <a:lnTo>
                  <a:pt x="581" y="749"/>
                </a:lnTo>
                <a:lnTo>
                  <a:pt x="605" y="753"/>
                </a:lnTo>
                <a:lnTo>
                  <a:pt x="631" y="755"/>
                </a:lnTo>
                <a:lnTo>
                  <a:pt x="662" y="753"/>
                </a:lnTo>
                <a:lnTo>
                  <a:pt x="693" y="746"/>
                </a:lnTo>
                <a:lnTo>
                  <a:pt x="722" y="736"/>
                </a:lnTo>
                <a:lnTo>
                  <a:pt x="749" y="722"/>
                </a:lnTo>
                <a:lnTo>
                  <a:pt x="773" y="705"/>
                </a:lnTo>
                <a:lnTo>
                  <a:pt x="795" y="684"/>
                </a:lnTo>
                <a:lnTo>
                  <a:pt x="816" y="662"/>
                </a:lnTo>
                <a:lnTo>
                  <a:pt x="833" y="636"/>
                </a:lnTo>
                <a:lnTo>
                  <a:pt x="873" y="626"/>
                </a:lnTo>
                <a:lnTo>
                  <a:pt x="910" y="609"/>
                </a:lnTo>
                <a:lnTo>
                  <a:pt x="943" y="586"/>
                </a:lnTo>
                <a:lnTo>
                  <a:pt x="972" y="557"/>
                </a:lnTo>
                <a:lnTo>
                  <a:pt x="994" y="525"/>
                </a:lnTo>
                <a:lnTo>
                  <a:pt x="1011" y="489"/>
                </a:lnTo>
                <a:lnTo>
                  <a:pt x="1023" y="449"/>
                </a:lnTo>
                <a:lnTo>
                  <a:pt x="1027" y="406"/>
                </a:lnTo>
                <a:close/>
              </a:path>
            </a:pathLst>
          </a:custGeom>
          <a:solidFill>
            <a:srgbClr val="96E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05" name="Freeform 21">
            <a:extLst>
              <a:ext uri="{FF2B5EF4-FFF2-40B4-BE49-F238E27FC236}">
                <a16:creationId xmlns:a16="http://schemas.microsoft.com/office/drawing/2014/main" id="{8C427C99-C1BD-3E98-7956-D257581161AE}"/>
              </a:ext>
            </a:extLst>
          </p:cNvPr>
          <p:cNvSpPr>
            <a:spLocks/>
          </p:cNvSpPr>
          <p:nvPr/>
        </p:nvSpPr>
        <p:spPr bwMode="auto">
          <a:xfrm>
            <a:off x="3079751" y="4724400"/>
            <a:ext cx="257175" cy="762000"/>
          </a:xfrm>
          <a:custGeom>
            <a:avLst/>
            <a:gdLst>
              <a:gd name="T0" fmla="*/ 0 w 174"/>
              <a:gd name="T1" fmla="*/ 498 h 498"/>
              <a:gd name="T2" fmla="*/ 174 w 174"/>
              <a:gd name="T3" fmla="*/ 498 h 498"/>
              <a:gd name="T4" fmla="*/ 169 w 174"/>
              <a:gd name="T5" fmla="*/ 431 h 498"/>
              <a:gd name="T6" fmla="*/ 163 w 174"/>
              <a:gd name="T7" fmla="*/ 364 h 498"/>
              <a:gd name="T8" fmla="*/ 162 w 174"/>
              <a:gd name="T9" fmla="*/ 295 h 498"/>
              <a:gd name="T10" fmla="*/ 160 w 174"/>
              <a:gd name="T11" fmla="*/ 225 h 498"/>
              <a:gd name="T12" fmla="*/ 160 w 174"/>
              <a:gd name="T13" fmla="*/ 184 h 498"/>
              <a:gd name="T14" fmla="*/ 162 w 174"/>
              <a:gd name="T15" fmla="*/ 142 h 498"/>
              <a:gd name="T16" fmla="*/ 163 w 174"/>
              <a:gd name="T17" fmla="*/ 103 h 498"/>
              <a:gd name="T18" fmla="*/ 165 w 174"/>
              <a:gd name="T19" fmla="*/ 62 h 498"/>
              <a:gd name="T20" fmla="*/ 146 w 174"/>
              <a:gd name="T21" fmla="*/ 58 h 498"/>
              <a:gd name="T22" fmla="*/ 126 w 174"/>
              <a:gd name="T23" fmla="*/ 53 h 498"/>
              <a:gd name="T24" fmla="*/ 107 w 174"/>
              <a:gd name="T25" fmla="*/ 46 h 498"/>
              <a:gd name="T26" fmla="*/ 90 w 174"/>
              <a:gd name="T27" fmla="*/ 39 h 498"/>
              <a:gd name="T28" fmla="*/ 72 w 174"/>
              <a:gd name="T29" fmla="*/ 31 h 498"/>
              <a:gd name="T30" fmla="*/ 55 w 174"/>
              <a:gd name="T31" fmla="*/ 22 h 498"/>
              <a:gd name="T32" fmla="*/ 38 w 174"/>
              <a:gd name="T33" fmla="*/ 12 h 498"/>
              <a:gd name="T34" fmla="*/ 23 w 174"/>
              <a:gd name="T35" fmla="*/ 0 h 498"/>
              <a:gd name="T36" fmla="*/ 24 w 174"/>
              <a:gd name="T37" fmla="*/ 34 h 498"/>
              <a:gd name="T38" fmla="*/ 26 w 174"/>
              <a:gd name="T39" fmla="*/ 69 h 498"/>
              <a:gd name="T40" fmla="*/ 28 w 174"/>
              <a:gd name="T41" fmla="*/ 105 h 498"/>
              <a:gd name="T42" fmla="*/ 28 w 174"/>
              <a:gd name="T43" fmla="*/ 141 h 498"/>
              <a:gd name="T44" fmla="*/ 26 w 174"/>
              <a:gd name="T45" fmla="*/ 235 h 498"/>
              <a:gd name="T46" fmla="*/ 23 w 174"/>
              <a:gd name="T47" fmla="*/ 326 h 498"/>
              <a:gd name="T48" fmla="*/ 14 w 174"/>
              <a:gd name="T49" fmla="*/ 414 h 498"/>
              <a:gd name="T50" fmla="*/ 0 w 174"/>
              <a:gd name="T51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4" h="498">
                <a:moveTo>
                  <a:pt x="0" y="498"/>
                </a:moveTo>
                <a:lnTo>
                  <a:pt x="174" y="498"/>
                </a:lnTo>
                <a:lnTo>
                  <a:pt x="169" y="431"/>
                </a:lnTo>
                <a:lnTo>
                  <a:pt x="163" y="364"/>
                </a:lnTo>
                <a:lnTo>
                  <a:pt x="162" y="295"/>
                </a:lnTo>
                <a:lnTo>
                  <a:pt x="160" y="225"/>
                </a:lnTo>
                <a:lnTo>
                  <a:pt x="160" y="184"/>
                </a:lnTo>
                <a:lnTo>
                  <a:pt x="162" y="142"/>
                </a:lnTo>
                <a:lnTo>
                  <a:pt x="163" y="103"/>
                </a:lnTo>
                <a:lnTo>
                  <a:pt x="165" y="62"/>
                </a:lnTo>
                <a:lnTo>
                  <a:pt x="146" y="58"/>
                </a:lnTo>
                <a:lnTo>
                  <a:pt x="126" y="53"/>
                </a:lnTo>
                <a:lnTo>
                  <a:pt x="107" y="46"/>
                </a:lnTo>
                <a:lnTo>
                  <a:pt x="90" y="39"/>
                </a:lnTo>
                <a:lnTo>
                  <a:pt x="72" y="31"/>
                </a:lnTo>
                <a:lnTo>
                  <a:pt x="55" y="22"/>
                </a:lnTo>
                <a:lnTo>
                  <a:pt x="38" y="12"/>
                </a:lnTo>
                <a:lnTo>
                  <a:pt x="23" y="0"/>
                </a:lnTo>
                <a:lnTo>
                  <a:pt x="24" y="34"/>
                </a:lnTo>
                <a:lnTo>
                  <a:pt x="26" y="69"/>
                </a:lnTo>
                <a:lnTo>
                  <a:pt x="28" y="105"/>
                </a:lnTo>
                <a:lnTo>
                  <a:pt x="28" y="141"/>
                </a:lnTo>
                <a:lnTo>
                  <a:pt x="26" y="235"/>
                </a:lnTo>
                <a:lnTo>
                  <a:pt x="23" y="326"/>
                </a:lnTo>
                <a:lnTo>
                  <a:pt x="14" y="414"/>
                </a:lnTo>
                <a:lnTo>
                  <a:pt x="0" y="498"/>
                </a:lnTo>
                <a:close/>
              </a:path>
            </a:pathLst>
          </a:custGeom>
          <a:solidFill>
            <a:srgbClr val="4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06" name="Freeform 22">
            <a:extLst>
              <a:ext uri="{FF2B5EF4-FFF2-40B4-BE49-F238E27FC236}">
                <a16:creationId xmlns:a16="http://schemas.microsoft.com/office/drawing/2014/main" id="{4F5AD83E-2795-F86D-BA61-671C0891204C}"/>
              </a:ext>
            </a:extLst>
          </p:cNvPr>
          <p:cNvSpPr>
            <a:spLocks/>
          </p:cNvSpPr>
          <p:nvPr/>
        </p:nvSpPr>
        <p:spPr bwMode="auto">
          <a:xfrm>
            <a:off x="3128963" y="4686301"/>
            <a:ext cx="17462" cy="55563"/>
          </a:xfrm>
          <a:custGeom>
            <a:avLst/>
            <a:gdLst>
              <a:gd name="T0" fmla="*/ 16 w 16"/>
              <a:gd name="T1" fmla="*/ 44 h 44"/>
              <a:gd name="T2" fmla="*/ 16 w 16"/>
              <a:gd name="T3" fmla="*/ 7 h 44"/>
              <a:gd name="T4" fmla="*/ 12 w 16"/>
              <a:gd name="T5" fmla="*/ 5 h 44"/>
              <a:gd name="T6" fmla="*/ 9 w 16"/>
              <a:gd name="T7" fmla="*/ 3 h 44"/>
              <a:gd name="T8" fmla="*/ 4 w 16"/>
              <a:gd name="T9" fmla="*/ 2 h 44"/>
              <a:gd name="T10" fmla="*/ 0 w 16"/>
              <a:gd name="T11" fmla="*/ 0 h 44"/>
              <a:gd name="T12" fmla="*/ 0 w 16"/>
              <a:gd name="T13" fmla="*/ 39 h 44"/>
              <a:gd name="T14" fmla="*/ 4 w 16"/>
              <a:gd name="T15" fmla="*/ 41 h 44"/>
              <a:gd name="T16" fmla="*/ 9 w 16"/>
              <a:gd name="T17" fmla="*/ 41 h 44"/>
              <a:gd name="T18" fmla="*/ 12 w 16"/>
              <a:gd name="T19" fmla="*/ 43 h 44"/>
              <a:gd name="T20" fmla="*/ 16 w 16"/>
              <a:gd name="T2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" h="44">
                <a:moveTo>
                  <a:pt x="16" y="44"/>
                </a:moveTo>
                <a:lnTo>
                  <a:pt x="16" y="7"/>
                </a:lnTo>
                <a:lnTo>
                  <a:pt x="12" y="5"/>
                </a:lnTo>
                <a:lnTo>
                  <a:pt x="9" y="3"/>
                </a:lnTo>
                <a:lnTo>
                  <a:pt x="4" y="2"/>
                </a:lnTo>
                <a:lnTo>
                  <a:pt x="0" y="0"/>
                </a:lnTo>
                <a:lnTo>
                  <a:pt x="0" y="39"/>
                </a:lnTo>
                <a:lnTo>
                  <a:pt x="4" y="41"/>
                </a:lnTo>
                <a:lnTo>
                  <a:pt x="9" y="41"/>
                </a:lnTo>
                <a:lnTo>
                  <a:pt x="12" y="43"/>
                </a:lnTo>
                <a:lnTo>
                  <a:pt x="16" y="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07" name="Freeform 23">
            <a:extLst>
              <a:ext uri="{FF2B5EF4-FFF2-40B4-BE49-F238E27FC236}">
                <a16:creationId xmlns:a16="http://schemas.microsoft.com/office/drawing/2014/main" id="{CABAF6BB-9992-1F61-52D5-65CB1CEA7A68}"/>
              </a:ext>
            </a:extLst>
          </p:cNvPr>
          <p:cNvSpPr>
            <a:spLocks/>
          </p:cNvSpPr>
          <p:nvPr/>
        </p:nvSpPr>
        <p:spPr bwMode="auto">
          <a:xfrm>
            <a:off x="2360613" y="3962400"/>
            <a:ext cx="1757362" cy="2209800"/>
          </a:xfrm>
          <a:custGeom>
            <a:avLst/>
            <a:gdLst>
              <a:gd name="T0" fmla="*/ 844 w 1461"/>
              <a:gd name="T1" fmla="*/ 790 h 1507"/>
              <a:gd name="T2" fmla="*/ 1242 w 1461"/>
              <a:gd name="T3" fmla="*/ 512 h 1507"/>
              <a:gd name="T4" fmla="*/ 1108 w 1461"/>
              <a:gd name="T5" fmla="*/ 103 h 1507"/>
              <a:gd name="T6" fmla="*/ 864 w 1461"/>
              <a:gd name="T7" fmla="*/ 59 h 1507"/>
              <a:gd name="T8" fmla="*/ 700 w 1461"/>
              <a:gd name="T9" fmla="*/ 76 h 1507"/>
              <a:gd name="T10" fmla="*/ 638 w 1461"/>
              <a:gd name="T11" fmla="*/ 72 h 1507"/>
              <a:gd name="T12" fmla="*/ 799 w 1461"/>
              <a:gd name="T13" fmla="*/ 62 h 1507"/>
              <a:gd name="T14" fmla="*/ 943 w 1461"/>
              <a:gd name="T15" fmla="*/ 91 h 1507"/>
              <a:gd name="T16" fmla="*/ 1125 w 1461"/>
              <a:gd name="T17" fmla="*/ 244 h 1507"/>
              <a:gd name="T18" fmla="*/ 1171 w 1461"/>
              <a:gd name="T19" fmla="*/ 565 h 1507"/>
              <a:gd name="T20" fmla="*/ 844 w 1461"/>
              <a:gd name="T21" fmla="*/ 754 h 1507"/>
              <a:gd name="T22" fmla="*/ 782 w 1461"/>
              <a:gd name="T23" fmla="*/ 586 h 1507"/>
              <a:gd name="T24" fmla="*/ 762 w 1461"/>
              <a:gd name="T25" fmla="*/ 658 h 1507"/>
              <a:gd name="T26" fmla="*/ 662 w 1461"/>
              <a:gd name="T27" fmla="*/ 628 h 1507"/>
              <a:gd name="T28" fmla="*/ 657 w 1461"/>
              <a:gd name="T29" fmla="*/ 532 h 1507"/>
              <a:gd name="T30" fmla="*/ 563 w 1461"/>
              <a:gd name="T31" fmla="*/ 714 h 1507"/>
              <a:gd name="T32" fmla="*/ 333 w 1461"/>
              <a:gd name="T33" fmla="*/ 562 h 1507"/>
              <a:gd name="T34" fmla="*/ 259 w 1461"/>
              <a:gd name="T35" fmla="*/ 400 h 1507"/>
              <a:gd name="T36" fmla="*/ 384 w 1461"/>
              <a:gd name="T37" fmla="*/ 79 h 1507"/>
              <a:gd name="T38" fmla="*/ 261 w 1461"/>
              <a:gd name="T39" fmla="*/ 306 h 1507"/>
              <a:gd name="T40" fmla="*/ 233 w 1461"/>
              <a:gd name="T41" fmla="*/ 560 h 1507"/>
              <a:gd name="T42" fmla="*/ 484 w 1461"/>
              <a:gd name="T43" fmla="*/ 738 h 1507"/>
              <a:gd name="T44" fmla="*/ 602 w 1461"/>
              <a:gd name="T45" fmla="*/ 1021 h 1507"/>
              <a:gd name="T46" fmla="*/ 499 w 1461"/>
              <a:gd name="T47" fmla="*/ 1164 h 1507"/>
              <a:gd name="T48" fmla="*/ 137 w 1461"/>
              <a:gd name="T49" fmla="*/ 1190 h 1507"/>
              <a:gd name="T50" fmla="*/ 94 w 1461"/>
              <a:gd name="T51" fmla="*/ 1207 h 1507"/>
              <a:gd name="T52" fmla="*/ 134 w 1461"/>
              <a:gd name="T53" fmla="*/ 1229 h 1507"/>
              <a:gd name="T54" fmla="*/ 50 w 1461"/>
              <a:gd name="T55" fmla="*/ 1335 h 1507"/>
              <a:gd name="T56" fmla="*/ 165 w 1461"/>
              <a:gd name="T57" fmla="*/ 1337 h 1507"/>
              <a:gd name="T58" fmla="*/ 340 w 1461"/>
              <a:gd name="T59" fmla="*/ 1186 h 1507"/>
              <a:gd name="T60" fmla="*/ 444 w 1461"/>
              <a:gd name="T61" fmla="*/ 1239 h 1507"/>
              <a:gd name="T62" fmla="*/ 316 w 1461"/>
              <a:gd name="T63" fmla="*/ 1260 h 1507"/>
              <a:gd name="T64" fmla="*/ 225 w 1461"/>
              <a:gd name="T65" fmla="*/ 1394 h 1507"/>
              <a:gd name="T66" fmla="*/ 393 w 1461"/>
              <a:gd name="T67" fmla="*/ 1464 h 1507"/>
              <a:gd name="T68" fmla="*/ 321 w 1461"/>
              <a:gd name="T69" fmla="*/ 1339 h 1507"/>
              <a:gd name="T70" fmla="*/ 537 w 1461"/>
              <a:gd name="T71" fmla="*/ 1232 h 1507"/>
              <a:gd name="T72" fmla="*/ 602 w 1461"/>
              <a:gd name="T73" fmla="*/ 1232 h 1507"/>
              <a:gd name="T74" fmla="*/ 628 w 1461"/>
              <a:gd name="T75" fmla="*/ 1294 h 1507"/>
              <a:gd name="T76" fmla="*/ 683 w 1461"/>
              <a:gd name="T77" fmla="*/ 1169 h 1507"/>
              <a:gd name="T78" fmla="*/ 722 w 1461"/>
              <a:gd name="T79" fmla="*/ 1128 h 1507"/>
              <a:gd name="T80" fmla="*/ 640 w 1461"/>
              <a:gd name="T81" fmla="*/ 1377 h 1507"/>
              <a:gd name="T82" fmla="*/ 480 w 1461"/>
              <a:gd name="T83" fmla="*/ 1377 h 1507"/>
              <a:gd name="T84" fmla="*/ 638 w 1461"/>
              <a:gd name="T85" fmla="*/ 1480 h 1507"/>
              <a:gd name="T86" fmla="*/ 763 w 1461"/>
              <a:gd name="T87" fmla="*/ 1327 h 1507"/>
              <a:gd name="T88" fmla="*/ 791 w 1461"/>
              <a:gd name="T89" fmla="*/ 1418 h 1507"/>
              <a:gd name="T90" fmla="*/ 852 w 1461"/>
              <a:gd name="T91" fmla="*/ 1322 h 1507"/>
              <a:gd name="T92" fmla="*/ 798 w 1461"/>
              <a:gd name="T93" fmla="*/ 1174 h 1507"/>
              <a:gd name="T94" fmla="*/ 921 w 1461"/>
              <a:gd name="T95" fmla="*/ 1418 h 1507"/>
              <a:gd name="T96" fmla="*/ 991 w 1461"/>
              <a:gd name="T97" fmla="*/ 1397 h 1507"/>
              <a:gd name="T98" fmla="*/ 1022 w 1461"/>
              <a:gd name="T99" fmla="*/ 1371 h 1507"/>
              <a:gd name="T100" fmla="*/ 990 w 1461"/>
              <a:gd name="T101" fmla="*/ 1294 h 1507"/>
              <a:gd name="T102" fmla="*/ 876 w 1461"/>
              <a:gd name="T103" fmla="*/ 1232 h 1507"/>
              <a:gd name="T104" fmla="*/ 1038 w 1461"/>
              <a:gd name="T105" fmla="*/ 1227 h 1507"/>
              <a:gd name="T106" fmla="*/ 1074 w 1461"/>
              <a:gd name="T107" fmla="*/ 1353 h 1507"/>
              <a:gd name="T108" fmla="*/ 1180 w 1461"/>
              <a:gd name="T109" fmla="*/ 1298 h 1507"/>
              <a:gd name="T110" fmla="*/ 1315 w 1461"/>
              <a:gd name="T111" fmla="*/ 1450 h 1507"/>
              <a:gd name="T112" fmla="*/ 1360 w 1461"/>
              <a:gd name="T113" fmla="*/ 1171 h 1507"/>
              <a:gd name="T114" fmla="*/ 1204 w 1461"/>
              <a:gd name="T115" fmla="*/ 1267 h 1507"/>
              <a:gd name="T116" fmla="*/ 1161 w 1461"/>
              <a:gd name="T117" fmla="*/ 1222 h 1507"/>
              <a:gd name="T118" fmla="*/ 1026 w 1461"/>
              <a:gd name="T119" fmla="*/ 1190 h 1507"/>
              <a:gd name="T120" fmla="*/ 813 w 1461"/>
              <a:gd name="T121" fmla="*/ 1087 h 1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1" h="1507">
                <a:moveTo>
                  <a:pt x="1461" y="1021"/>
                </a:moveTo>
                <a:lnTo>
                  <a:pt x="804" y="1021"/>
                </a:lnTo>
                <a:lnTo>
                  <a:pt x="799" y="961"/>
                </a:lnTo>
                <a:lnTo>
                  <a:pt x="796" y="901"/>
                </a:lnTo>
                <a:lnTo>
                  <a:pt x="794" y="843"/>
                </a:lnTo>
                <a:lnTo>
                  <a:pt x="792" y="785"/>
                </a:lnTo>
                <a:lnTo>
                  <a:pt x="799" y="786"/>
                </a:lnTo>
                <a:lnTo>
                  <a:pt x="806" y="786"/>
                </a:lnTo>
                <a:lnTo>
                  <a:pt x="811" y="788"/>
                </a:lnTo>
                <a:lnTo>
                  <a:pt x="818" y="788"/>
                </a:lnTo>
                <a:lnTo>
                  <a:pt x="825" y="790"/>
                </a:lnTo>
                <a:lnTo>
                  <a:pt x="832" y="790"/>
                </a:lnTo>
                <a:lnTo>
                  <a:pt x="837" y="790"/>
                </a:lnTo>
                <a:lnTo>
                  <a:pt x="844" y="790"/>
                </a:lnTo>
                <a:lnTo>
                  <a:pt x="876" y="788"/>
                </a:lnTo>
                <a:lnTo>
                  <a:pt x="907" y="781"/>
                </a:lnTo>
                <a:lnTo>
                  <a:pt x="936" y="771"/>
                </a:lnTo>
                <a:lnTo>
                  <a:pt x="966" y="757"/>
                </a:lnTo>
                <a:lnTo>
                  <a:pt x="991" y="740"/>
                </a:lnTo>
                <a:lnTo>
                  <a:pt x="1015" y="719"/>
                </a:lnTo>
                <a:lnTo>
                  <a:pt x="1038" y="695"/>
                </a:lnTo>
                <a:lnTo>
                  <a:pt x="1056" y="670"/>
                </a:lnTo>
                <a:lnTo>
                  <a:pt x="1099" y="658"/>
                </a:lnTo>
                <a:lnTo>
                  <a:pt x="1137" y="639"/>
                </a:lnTo>
                <a:lnTo>
                  <a:pt x="1171" y="615"/>
                </a:lnTo>
                <a:lnTo>
                  <a:pt x="1200" y="584"/>
                </a:lnTo>
                <a:lnTo>
                  <a:pt x="1224" y="550"/>
                </a:lnTo>
                <a:lnTo>
                  <a:pt x="1242" y="512"/>
                </a:lnTo>
                <a:lnTo>
                  <a:pt x="1254" y="471"/>
                </a:lnTo>
                <a:lnTo>
                  <a:pt x="1257" y="426"/>
                </a:lnTo>
                <a:lnTo>
                  <a:pt x="1255" y="397"/>
                </a:lnTo>
                <a:lnTo>
                  <a:pt x="1250" y="369"/>
                </a:lnTo>
                <a:lnTo>
                  <a:pt x="1243" y="342"/>
                </a:lnTo>
                <a:lnTo>
                  <a:pt x="1233" y="316"/>
                </a:lnTo>
                <a:lnTo>
                  <a:pt x="1219" y="292"/>
                </a:lnTo>
                <a:lnTo>
                  <a:pt x="1202" y="268"/>
                </a:lnTo>
                <a:lnTo>
                  <a:pt x="1183" y="248"/>
                </a:lnTo>
                <a:lnTo>
                  <a:pt x="1161" y="229"/>
                </a:lnTo>
                <a:lnTo>
                  <a:pt x="1158" y="193"/>
                </a:lnTo>
                <a:lnTo>
                  <a:pt x="1147" y="160"/>
                </a:lnTo>
                <a:lnTo>
                  <a:pt x="1130" y="129"/>
                </a:lnTo>
                <a:lnTo>
                  <a:pt x="1108" y="103"/>
                </a:lnTo>
                <a:lnTo>
                  <a:pt x="1082" y="81"/>
                </a:lnTo>
                <a:lnTo>
                  <a:pt x="1051" y="64"/>
                </a:lnTo>
                <a:lnTo>
                  <a:pt x="1019" y="54"/>
                </a:lnTo>
                <a:lnTo>
                  <a:pt x="983" y="50"/>
                </a:lnTo>
                <a:lnTo>
                  <a:pt x="969" y="50"/>
                </a:lnTo>
                <a:lnTo>
                  <a:pt x="955" y="52"/>
                </a:lnTo>
                <a:lnTo>
                  <a:pt x="943" y="55"/>
                </a:lnTo>
                <a:lnTo>
                  <a:pt x="930" y="57"/>
                </a:lnTo>
                <a:lnTo>
                  <a:pt x="918" y="62"/>
                </a:lnTo>
                <a:lnTo>
                  <a:pt x="906" y="67"/>
                </a:lnTo>
                <a:lnTo>
                  <a:pt x="894" y="74"/>
                </a:lnTo>
                <a:lnTo>
                  <a:pt x="882" y="81"/>
                </a:lnTo>
                <a:lnTo>
                  <a:pt x="873" y="69"/>
                </a:lnTo>
                <a:lnTo>
                  <a:pt x="864" y="59"/>
                </a:lnTo>
                <a:lnTo>
                  <a:pt x="854" y="48"/>
                </a:lnTo>
                <a:lnTo>
                  <a:pt x="842" y="40"/>
                </a:lnTo>
                <a:lnTo>
                  <a:pt x="830" y="35"/>
                </a:lnTo>
                <a:lnTo>
                  <a:pt x="816" y="30"/>
                </a:lnTo>
                <a:lnTo>
                  <a:pt x="803" y="28"/>
                </a:lnTo>
                <a:lnTo>
                  <a:pt x="787" y="26"/>
                </a:lnTo>
                <a:lnTo>
                  <a:pt x="775" y="28"/>
                </a:lnTo>
                <a:lnTo>
                  <a:pt x="762" y="30"/>
                </a:lnTo>
                <a:lnTo>
                  <a:pt x="750" y="33"/>
                </a:lnTo>
                <a:lnTo>
                  <a:pt x="738" y="40"/>
                </a:lnTo>
                <a:lnTo>
                  <a:pt x="727" y="47"/>
                </a:lnTo>
                <a:lnTo>
                  <a:pt x="717" y="55"/>
                </a:lnTo>
                <a:lnTo>
                  <a:pt x="708" y="66"/>
                </a:lnTo>
                <a:lnTo>
                  <a:pt x="700" y="76"/>
                </a:lnTo>
                <a:lnTo>
                  <a:pt x="683" y="60"/>
                </a:lnTo>
                <a:lnTo>
                  <a:pt x="664" y="47"/>
                </a:lnTo>
                <a:lnTo>
                  <a:pt x="643" y="33"/>
                </a:lnTo>
                <a:lnTo>
                  <a:pt x="623" y="23"/>
                </a:lnTo>
                <a:lnTo>
                  <a:pt x="602" y="14"/>
                </a:lnTo>
                <a:lnTo>
                  <a:pt x="580" y="7"/>
                </a:lnTo>
                <a:lnTo>
                  <a:pt x="556" y="4"/>
                </a:lnTo>
                <a:lnTo>
                  <a:pt x="533" y="0"/>
                </a:lnTo>
                <a:lnTo>
                  <a:pt x="533" y="36"/>
                </a:lnTo>
                <a:lnTo>
                  <a:pt x="556" y="40"/>
                </a:lnTo>
                <a:lnTo>
                  <a:pt x="578" y="45"/>
                </a:lnTo>
                <a:lnTo>
                  <a:pt x="599" y="52"/>
                </a:lnTo>
                <a:lnTo>
                  <a:pt x="619" y="60"/>
                </a:lnTo>
                <a:lnTo>
                  <a:pt x="638" y="72"/>
                </a:lnTo>
                <a:lnTo>
                  <a:pt x="657" y="86"/>
                </a:lnTo>
                <a:lnTo>
                  <a:pt x="674" y="100"/>
                </a:lnTo>
                <a:lnTo>
                  <a:pt x="689" y="117"/>
                </a:lnTo>
                <a:lnTo>
                  <a:pt x="710" y="143"/>
                </a:lnTo>
                <a:lnTo>
                  <a:pt x="720" y="112"/>
                </a:lnTo>
                <a:lnTo>
                  <a:pt x="726" y="102"/>
                </a:lnTo>
                <a:lnTo>
                  <a:pt x="731" y="91"/>
                </a:lnTo>
                <a:lnTo>
                  <a:pt x="738" y="83"/>
                </a:lnTo>
                <a:lnTo>
                  <a:pt x="746" y="74"/>
                </a:lnTo>
                <a:lnTo>
                  <a:pt x="756" y="69"/>
                </a:lnTo>
                <a:lnTo>
                  <a:pt x="767" y="64"/>
                </a:lnTo>
                <a:lnTo>
                  <a:pt x="777" y="62"/>
                </a:lnTo>
                <a:lnTo>
                  <a:pt x="787" y="60"/>
                </a:lnTo>
                <a:lnTo>
                  <a:pt x="799" y="62"/>
                </a:lnTo>
                <a:lnTo>
                  <a:pt x="811" y="64"/>
                </a:lnTo>
                <a:lnTo>
                  <a:pt x="822" y="69"/>
                </a:lnTo>
                <a:lnTo>
                  <a:pt x="832" y="76"/>
                </a:lnTo>
                <a:lnTo>
                  <a:pt x="840" y="83"/>
                </a:lnTo>
                <a:lnTo>
                  <a:pt x="847" y="93"/>
                </a:lnTo>
                <a:lnTo>
                  <a:pt x="854" y="102"/>
                </a:lnTo>
                <a:lnTo>
                  <a:pt x="858" y="114"/>
                </a:lnTo>
                <a:lnTo>
                  <a:pt x="866" y="141"/>
                </a:lnTo>
                <a:lnTo>
                  <a:pt x="887" y="122"/>
                </a:lnTo>
                <a:lnTo>
                  <a:pt x="897" y="114"/>
                </a:lnTo>
                <a:lnTo>
                  <a:pt x="907" y="107"/>
                </a:lnTo>
                <a:lnTo>
                  <a:pt x="919" y="100"/>
                </a:lnTo>
                <a:lnTo>
                  <a:pt x="931" y="95"/>
                </a:lnTo>
                <a:lnTo>
                  <a:pt x="943" y="91"/>
                </a:lnTo>
                <a:lnTo>
                  <a:pt x="957" y="88"/>
                </a:lnTo>
                <a:lnTo>
                  <a:pt x="969" y="86"/>
                </a:lnTo>
                <a:lnTo>
                  <a:pt x="983" y="86"/>
                </a:lnTo>
                <a:lnTo>
                  <a:pt x="1012" y="90"/>
                </a:lnTo>
                <a:lnTo>
                  <a:pt x="1039" y="98"/>
                </a:lnTo>
                <a:lnTo>
                  <a:pt x="1063" y="110"/>
                </a:lnTo>
                <a:lnTo>
                  <a:pt x="1084" y="127"/>
                </a:lnTo>
                <a:lnTo>
                  <a:pt x="1103" y="150"/>
                </a:lnTo>
                <a:lnTo>
                  <a:pt x="1115" y="174"/>
                </a:lnTo>
                <a:lnTo>
                  <a:pt x="1123" y="201"/>
                </a:lnTo>
                <a:lnTo>
                  <a:pt x="1127" y="230"/>
                </a:lnTo>
                <a:lnTo>
                  <a:pt x="1125" y="234"/>
                </a:lnTo>
                <a:lnTo>
                  <a:pt x="1125" y="239"/>
                </a:lnTo>
                <a:lnTo>
                  <a:pt x="1125" y="244"/>
                </a:lnTo>
                <a:lnTo>
                  <a:pt x="1125" y="246"/>
                </a:lnTo>
                <a:lnTo>
                  <a:pt x="1134" y="251"/>
                </a:lnTo>
                <a:lnTo>
                  <a:pt x="1152" y="268"/>
                </a:lnTo>
                <a:lnTo>
                  <a:pt x="1171" y="285"/>
                </a:lnTo>
                <a:lnTo>
                  <a:pt x="1187" y="306"/>
                </a:lnTo>
                <a:lnTo>
                  <a:pt x="1199" y="328"/>
                </a:lnTo>
                <a:lnTo>
                  <a:pt x="1209" y="350"/>
                </a:lnTo>
                <a:lnTo>
                  <a:pt x="1216" y="376"/>
                </a:lnTo>
                <a:lnTo>
                  <a:pt x="1221" y="400"/>
                </a:lnTo>
                <a:lnTo>
                  <a:pt x="1223" y="426"/>
                </a:lnTo>
                <a:lnTo>
                  <a:pt x="1219" y="464"/>
                </a:lnTo>
                <a:lnTo>
                  <a:pt x="1209" y="501"/>
                </a:lnTo>
                <a:lnTo>
                  <a:pt x="1194" y="534"/>
                </a:lnTo>
                <a:lnTo>
                  <a:pt x="1171" y="565"/>
                </a:lnTo>
                <a:lnTo>
                  <a:pt x="1146" y="591"/>
                </a:lnTo>
                <a:lnTo>
                  <a:pt x="1115" y="611"/>
                </a:lnTo>
                <a:lnTo>
                  <a:pt x="1080" y="627"/>
                </a:lnTo>
                <a:lnTo>
                  <a:pt x="1043" y="637"/>
                </a:lnTo>
                <a:lnTo>
                  <a:pt x="1034" y="639"/>
                </a:lnTo>
                <a:lnTo>
                  <a:pt x="1029" y="646"/>
                </a:lnTo>
                <a:lnTo>
                  <a:pt x="1014" y="670"/>
                </a:lnTo>
                <a:lnTo>
                  <a:pt x="995" y="690"/>
                </a:lnTo>
                <a:lnTo>
                  <a:pt x="974" y="709"/>
                </a:lnTo>
                <a:lnTo>
                  <a:pt x="952" y="725"/>
                </a:lnTo>
                <a:lnTo>
                  <a:pt x="926" y="737"/>
                </a:lnTo>
                <a:lnTo>
                  <a:pt x="900" y="747"/>
                </a:lnTo>
                <a:lnTo>
                  <a:pt x="873" y="752"/>
                </a:lnTo>
                <a:lnTo>
                  <a:pt x="844" y="754"/>
                </a:lnTo>
                <a:lnTo>
                  <a:pt x="837" y="754"/>
                </a:lnTo>
                <a:lnTo>
                  <a:pt x="832" y="754"/>
                </a:lnTo>
                <a:lnTo>
                  <a:pt x="825" y="754"/>
                </a:lnTo>
                <a:lnTo>
                  <a:pt x="818" y="752"/>
                </a:lnTo>
                <a:lnTo>
                  <a:pt x="811" y="752"/>
                </a:lnTo>
                <a:lnTo>
                  <a:pt x="806" y="750"/>
                </a:lnTo>
                <a:lnTo>
                  <a:pt x="799" y="750"/>
                </a:lnTo>
                <a:lnTo>
                  <a:pt x="792" y="749"/>
                </a:lnTo>
                <a:lnTo>
                  <a:pt x="792" y="714"/>
                </a:lnTo>
                <a:lnTo>
                  <a:pt x="794" y="680"/>
                </a:lnTo>
                <a:lnTo>
                  <a:pt x="796" y="644"/>
                </a:lnTo>
                <a:lnTo>
                  <a:pt x="798" y="604"/>
                </a:lnTo>
                <a:lnTo>
                  <a:pt x="799" y="589"/>
                </a:lnTo>
                <a:lnTo>
                  <a:pt x="782" y="586"/>
                </a:lnTo>
                <a:lnTo>
                  <a:pt x="774" y="584"/>
                </a:lnTo>
                <a:lnTo>
                  <a:pt x="767" y="582"/>
                </a:lnTo>
                <a:lnTo>
                  <a:pt x="758" y="580"/>
                </a:lnTo>
                <a:lnTo>
                  <a:pt x="751" y="579"/>
                </a:lnTo>
                <a:lnTo>
                  <a:pt x="743" y="575"/>
                </a:lnTo>
                <a:lnTo>
                  <a:pt x="734" y="574"/>
                </a:lnTo>
                <a:lnTo>
                  <a:pt x="727" y="570"/>
                </a:lnTo>
                <a:lnTo>
                  <a:pt x="719" y="567"/>
                </a:lnTo>
                <a:lnTo>
                  <a:pt x="719" y="604"/>
                </a:lnTo>
                <a:lnTo>
                  <a:pt x="731" y="608"/>
                </a:lnTo>
                <a:lnTo>
                  <a:pt x="741" y="611"/>
                </a:lnTo>
                <a:lnTo>
                  <a:pt x="751" y="615"/>
                </a:lnTo>
                <a:lnTo>
                  <a:pt x="763" y="618"/>
                </a:lnTo>
                <a:lnTo>
                  <a:pt x="762" y="658"/>
                </a:lnTo>
                <a:lnTo>
                  <a:pt x="760" y="695"/>
                </a:lnTo>
                <a:lnTo>
                  <a:pt x="758" y="733"/>
                </a:lnTo>
                <a:lnTo>
                  <a:pt x="758" y="767"/>
                </a:lnTo>
                <a:lnTo>
                  <a:pt x="758" y="829"/>
                </a:lnTo>
                <a:lnTo>
                  <a:pt x="762" y="893"/>
                </a:lnTo>
                <a:lnTo>
                  <a:pt x="765" y="956"/>
                </a:lnTo>
                <a:lnTo>
                  <a:pt x="770" y="1021"/>
                </a:lnTo>
                <a:lnTo>
                  <a:pt x="638" y="1021"/>
                </a:lnTo>
                <a:lnTo>
                  <a:pt x="648" y="948"/>
                </a:lnTo>
                <a:lnTo>
                  <a:pt x="657" y="867"/>
                </a:lnTo>
                <a:lnTo>
                  <a:pt x="660" y="779"/>
                </a:lnTo>
                <a:lnTo>
                  <a:pt x="662" y="682"/>
                </a:lnTo>
                <a:lnTo>
                  <a:pt x="662" y="656"/>
                </a:lnTo>
                <a:lnTo>
                  <a:pt x="662" y="628"/>
                </a:lnTo>
                <a:lnTo>
                  <a:pt x="662" y="603"/>
                </a:lnTo>
                <a:lnTo>
                  <a:pt x="660" y="577"/>
                </a:lnTo>
                <a:lnTo>
                  <a:pt x="671" y="584"/>
                </a:lnTo>
                <a:lnTo>
                  <a:pt x="681" y="589"/>
                </a:lnTo>
                <a:lnTo>
                  <a:pt x="691" y="594"/>
                </a:lnTo>
                <a:lnTo>
                  <a:pt x="703" y="599"/>
                </a:lnTo>
                <a:lnTo>
                  <a:pt x="703" y="560"/>
                </a:lnTo>
                <a:lnTo>
                  <a:pt x="696" y="556"/>
                </a:lnTo>
                <a:lnTo>
                  <a:pt x="689" y="553"/>
                </a:lnTo>
                <a:lnTo>
                  <a:pt x="683" y="550"/>
                </a:lnTo>
                <a:lnTo>
                  <a:pt x="676" y="544"/>
                </a:lnTo>
                <a:lnTo>
                  <a:pt x="671" y="541"/>
                </a:lnTo>
                <a:lnTo>
                  <a:pt x="664" y="536"/>
                </a:lnTo>
                <a:lnTo>
                  <a:pt x="657" y="532"/>
                </a:lnTo>
                <a:lnTo>
                  <a:pt x="652" y="527"/>
                </a:lnTo>
                <a:lnTo>
                  <a:pt x="619" y="501"/>
                </a:lnTo>
                <a:lnTo>
                  <a:pt x="623" y="543"/>
                </a:lnTo>
                <a:lnTo>
                  <a:pt x="624" y="582"/>
                </a:lnTo>
                <a:lnTo>
                  <a:pt x="626" y="620"/>
                </a:lnTo>
                <a:lnTo>
                  <a:pt x="626" y="659"/>
                </a:lnTo>
                <a:lnTo>
                  <a:pt x="626" y="697"/>
                </a:lnTo>
                <a:lnTo>
                  <a:pt x="617" y="701"/>
                </a:lnTo>
                <a:lnTo>
                  <a:pt x="609" y="704"/>
                </a:lnTo>
                <a:lnTo>
                  <a:pt x="600" y="707"/>
                </a:lnTo>
                <a:lnTo>
                  <a:pt x="590" y="709"/>
                </a:lnTo>
                <a:lnTo>
                  <a:pt x="581" y="711"/>
                </a:lnTo>
                <a:lnTo>
                  <a:pt x="571" y="713"/>
                </a:lnTo>
                <a:lnTo>
                  <a:pt x="563" y="714"/>
                </a:lnTo>
                <a:lnTo>
                  <a:pt x="552" y="714"/>
                </a:lnTo>
                <a:lnTo>
                  <a:pt x="521" y="711"/>
                </a:lnTo>
                <a:lnTo>
                  <a:pt x="491" y="704"/>
                </a:lnTo>
                <a:lnTo>
                  <a:pt x="463" y="690"/>
                </a:lnTo>
                <a:lnTo>
                  <a:pt x="439" y="673"/>
                </a:lnTo>
                <a:lnTo>
                  <a:pt x="419" y="652"/>
                </a:lnTo>
                <a:lnTo>
                  <a:pt x="401" y="627"/>
                </a:lnTo>
                <a:lnTo>
                  <a:pt x="389" y="599"/>
                </a:lnTo>
                <a:lnTo>
                  <a:pt x="381" y="570"/>
                </a:lnTo>
                <a:lnTo>
                  <a:pt x="377" y="548"/>
                </a:lnTo>
                <a:lnTo>
                  <a:pt x="357" y="556"/>
                </a:lnTo>
                <a:lnTo>
                  <a:pt x="348" y="558"/>
                </a:lnTo>
                <a:lnTo>
                  <a:pt x="341" y="560"/>
                </a:lnTo>
                <a:lnTo>
                  <a:pt x="333" y="562"/>
                </a:lnTo>
                <a:lnTo>
                  <a:pt x="324" y="562"/>
                </a:lnTo>
                <a:lnTo>
                  <a:pt x="305" y="560"/>
                </a:lnTo>
                <a:lnTo>
                  <a:pt x="288" y="555"/>
                </a:lnTo>
                <a:lnTo>
                  <a:pt x="271" y="546"/>
                </a:lnTo>
                <a:lnTo>
                  <a:pt x="257" y="534"/>
                </a:lnTo>
                <a:lnTo>
                  <a:pt x="245" y="520"/>
                </a:lnTo>
                <a:lnTo>
                  <a:pt x="237" y="505"/>
                </a:lnTo>
                <a:lnTo>
                  <a:pt x="232" y="488"/>
                </a:lnTo>
                <a:lnTo>
                  <a:pt x="230" y="469"/>
                </a:lnTo>
                <a:lnTo>
                  <a:pt x="232" y="453"/>
                </a:lnTo>
                <a:lnTo>
                  <a:pt x="235" y="438"/>
                </a:lnTo>
                <a:lnTo>
                  <a:pt x="242" y="424"/>
                </a:lnTo>
                <a:lnTo>
                  <a:pt x="251" y="412"/>
                </a:lnTo>
                <a:lnTo>
                  <a:pt x="259" y="400"/>
                </a:lnTo>
                <a:lnTo>
                  <a:pt x="271" y="392"/>
                </a:lnTo>
                <a:lnTo>
                  <a:pt x="285" y="385"/>
                </a:lnTo>
                <a:lnTo>
                  <a:pt x="300" y="380"/>
                </a:lnTo>
                <a:lnTo>
                  <a:pt x="321" y="374"/>
                </a:lnTo>
                <a:lnTo>
                  <a:pt x="312" y="354"/>
                </a:lnTo>
                <a:lnTo>
                  <a:pt x="304" y="332"/>
                </a:lnTo>
                <a:lnTo>
                  <a:pt x="297" y="309"/>
                </a:lnTo>
                <a:lnTo>
                  <a:pt x="293" y="285"/>
                </a:lnTo>
                <a:lnTo>
                  <a:pt x="292" y="261"/>
                </a:lnTo>
                <a:lnTo>
                  <a:pt x="295" y="217"/>
                </a:lnTo>
                <a:lnTo>
                  <a:pt x="309" y="177"/>
                </a:lnTo>
                <a:lnTo>
                  <a:pt x="328" y="139"/>
                </a:lnTo>
                <a:lnTo>
                  <a:pt x="353" y="107"/>
                </a:lnTo>
                <a:lnTo>
                  <a:pt x="384" y="79"/>
                </a:lnTo>
                <a:lnTo>
                  <a:pt x="422" y="57"/>
                </a:lnTo>
                <a:lnTo>
                  <a:pt x="461" y="43"/>
                </a:lnTo>
                <a:lnTo>
                  <a:pt x="504" y="36"/>
                </a:lnTo>
                <a:lnTo>
                  <a:pt x="504" y="0"/>
                </a:lnTo>
                <a:lnTo>
                  <a:pt x="455" y="7"/>
                </a:lnTo>
                <a:lnTo>
                  <a:pt x="408" y="24"/>
                </a:lnTo>
                <a:lnTo>
                  <a:pt x="365" y="48"/>
                </a:lnTo>
                <a:lnTo>
                  <a:pt x="329" y="81"/>
                </a:lnTo>
                <a:lnTo>
                  <a:pt x="299" y="119"/>
                </a:lnTo>
                <a:lnTo>
                  <a:pt x="275" y="162"/>
                </a:lnTo>
                <a:lnTo>
                  <a:pt x="261" y="210"/>
                </a:lnTo>
                <a:lnTo>
                  <a:pt x="256" y="261"/>
                </a:lnTo>
                <a:lnTo>
                  <a:pt x="257" y="284"/>
                </a:lnTo>
                <a:lnTo>
                  <a:pt x="261" y="306"/>
                </a:lnTo>
                <a:lnTo>
                  <a:pt x="266" y="328"/>
                </a:lnTo>
                <a:lnTo>
                  <a:pt x="273" y="350"/>
                </a:lnTo>
                <a:lnTo>
                  <a:pt x="256" y="359"/>
                </a:lnTo>
                <a:lnTo>
                  <a:pt x="242" y="371"/>
                </a:lnTo>
                <a:lnTo>
                  <a:pt x="228" y="383"/>
                </a:lnTo>
                <a:lnTo>
                  <a:pt x="216" y="399"/>
                </a:lnTo>
                <a:lnTo>
                  <a:pt x="208" y="414"/>
                </a:lnTo>
                <a:lnTo>
                  <a:pt x="201" y="431"/>
                </a:lnTo>
                <a:lnTo>
                  <a:pt x="197" y="450"/>
                </a:lnTo>
                <a:lnTo>
                  <a:pt x="196" y="469"/>
                </a:lnTo>
                <a:lnTo>
                  <a:pt x="199" y="495"/>
                </a:lnTo>
                <a:lnTo>
                  <a:pt x="206" y="519"/>
                </a:lnTo>
                <a:lnTo>
                  <a:pt x="218" y="541"/>
                </a:lnTo>
                <a:lnTo>
                  <a:pt x="233" y="560"/>
                </a:lnTo>
                <a:lnTo>
                  <a:pt x="252" y="575"/>
                </a:lnTo>
                <a:lnTo>
                  <a:pt x="275" y="587"/>
                </a:lnTo>
                <a:lnTo>
                  <a:pt x="299" y="594"/>
                </a:lnTo>
                <a:lnTo>
                  <a:pt x="324" y="598"/>
                </a:lnTo>
                <a:lnTo>
                  <a:pt x="331" y="598"/>
                </a:lnTo>
                <a:lnTo>
                  <a:pt x="338" y="598"/>
                </a:lnTo>
                <a:lnTo>
                  <a:pt x="343" y="598"/>
                </a:lnTo>
                <a:lnTo>
                  <a:pt x="350" y="596"/>
                </a:lnTo>
                <a:lnTo>
                  <a:pt x="362" y="628"/>
                </a:lnTo>
                <a:lnTo>
                  <a:pt x="377" y="658"/>
                </a:lnTo>
                <a:lnTo>
                  <a:pt x="400" y="683"/>
                </a:lnTo>
                <a:lnTo>
                  <a:pt x="424" y="706"/>
                </a:lnTo>
                <a:lnTo>
                  <a:pt x="453" y="725"/>
                </a:lnTo>
                <a:lnTo>
                  <a:pt x="484" y="738"/>
                </a:lnTo>
                <a:lnTo>
                  <a:pt x="516" y="747"/>
                </a:lnTo>
                <a:lnTo>
                  <a:pt x="552" y="750"/>
                </a:lnTo>
                <a:lnTo>
                  <a:pt x="563" y="750"/>
                </a:lnTo>
                <a:lnTo>
                  <a:pt x="571" y="749"/>
                </a:lnTo>
                <a:lnTo>
                  <a:pt x="581" y="749"/>
                </a:lnTo>
                <a:lnTo>
                  <a:pt x="590" y="747"/>
                </a:lnTo>
                <a:lnTo>
                  <a:pt x="600" y="743"/>
                </a:lnTo>
                <a:lnTo>
                  <a:pt x="609" y="742"/>
                </a:lnTo>
                <a:lnTo>
                  <a:pt x="617" y="738"/>
                </a:lnTo>
                <a:lnTo>
                  <a:pt x="626" y="735"/>
                </a:lnTo>
                <a:lnTo>
                  <a:pt x="624" y="815"/>
                </a:lnTo>
                <a:lnTo>
                  <a:pt x="619" y="891"/>
                </a:lnTo>
                <a:lnTo>
                  <a:pt x="611" y="958"/>
                </a:lnTo>
                <a:lnTo>
                  <a:pt x="602" y="1021"/>
                </a:lnTo>
                <a:lnTo>
                  <a:pt x="5" y="1021"/>
                </a:lnTo>
                <a:lnTo>
                  <a:pt x="5" y="1056"/>
                </a:lnTo>
                <a:lnTo>
                  <a:pt x="595" y="1056"/>
                </a:lnTo>
                <a:lnTo>
                  <a:pt x="593" y="1068"/>
                </a:lnTo>
                <a:lnTo>
                  <a:pt x="590" y="1078"/>
                </a:lnTo>
                <a:lnTo>
                  <a:pt x="588" y="1088"/>
                </a:lnTo>
                <a:lnTo>
                  <a:pt x="585" y="1099"/>
                </a:lnTo>
                <a:lnTo>
                  <a:pt x="578" y="1121"/>
                </a:lnTo>
                <a:lnTo>
                  <a:pt x="568" y="1140"/>
                </a:lnTo>
                <a:lnTo>
                  <a:pt x="557" y="1160"/>
                </a:lnTo>
                <a:lnTo>
                  <a:pt x="544" y="1178"/>
                </a:lnTo>
                <a:lnTo>
                  <a:pt x="544" y="1176"/>
                </a:lnTo>
                <a:lnTo>
                  <a:pt x="521" y="1169"/>
                </a:lnTo>
                <a:lnTo>
                  <a:pt x="499" y="1164"/>
                </a:lnTo>
                <a:lnTo>
                  <a:pt x="477" y="1160"/>
                </a:lnTo>
                <a:lnTo>
                  <a:pt x="453" y="1157"/>
                </a:lnTo>
                <a:lnTo>
                  <a:pt x="431" y="1154"/>
                </a:lnTo>
                <a:lnTo>
                  <a:pt x="407" y="1152"/>
                </a:lnTo>
                <a:lnTo>
                  <a:pt x="384" y="1150"/>
                </a:lnTo>
                <a:lnTo>
                  <a:pt x="360" y="1150"/>
                </a:lnTo>
                <a:lnTo>
                  <a:pt x="331" y="1150"/>
                </a:lnTo>
                <a:lnTo>
                  <a:pt x="302" y="1152"/>
                </a:lnTo>
                <a:lnTo>
                  <a:pt x="275" y="1155"/>
                </a:lnTo>
                <a:lnTo>
                  <a:pt x="247" y="1160"/>
                </a:lnTo>
                <a:lnTo>
                  <a:pt x="218" y="1166"/>
                </a:lnTo>
                <a:lnTo>
                  <a:pt x="191" y="1172"/>
                </a:lnTo>
                <a:lnTo>
                  <a:pt x="165" y="1181"/>
                </a:lnTo>
                <a:lnTo>
                  <a:pt x="137" y="1190"/>
                </a:lnTo>
                <a:lnTo>
                  <a:pt x="130" y="1181"/>
                </a:lnTo>
                <a:lnTo>
                  <a:pt x="124" y="1172"/>
                </a:lnTo>
                <a:lnTo>
                  <a:pt x="115" y="1166"/>
                </a:lnTo>
                <a:lnTo>
                  <a:pt x="106" y="1159"/>
                </a:lnTo>
                <a:lnTo>
                  <a:pt x="98" y="1152"/>
                </a:lnTo>
                <a:lnTo>
                  <a:pt x="89" y="1147"/>
                </a:lnTo>
                <a:lnTo>
                  <a:pt x="79" y="1142"/>
                </a:lnTo>
                <a:lnTo>
                  <a:pt x="69" y="1138"/>
                </a:lnTo>
                <a:lnTo>
                  <a:pt x="58" y="1172"/>
                </a:lnTo>
                <a:lnTo>
                  <a:pt x="70" y="1178"/>
                </a:lnTo>
                <a:lnTo>
                  <a:pt x="82" y="1184"/>
                </a:lnTo>
                <a:lnTo>
                  <a:pt x="93" y="1193"/>
                </a:lnTo>
                <a:lnTo>
                  <a:pt x="103" y="1203"/>
                </a:lnTo>
                <a:lnTo>
                  <a:pt x="94" y="1207"/>
                </a:lnTo>
                <a:lnTo>
                  <a:pt x="86" y="1212"/>
                </a:lnTo>
                <a:lnTo>
                  <a:pt x="76" y="1215"/>
                </a:lnTo>
                <a:lnTo>
                  <a:pt x="67" y="1220"/>
                </a:lnTo>
                <a:lnTo>
                  <a:pt x="58" y="1224"/>
                </a:lnTo>
                <a:lnTo>
                  <a:pt x="50" y="1229"/>
                </a:lnTo>
                <a:lnTo>
                  <a:pt x="40" y="1232"/>
                </a:lnTo>
                <a:lnTo>
                  <a:pt x="31" y="1238"/>
                </a:lnTo>
                <a:lnTo>
                  <a:pt x="50" y="1269"/>
                </a:lnTo>
                <a:lnTo>
                  <a:pt x="64" y="1262"/>
                </a:lnTo>
                <a:lnTo>
                  <a:pt x="77" y="1255"/>
                </a:lnTo>
                <a:lnTo>
                  <a:pt x="91" y="1248"/>
                </a:lnTo>
                <a:lnTo>
                  <a:pt x="105" y="1241"/>
                </a:lnTo>
                <a:lnTo>
                  <a:pt x="118" y="1236"/>
                </a:lnTo>
                <a:lnTo>
                  <a:pt x="134" y="1229"/>
                </a:lnTo>
                <a:lnTo>
                  <a:pt x="148" y="1224"/>
                </a:lnTo>
                <a:lnTo>
                  <a:pt x="161" y="1219"/>
                </a:lnTo>
                <a:lnTo>
                  <a:pt x="165" y="1231"/>
                </a:lnTo>
                <a:lnTo>
                  <a:pt x="167" y="1241"/>
                </a:lnTo>
                <a:lnTo>
                  <a:pt x="167" y="1253"/>
                </a:lnTo>
                <a:lnTo>
                  <a:pt x="167" y="1265"/>
                </a:lnTo>
                <a:lnTo>
                  <a:pt x="161" y="1282"/>
                </a:lnTo>
                <a:lnTo>
                  <a:pt x="151" y="1298"/>
                </a:lnTo>
                <a:lnTo>
                  <a:pt x="139" y="1311"/>
                </a:lnTo>
                <a:lnTo>
                  <a:pt x="124" y="1323"/>
                </a:lnTo>
                <a:lnTo>
                  <a:pt x="108" y="1330"/>
                </a:lnTo>
                <a:lnTo>
                  <a:pt x="89" y="1335"/>
                </a:lnTo>
                <a:lnTo>
                  <a:pt x="70" y="1337"/>
                </a:lnTo>
                <a:lnTo>
                  <a:pt x="50" y="1335"/>
                </a:lnTo>
                <a:lnTo>
                  <a:pt x="41" y="1334"/>
                </a:lnTo>
                <a:lnTo>
                  <a:pt x="33" y="1330"/>
                </a:lnTo>
                <a:lnTo>
                  <a:pt x="26" y="1327"/>
                </a:lnTo>
                <a:lnTo>
                  <a:pt x="17" y="1323"/>
                </a:lnTo>
                <a:lnTo>
                  <a:pt x="0" y="1354"/>
                </a:lnTo>
                <a:lnTo>
                  <a:pt x="10" y="1359"/>
                </a:lnTo>
                <a:lnTo>
                  <a:pt x="21" y="1365"/>
                </a:lnTo>
                <a:lnTo>
                  <a:pt x="31" y="1368"/>
                </a:lnTo>
                <a:lnTo>
                  <a:pt x="43" y="1371"/>
                </a:lnTo>
                <a:lnTo>
                  <a:pt x="70" y="1373"/>
                </a:lnTo>
                <a:lnTo>
                  <a:pt x="96" y="1371"/>
                </a:lnTo>
                <a:lnTo>
                  <a:pt x="122" y="1365"/>
                </a:lnTo>
                <a:lnTo>
                  <a:pt x="144" y="1353"/>
                </a:lnTo>
                <a:lnTo>
                  <a:pt x="165" y="1337"/>
                </a:lnTo>
                <a:lnTo>
                  <a:pt x="180" y="1318"/>
                </a:lnTo>
                <a:lnTo>
                  <a:pt x="194" y="1296"/>
                </a:lnTo>
                <a:lnTo>
                  <a:pt x="201" y="1272"/>
                </a:lnTo>
                <a:lnTo>
                  <a:pt x="203" y="1257"/>
                </a:lnTo>
                <a:lnTo>
                  <a:pt x="203" y="1239"/>
                </a:lnTo>
                <a:lnTo>
                  <a:pt x="201" y="1224"/>
                </a:lnTo>
                <a:lnTo>
                  <a:pt x="196" y="1208"/>
                </a:lnTo>
                <a:lnTo>
                  <a:pt x="216" y="1203"/>
                </a:lnTo>
                <a:lnTo>
                  <a:pt x="235" y="1198"/>
                </a:lnTo>
                <a:lnTo>
                  <a:pt x="256" y="1195"/>
                </a:lnTo>
                <a:lnTo>
                  <a:pt x="276" y="1191"/>
                </a:lnTo>
                <a:lnTo>
                  <a:pt x="297" y="1190"/>
                </a:lnTo>
                <a:lnTo>
                  <a:pt x="317" y="1188"/>
                </a:lnTo>
                <a:lnTo>
                  <a:pt x="340" y="1186"/>
                </a:lnTo>
                <a:lnTo>
                  <a:pt x="360" y="1186"/>
                </a:lnTo>
                <a:lnTo>
                  <a:pt x="379" y="1186"/>
                </a:lnTo>
                <a:lnTo>
                  <a:pt x="400" y="1188"/>
                </a:lnTo>
                <a:lnTo>
                  <a:pt x="419" y="1190"/>
                </a:lnTo>
                <a:lnTo>
                  <a:pt x="437" y="1191"/>
                </a:lnTo>
                <a:lnTo>
                  <a:pt x="458" y="1193"/>
                </a:lnTo>
                <a:lnTo>
                  <a:pt x="477" y="1196"/>
                </a:lnTo>
                <a:lnTo>
                  <a:pt x="496" y="1202"/>
                </a:lnTo>
                <a:lnTo>
                  <a:pt x="515" y="1205"/>
                </a:lnTo>
                <a:lnTo>
                  <a:pt x="503" y="1214"/>
                </a:lnTo>
                <a:lnTo>
                  <a:pt x="489" y="1222"/>
                </a:lnTo>
                <a:lnTo>
                  <a:pt x="475" y="1229"/>
                </a:lnTo>
                <a:lnTo>
                  <a:pt x="460" y="1236"/>
                </a:lnTo>
                <a:lnTo>
                  <a:pt x="444" y="1239"/>
                </a:lnTo>
                <a:lnTo>
                  <a:pt x="429" y="1243"/>
                </a:lnTo>
                <a:lnTo>
                  <a:pt x="413" y="1246"/>
                </a:lnTo>
                <a:lnTo>
                  <a:pt x="396" y="1246"/>
                </a:lnTo>
                <a:lnTo>
                  <a:pt x="386" y="1246"/>
                </a:lnTo>
                <a:lnTo>
                  <a:pt x="376" y="1248"/>
                </a:lnTo>
                <a:lnTo>
                  <a:pt x="365" y="1248"/>
                </a:lnTo>
                <a:lnTo>
                  <a:pt x="355" y="1250"/>
                </a:lnTo>
                <a:lnTo>
                  <a:pt x="345" y="1251"/>
                </a:lnTo>
                <a:lnTo>
                  <a:pt x="336" y="1255"/>
                </a:lnTo>
                <a:lnTo>
                  <a:pt x="326" y="1257"/>
                </a:lnTo>
                <a:lnTo>
                  <a:pt x="317" y="1260"/>
                </a:lnTo>
                <a:lnTo>
                  <a:pt x="316" y="1258"/>
                </a:lnTo>
                <a:lnTo>
                  <a:pt x="316" y="1260"/>
                </a:lnTo>
                <a:lnTo>
                  <a:pt x="316" y="1260"/>
                </a:lnTo>
                <a:lnTo>
                  <a:pt x="316" y="1260"/>
                </a:lnTo>
                <a:lnTo>
                  <a:pt x="314" y="1262"/>
                </a:lnTo>
                <a:lnTo>
                  <a:pt x="287" y="1275"/>
                </a:lnTo>
                <a:lnTo>
                  <a:pt x="261" y="1293"/>
                </a:lnTo>
                <a:lnTo>
                  <a:pt x="237" y="1313"/>
                </a:lnTo>
                <a:lnTo>
                  <a:pt x="218" y="1337"/>
                </a:lnTo>
                <a:lnTo>
                  <a:pt x="201" y="1363"/>
                </a:lnTo>
                <a:lnTo>
                  <a:pt x="189" y="1392"/>
                </a:lnTo>
                <a:lnTo>
                  <a:pt x="179" y="1423"/>
                </a:lnTo>
                <a:lnTo>
                  <a:pt x="175" y="1456"/>
                </a:lnTo>
                <a:lnTo>
                  <a:pt x="209" y="1457"/>
                </a:lnTo>
                <a:lnTo>
                  <a:pt x="211" y="1435"/>
                </a:lnTo>
                <a:lnTo>
                  <a:pt x="216" y="1414"/>
                </a:lnTo>
                <a:lnTo>
                  <a:pt x="225" y="1394"/>
                </a:lnTo>
                <a:lnTo>
                  <a:pt x="233" y="1375"/>
                </a:lnTo>
                <a:lnTo>
                  <a:pt x="245" y="1358"/>
                </a:lnTo>
                <a:lnTo>
                  <a:pt x="259" y="1342"/>
                </a:lnTo>
                <a:lnTo>
                  <a:pt x="273" y="1329"/>
                </a:lnTo>
                <a:lnTo>
                  <a:pt x="290" y="1315"/>
                </a:lnTo>
                <a:lnTo>
                  <a:pt x="287" y="1339"/>
                </a:lnTo>
                <a:lnTo>
                  <a:pt x="288" y="1361"/>
                </a:lnTo>
                <a:lnTo>
                  <a:pt x="293" y="1383"/>
                </a:lnTo>
                <a:lnTo>
                  <a:pt x="304" y="1406"/>
                </a:lnTo>
                <a:lnTo>
                  <a:pt x="317" y="1423"/>
                </a:lnTo>
                <a:lnTo>
                  <a:pt x="333" y="1438"/>
                </a:lnTo>
                <a:lnTo>
                  <a:pt x="350" y="1450"/>
                </a:lnTo>
                <a:lnTo>
                  <a:pt x="371" y="1459"/>
                </a:lnTo>
                <a:lnTo>
                  <a:pt x="393" y="1464"/>
                </a:lnTo>
                <a:lnTo>
                  <a:pt x="415" y="1466"/>
                </a:lnTo>
                <a:lnTo>
                  <a:pt x="437" y="1462"/>
                </a:lnTo>
                <a:lnTo>
                  <a:pt x="460" y="1457"/>
                </a:lnTo>
                <a:lnTo>
                  <a:pt x="448" y="1423"/>
                </a:lnTo>
                <a:lnTo>
                  <a:pt x="432" y="1428"/>
                </a:lnTo>
                <a:lnTo>
                  <a:pt x="415" y="1430"/>
                </a:lnTo>
                <a:lnTo>
                  <a:pt x="400" y="1428"/>
                </a:lnTo>
                <a:lnTo>
                  <a:pt x="384" y="1425"/>
                </a:lnTo>
                <a:lnTo>
                  <a:pt x="369" y="1420"/>
                </a:lnTo>
                <a:lnTo>
                  <a:pt x="355" y="1411"/>
                </a:lnTo>
                <a:lnTo>
                  <a:pt x="345" y="1401"/>
                </a:lnTo>
                <a:lnTo>
                  <a:pt x="335" y="1387"/>
                </a:lnTo>
                <a:lnTo>
                  <a:pt x="324" y="1365"/>
                </a:lnTo>
                <a:lnTo>
                  <a:pt x="321" y="1339"/>
                </a:lnTo>
                <a:lnTo>
                  <a:pt x="326" y="1315"/>
                </a:lnTo>
                <a:lnTo>
                  <a:pt x="338" y="1291"/>
                </a:lnTo>
                <a:lnTo>
                  <a:pt x="345" y="1289"/>
                </a:lnTo>
                <a:lnTo>
                  <a:pt x="352" y="1286"/>
                </a:lnTo>
                <a:lnTo>
                  <a:pt x="359" y="1284"/>
                </a:lnTo>
                <a:lnTo>
                  <a:pt x="365" y="1282"/>
                </a:lnTo>
                <a:lnTo>
                  <a:pt x="374" y="1282"/>
                </a:lnTo>
                <a:lnTo>
                  <a:pt x="381" y="1281"/>
                </a:lnTo>
                <a:lnTo>
                  <a:pt x="389" y="1281"/>
                </a:lnTo>
                <a:lnTo>
                  <a:pt x="396" y="1281"/>
                </a:lnTo>
                <a:lnTo>
                  <a:pt x="436" y="1277"/>
                </a:lnTo>
                <a:lnTo>
                  <a:pt x="472" y="1269"/>
                </a:lnTo>
                <a:lnTo>
                  <a:pt x="506" y="1253"/>
                </a:lnTo>
                <a:lnTo>
                  <a:pt x="537" y="1232"/>
                </a:lnTo>
                <a:lnTo>
                  <a:pt x="564" y="1208"/>
                </a:lnTo>
                <a:lnTo>
                  <a:pt x="588" y="1179"/>
                </a:lnTo>
                <a:lnTo>
                  <a:pt x="605" y="1145"/>
                </a:lnTo>
                <a:lnTo>
                  <a:pt x="619" y="1107"/>
                </a:lnTo>
                <a:lnTo>
                  <a:pt x="623" y="1095"/>
                </a:lnTo>
                <a:lnTo>
                  <a:pt x="626" y="1083"/>
                </a:lnTo>
                <a:lnTo>
                  <a:pt x="628" y="1069"/>
                </a:lnTo>
                <a:lnTo>
                  <a:pt x="631" y="1056"/>
                </a:lnTo>
                <a:lnTo>
                  <a:pt x="671" y="1056"/>
                </a:lnTo>
                <a:lnTo>
                  <a:pt x="667" y="1095"/>
                </a:lnTo>
                <a:lnTo>
                  <a:pt x="657" y="1133"/>
                </a:lnTo>
                <a:lnTo>
                  <a:pt x="643" y="1169"/>
                </a:lnTo>
                <a:lnTo>
                  <a:pt x="624" y="1202"/>
                </a:lnTo>
                <a:lnTo>
                  <a:pt x="602" y="1232"/>
                </a:lnTo>
                <a:lnTo>
                  <a:pt x="575" y="1260"/>
                </a:lnTo>
                <a:lnTo>
                  <a:pt x="544" y="1284"/>
                </a:lnTo>
                <a:lnTo>
                  <a:pt x="509" y="1305"/>
                </a:lnTo>
                <a:lnTo>
                  <a:pt x="525" y="1337"/>
                </a:lnTo>
                <a:lnTo>
                  <a:pt x="539" y="1330"/>
                </a:lnTo>
                <a:lnTo>
                  <a:pt x="554" y="1322"/>
                </a:lnTo>
                <a:lnTo>
                  <a:pt x="566" y="1313"/>
                </a:lnTo>
                <a:lnTo>
                  <a:pt x="580" y="1305"/>
                </a:lnTo>
                <a:lnTo>
                  <a:pt x="592" y="1294"/>
                </a:lnTo>
                <a:lnTo>
                  <a:pt x="602" y="1284"/>
                </a:lnTo>
                <a:lnTo>
                  <a:pt x="614" y="1274"/>
                </a:lnTo>
                <a:lnTo>
                  <a:pt x="624" y="1262"/>
                </a:lnTo>
                <a:lnTo>
                  <a:pt x="628" y="1277"/>
                </a:lnTo>
                <a:lnTo>
                  <a:pt x="628" y="1294"/>
                </a:lnTo>
                <a:lnTo>
                  <a:pt x="626" y="1311"/>
                </a:lnTo>
                <a:lnTo>
                  <a:pt x="623" y="1327"/>
                </a:lnTo>
                <a:lnTo>
                  <a:pt x="657" y="1339"/>
                </a:lnTo>
                <a:lnTo>
                  <a:pt x="660" y="1327"/>
                </a:lnTo>
                <a:lnTo>
                  <a:pt x="662" y="1315"/>
                </a:lnTo>
                <a:lnTo>
                  <a:pt x="664" y="1305"/>
                </a:lnTo>
                <a:lnTo>
                  <a:pt x="664" y="1293"/>
                </a:lnTo>
                <a:lnTo>
                  <a:pt x="662" y="1275"/>
                </a:lnTo>
                <a:lnTo>
                  <a:pt x="660" y="1260"/>
                </a:lnTo>
                <a:lnTo>
                  <a:pt x="655" y="1244"/>
                </a:lnTo>
                <a:lnTo>
                  <a:pt x="650" y="1229"/>
                </a:lnTo>
                <a:lnTo>
                  <a:pt x="662" y="1210"/>
                </a:lnTo>
                <a:lnTo>
                  <a:pt x="672" y="1190"/>
                </a:lnTo>
                <a:lnTo>
                  <a:pt x="683" y="1169"/>
                </a:lnTo>
                <a:lnTo>
                  <a:pt x="691" y="1147"/>
                </a:lnTo>
                <a:lnTo>
                  <a:pt x="696" y="1126"/>
                </a:lnTo>
                <a:lnTo>
                  <a:pt x="701" y="1102"/>
                </a:lnTo>
                <a:lnTo>
                  <a:pt x="705" y="1080"/>
                </a:lnTo>
                <a:lnTo>
                  <a:pt x="707" y="1056"/>
                </a:lnTo>
                <a:lnTo>
                  <a:pt x="774" y="1056"/>
                </a:lnTo>
                <a:lnTo>
                  <a:pt x="774" y="1061"/>
                </a:lnTo>
                <a:lnTo>
                  <a:pt x="775" y="1064"/>
                </a:lnTo>
                <a:lnTo>
                  <a:pt x="775" y="1069"/>
                </a:lnTo>
                <a:lnTo>
                  <a:pt x="775" y="1073"/>
                </a:lnTo>
                <a:lnTo>
                  <a:pt x="760" y="1085"/>
                </a:lnTo>
                <a:lnTo>
                  <a:pt x="744" y="1097"/>
                </a:lnTo>
                <a:lnTo>
                  <a:pt x="732" y="1112"/>
                </a:lnTo>
                <a:lnTo>
                  <a:pt x="722" y="1128"/>
                </a:lnTo>
                <a:lnTo>
                  <a:pt x="714" y="1147"/>
                </a:lnTo>
                <a:lnTo>
                  <a:pt x="707" y="1166"/>
                </a:lnTo>
                <a:lnTo>
                  <a:pt x="703" y="1184"/>
                </a:lnTo>
                <a:lnTo>
                  <a:pt x="701" y="1205"/>
                </a:lnTo>
                <a:lnTo>
                  <a:pt x="703" y="1229"/>
                </a:lnTo>
                <a:lnTo>
                  <a:pt x="708" y="1251"/>
                </a:lnTo>
                <a:lnTo>
                  <a:pt x="719" y="1274"/>
                </a:lnTo>
                <a:lnTo>
                  <a:pt x="731" y="1294"/>
                </a:lnTo>
                <a:lnTo>
                  <a:pt x="720" y="1313"/>
                </a:lnTo>
                <a:lnTo>
                  <a:pt x="708" y="1330"/>
                </a:lnTo>
                <a:lnTo>
                  <a:pt x="695" y="1346"/>
                </a:lnTo>
                <a:lnTo>
                  <a:pt x="677" y="1359"/>
                </a:lnTo>
                <a:lnTo>
                  <a:pt x="659" y="1370"/>
                </a:lnTo>
                <a:lnTo>
                  <a:pt x="640" y="1377"/>
                </a:lnTo>
                <a:lnTo>
                  <a:pt x="619" y="1382"/>
                </a:lnTo>
                <a:lnTo>
                  <a:pt x="597" y="1383"/>
                </a:lnTo>
                <a:lnTo>
                  <a:pt x="578" y="1382"/>
                </a:lnTo>
                <a:lnTo>
                  <a:pt x="559" y="1378"/>
                </a:lnTo>
                <a:lnTo>
                  <a:pt x="542" y="1373"/>
                </a:lnTo>
                <a:lnTo>
                  <a:pt x="525" y="1365"/>
                </a:lnTo>
                <a:lnTo>
                  <a:pt x="509" y="1356"/>
                </a:lnTo>
                <a:lnTo>
                  <a:pt x="496" y="1344"/>
                </a:lnTo>
                <a:lnTo>
                  <a:pt x="484" y="1330"/>
                </a:lnTo>
                <a:lnTo>
                  <a:pt x="473" y="1315"/>
                </a:lnTo>
                <a:lnTo>
                  <a:pt x="443" y="1334"/>
                </a:lnTo>
                <a:lnTo>
                  <a:pt x="453" y="1349"/>
                </a:lnTo>
                <a:lnTo>
                  <a:pt x="467" y="1365"/>
                </a:lnTo>
                <a:lnTo>
                  <a:pt x="480" y="1377"/>
                </a:lnTo>
                <a:lnTo>
                  <a:pt x="496" y="1389"/>
                </a:lnTo>
                <a:lnTo>
                  <a:pt x="511" y="1397"/>
                </a:lnTo>
                <a:lnTo>
                  <a:pt x="528" y="1406"/>
                </a:lnTo>
                <a:lnTo>
                  <a:pt x="545" y="1413"/>
                </a:lnTo>
                <a:lnTo>
                  <a:pt x="564" y="1416"/>
                </a:lnTo>
                <a:lnTo>
                  <a:pt x="566" y="1430"/>
                </a:lnTo>
                <a:lnTo>
                  <a:pt x="571" y="1442"/>
                </a:lnTo>
                <a:lnTo>
                  <a:pt x="576" y="1456"/>
                </a:lnTo>
                <a:lnTo>
                  <a:pt x="581" y="1466"/>
                </a:lnTo>
                <a:lnTo>
                  <a:pt x="588" y="1478"/>
                </a:lnTo>
                <a:lnTo>
                  <a:pt x="597" y="1488"/>
                </a:lnTo>
                <a:lnTo>
                  <a:pt x="605" y="1498"/>
                </a:lnTo>
                <a:lnTo>
                  <a:pt x="616" y="1507"/>
                </a:lnTo>
                <a:lnTo>
                  <a:pt x="638" y="1480"/>
                </a:lnTo>
                <a:lnTo>
                  <a:pt x="626" y="1468"/>
                </a:lnTo>
                <a:lnTo>
                  <a:pt x="616" y="1452"/>
                </a:lnTo>
                <a:lnTo>
                  <a:pt x="607" y="1437"/>
                </a:lnTo>
                <a:lnTo>
                  <a:pt x="602" y="1420"/>
                </a:lnTo>
                <a:lnTo>
                  <a:pt x="626" y="1418"/>
                </a:lnTo>
                <a:lnTo>
                  <a:pt x="650" y="1411"/>
                </a:lnTo>
                <a:lnTo>
                  <a:pt x="672" y="1402"/>
                </a:lnTo>
                <a:lnTo>
                  <a:pt x="693" y="1392"/>
                </a:lnTo>
                <a:lnTo>
                  <a:pt x="712" y="1378"/>
                </a:lnTo>
                <a:lnTo>
                  <a:pt x="729" y="1361"/>
                </a:lnTo>
                <a:lnTo>
                  <a:pt x="744" y="1342"/>
                </a:lnTo>
                <a:lnTo>
                  <a:pt x="756" y="1322"/>
                </a:lnTo>
                <a:lnTo>
                  <a:pt x="760" y="1323"/>
                </a:lnTo>
                <a:lnTo>
                  <a:pt x="763" y="1327"/>
                </a:lnTo>
                <a:lnTo>
                  <a:pt x="765" y="1329"/>
                </a:lnTo>
                <a:lnTo>
                  <a:pt x="768" y="1332"/>
                </a:lnTo>
                <a:lnTo>
                  <a:pt x="763" y="1347"/>
                </a:lnTo>
                <a:lnTo>
                  <a:pt x="758" y="1363"/>
                </a:lnTo>
                <a:lnTo>
                  <a:pt x="756" y="1378"/>
                </a:lnTo>
                <a:lnTo>
                  <a:pt x="755" y="1396"/>
                </a:lnTo>
                <a:lnTo>
                  <a:pt x="758" y="1426"/>
                </a:lnTo>
                <a:lnTo>
                  <a:pt x="767" y="1457"/>
                </a:lnTo>
                <a:lnTo>
                  <a:pt x="782" y="1483"/>
                </a:lnTo>
                <a:lnTo>
                  <a:pt x="804" y="1505"/>
                </a:lnTo>
                <a:lnTo>
                  <a:pt x="827" y="1476"/>
                </a:lnTo>
                <a:lnTo>
                  <a:pt x="811" y="1461"/>
                </a:lnTo>
                <a:lnTo>
                  <a:pt x="799" y="1440"/>
                </a:lnTo>
                <a:lnTo>
                  <a:pt x="791" y="1418"/>
                </a:lnTo>
                <a:lnTo>
                  <a:pt x="789" y="1396"/>
                </a:lnTo>
                <a:lnTo>
                  <a:pt x="789" y="1383"/>
                </a:lnTo>
                <a:lnTo>
                  <a:pt x="792" y="1371"/>
                </a:lnTo>
                <a:lnTo>
                  <a:pt x="794" y="1359"/>
                </a:lnTo>
                <a:lnTo>
                  <a:pt x="799" y="1347"/>
                </a:lnTo>
                <a:lnTo>
                  <a:pt x="806" y="1349"/>
                </a:lnTo>
                <a:lnTo>
                  <a:pt x="813" y="1353"/>
                </a:lnTo>
                <a:lnTo>
                  <a:pt x="818" y="1354"/>
                </a:lnTo>
                <a:lnTo>
                  <a:pt x="825" y="1354"/>
                </a:lnTo>
                <a:lnTo>
                  <a:pt x="832" y="1356"/>
                </a:lnTo>
                <a:lnTo>
                  <a:pt x="839" y="1358"/>
                </a:lnTo>
                <a:lnTo>
                  <a:pt x="846" y="1358"/>
                </a:lnTo>
                <a:lnTo>
                  <a:pt x="852" y="1358"/>
                </a:lnTo>
                <a:lnTo>
                  <a:pt x="852" y="1322"/>
                </a:lnTo>
                <a:lnTo>
                  <a:pt x="828" y="1320"/>
                </a:lnTo>
                <a:lnTo>
                  <a:pt x="808" y="1313"/>
                </a:lnTo>
                <a:lnTo>
                  <a:pt x="787" y="1301"/>
                </a:lnTo>
                <a:lnTo>
                  <a:pt x="770" y="1287"/>
                </a:lnTo>
                <a:lnTo>
                  <a:pt x="756" y="1270"/>
                </a:lnTo>
                <a:lnTo>
                  <a:pt x="746" y="1250"/>
                </a:lnTo>
                <a:lnTo>
                  <a:pt x="739" y="1229"/>
                </a:lnTo>
                <a:lnTo>
                  <a:pt x="738" y="1205"/>
                </a:lnTo>
                <a:lnTo>
                  <a:pt x="741" y="1179"/>
                </a:lnTo>
                <a:lnTo>
                  <a:pt x="750" y="1154"/>
                </a:lnTo>
                <a:lnTo>
                  <a:pt x="762" y="1131"/>
                </a:lnTo>
                <a:lnTo>
                  <a:pt x="780" y="1112"/>
                </a:lnTo>
                <a:lnTo>
                  <a:pt x="787" y="1143"/>
                </a:lnTo>
                <a:lnTo>
                  <a:pt x="798" y="1174"/>
                </a:lnTo>
                <a:lnTo>
                  <a:pt x="811" y="1202"/>
                </a:lnTo>
                <a:lnTo>
                  <a:pt x="827" y="1227"/>
                </a:lnTo>
                <a:lnTo>
                  <a:pt x="846" y="1251"/>
                </a:lnTo>
                <a:lnTo>
                  <a:pt x="866" y="1274"/>
                </a:lnTo>
                <a:lnTo>
                  <a:pt x="890" y="1291"/>
                </a:lnTo>
                <a:lnTo>
                  <a:pt x="916" y="1306"/>
                </a:lnTo>
                <a:lnTo>
                  <a:pt x="928" y="1318"/>
                </a:lnTo>
                <a:lnTo>
                  <a:pt x="936" y="1332"/>
                </a:lnTo>
                <a:lnTo>
                  <a:pt x="942" y="1347"/>
                </a:lnTo>
                <a:lnTo>
                  <a:pt x="943" y="1365"/>
                </a:lnTo>
                <a:lnTo>
                  <a:pt x="942" y="1380"/>
                </a:lnTo>
                <a:lnTo>
                  <a:pt x="938" y="1394"/>
                </a:lnTo>
                <a:lnTo>
                  <a:pt x="931" y="1406"/>
                </a:lnTo>
                <a:lnTo>
                  <a:pt x="921" y="1418"/>
                </a:lnTo>
                <a:lnTo>
                  <a:pt x="911" y="1426"/>
                </a:lnTo>
                <a:lnTo>
                  <a:pt x="897" y="1433"/>
                </a:lnTo>
                <a:lnTo>
                  <a:pt x="883" y="1438"/>
                </a:lnTo>
                <a:lnTo>
                  <a:pt x="868" y="1440"/>
                </a:lnTo>
                <a:lnTo>
                  <a:pt x="868" y="1476"/>
                </a:lnTo>
                <a:lnTo>
                  <a:pt x="887" y="1474"/>
                </a:lnTo>
                <a:lnTo>
                  <a:pt x="904" y="1469"/>
                </a:lnTo>
                <a:lnTo>
                  <a:pt x="921" y="1462"/>
                </a:lnTo>
                <a:lnTo>
                  <a:pt x="936" y="1452"/>
                </a:lnTo>
                <a:lnTo>
                  <a:pt x="948" y="1440"/>
                </a:lnTo>
                <a:lnTo>
                  <a:pt x="960" y="1426"/>
                </a:lnTo>
                <a:lnTo>
                  <a:pt x="969" y="1411"/>
                </a:lnTo>
                <a:lnTo>
                  <a:pt x="976" y="1394"/>
                </a:lnTo>
                <a:lnTo>
                  <a:pt x="991" y="1397"/>
                </a:lnTo>
                <a:lnTo>
                  <a:pt x="1007" y="1402"/>
                </a:lnTo>
                <a:lnTo>
                  <a:pt x="1019" y="1409"/>
                </a:lnTo>
                <a:lnTo>
                  <a:pt x="1031" y="1420"/>
                </a:lnTo>
                <a:lnTo>
                  <a:pt x="1039" y="1432"/>
                </a:lnTo>
                <a:lnTo>
                  <a:pt x="1046" y="1445"/>
                </a:lnTo>
                <a:lnTo>
                  <a:pt x="1051" y="1461"/>
                </a:lnTo>
                <a:lnTo>
                  <a:pt x="1053" y="1476"/>
                </a:lnTo>
                <a:lnTo>
                  <a:pt x="1087" y="1476"/>
                </a:lnTo>
                <a:lnTo>
                  <a:pt x="1086" y="1454"/>
                </a:lnTo>
                <a:lnTo>
                  <a:pt x="1079" y="1433"/>
                </a:lnTo>
                <a:lnTo>
                  <a:pt x="1068" y="1413"/>
                </a:lnTo>
                <a:lnTo>
                  <a:pt x="1056" y="1397"/>
                </a:lnTo>
                <a:lnTo>
                  <a:pt x="1039" y="1382"/>
                </a:lnTo>
                <a:lnTo>
                  <a:pt x="1022" y="1371"/>
                </a:lnTo>
                <a:lnTo>
                  <a:pt x="1002" y="1363"/>
                </a:lnTo>
                <a:lnTo>
                  <a:pt x="979" y="1359"/>
                </a:lnTo>
                <a:lnTo>
                  <a:pt x="979" y="1351"/>
                </a:lnTo>
                <a:lnTo>
                  <a:pt x="978" y="1342"/>
                </a:lnTo>
                <a:lnTo>
                  <a:pt x="976" y="1335"/>
                </a:lnTo>
                <a:lnTo>
                  <a:pt x="972" y="1327"/>
                </a:lnTo>
                <a:lnTo>
                  <a:pt x="984" y="1329"/>
                </a:lnTo>
                <a:lnTo>
                  <a:pt x="998" y="1332"/>
                </a:lnTo>
                <a:lnTo>
                  <a:pt x="1010" y="1334"/>
                </a:lnTo>
                <a:lnTo>
                  <a:pt x="1022" y="1334"/>
                </a:lnTo>
                <a:lnTo>
                  <a:pt x="1022" y="1298"/>
                </a:lnTo>
                <a:lnTo>
                  <a:pt x="1010" y="1298"/>
                </a:lnTo>
                <a:lnTo>
                  <a:pt x="1000" y="1296"/>
                </a:lnTo>
                <a:lnTo>
                  <a:pt x="990" y="1294"/>
                </a:lnTo>
                <a:lnTo>
                  <a:pt x="978" y="1293"/>
                </a:lnTo>
                <a:lnTo>
                  <a:pt x="967" y="1289"/>
                </a:lnTo>
                <a:lnTo>
                  <a:pt x="957" y="1286"/>
                </a:lnTo>
                <a:lnTo>
                  <a:pt x="948" y="1282"/>
                </a:lnTo>
                <a:lnTo>
                  <a:pt x="938" y="1277"/>
                </a:lnTo>
                <a:lnTo>
                  <a:pt x="935" y="1275"/>
                </a:lnTo>
                <a:lnTo>
                  <a:pt x="933" y="1274"/>
                </a:lnTo>
                <a:lnTo>
                  <a:pt x="930" y="1272"/>
                </a:lnTo>
                <a:lnTo>
                  <a:pt x="926" y="1270"/>
                </a:lnTo>
                <a:lnTo>
                  <a:pt x="926" y="1270"/>
                </a:lnTo>
                <a:lnTo>
                  <a:pt x="912" y="1263"/>
                </a:lnTo>
                <a:lnTo>
                  <a:pt x="900" y="1253"/>
                </a:lnTo>
                <a:lnTo>
                  <a:pt x="888" y="1244"/>
                </a:lnTo>
                <a:lnTo>
                  <a:pt x="876" y="1232"/>
                </a:lnTo>
                <a:lnTo>
                  <a:pt x="866" y="1220"/>
                </a:lnTo>
                <a:lnTo>
                  <a:pt x="858" y="1208"/>
                </a:lnTo>
                <a:lnTo>
                  <a:pt x="847" y="1195"/>
                </a:lnTo>
                <a:lnTo>
                  <a:pt x="840" y="1181"/>
                </a:lnTo>
                <a:lnTo>
                  <a:pt x="863" y="1190"/>
                </a:lnTo>
                <a:lnTo>
                  <a:pt x="885" y="1196"/>
                </a:lnTo>
                <a:lnTo>
                  <a:pt x="907" y="1203"/>
                </a:lnTo>
                <a:lnTo>
                  <a:pt x="930" y="1208"/>
                </a:lnTo>
                <a:lnTo>
                  <a:pt x="952" y="1214"/>
                </a:lnTo>
                <a:lnTo>
                  <a:pt x="976" y="1219"/>
                </a:lnTo>
                <a:lnTo>
                  <a:pt x="998" y="1222"/>
                </a:lnTo>
                <a:lnTo>
                  <a:pt x="1022" y="1224"/>
                </a:lnTo>
                <a:lnTo>
                  <a:pt x="1029" y="1226"/>
                </a:lnTo>
                <a:lnTo>
                  <a:pt x="1038" y="1227"/>
                </a:lnTo>
                <a:lnTo>
                  <a:pt x="1044" y="1229"/>
                </a:lnTo>
                <a:lnTo>
                  <a:pt x="1051" y="1232"/>
                </a:lnTo>
                <a:lnTo>
                  <a:pt x="1058" y="1236"/>
                </a:lnTo>
                <a:lnTo>
                  <a:pt x="1063" y="1241"/>
                </a:lnTo>
                <a:lnTo>
                  <a:pt x="1068" y="1246"/>
                </a:lnTo>
                <a:lnTo>
                  <a:pt x="1074" y="1251"/>
                </a:lnTo>
                <a:lnTo>
                  <a:pt x="1082" y="1265"/>
                </a:lnTo>
                <a:lnTo>
                  <a:pt x="1089" y="1279"/>
                </a:lnTo>
                <a:lnTo>
                  <a:pt x="1092" y="1294"/>
                </a:lnTo>
                <a:lnTo>
                  <a:pt x="1092" y="1310"/>
                </a:lnTo>
                <a:lnTo>
                  <a:pt x="1091" y="1322"/>
                </a:lnTo>
                <a:lnTo>
                  <a:pt x="1086" y="1332"/>
                </a:lnTo>
                <a:lnTo>
                  <a:pt x="1080" y="1342"/>
                </a:lnTo>
                <a:lnTo>
                  <a:pt x="1074" y="1353"/>
                </a:lnTo>
                <a:lnTo>
                  <a:pt x="1099" y="1377"/>
                </a:lnTo>
                <a:lnTo>
                  <a:pt x="1110" y="1363"/>
                </a:lnTo>
                <a:lnTo>
                  <a:pt x="1118" y="1347"/>
                </a:lnTo>
                <a:lnTo>
                  <a:pt x="1123" y="1330"/>
                </a:lnTo>
                <a:lnTo>
                  <a:pt x="1127" y="1311"/>
                </a:lnTo>
                <a:lnTo>
                  <a:pt x="1127" y="1308"/>
                </a:lnTo>
                <a:lnTo>
                  <a:pt x="1127" y="1305"/>
                </a:lnTo>
                <a:lnTo>
                  <a:pt x="1127" y="1301"/>
                </a:lnTo>
                <a:lnTo>
                  <a:pt x="1127" y="1298"/>
                </a:lnTo>
                <a:lnTo>
                  <a:pt x="1134" y="1296"/>
                </a:lnTo>
                <a:lnTo>
                  <a:pt x="1140" y="1296"/>
                </a:lnTo>
                <a:lnTo>
                  <a:pt x="1147" y="1294"/>
                </a:lnTo>
                <a:lnTo>
                  <a:pt x="1154" y="1294"/>
                </a:lnTo>
                <a:lnTo>
                  <a:pt x="1180" y="1298"/>
                </a:lnTo>
                <a:lnTo>
                  <a:pt x="1204" y="1305"/>
                </a:lnTo>
                <a:lnTo>
                  <a:pt x="1224" y="1317"/>
                </a:lnTo>
                <a:lnTo>
                  <a:pt x="1243" y="1332"/>
                </a:lnTo>
                <a:lnTo>
                  <a:pt x="1259" y="1351"/>
                </a:lnTo>
                <a:lnTo>
                  <a:pt x="1271" y="1373"/>
                </a:lnTo>
                <a:lnTo>
                  <a:pt x="1279" y="1397"/>
                </a:lnTo>
                <a:lnTo>
                  <a:pt x="1281" y="1423"/>
                </a:lnTo>
                <a:lnTo>
                  <a:pt x="1281" y="1433"/>
                </a:lnTo>
                <a:lnTo>
                  <a:pt x="1279" y="1444"/>
                </a:lnTo>
                <a:lnTo>
                  <a:pt x="1278" y="1456"/>
                </a:lnTo>
                <a:lnTo>
                  <a:pt x="1274" y="1466"/>
                </a:lnTo>
                <a:lnTo>
                  <a:pt x="1309" y="1476"/>
                </a:lnTo>
                <a:lnTo>
                  <a:pt x="1312" y="1462"/>
                </a:lnTo>
                <a:lnTo>
                  <a:pt x="1315" y="1450"/>
                </a:lnTo>
                <a:lnTo>
                  <a:pt x="1317" y="1437"/>
                </a:lnTo>
                <a:lnTo>
                  <a:pt x="1317" y="1423"/>
                </a:lnTo>
                <a:lnTo>
                  <a:pt x="1315" y="1401"/>
                </a:lnTo>
                <a:lnTo>
                  <a:pt x="1312" y="1378"/>
                </a:lnTo>
                <a:lnTo>
                  <a:pt x="1303" y="1359"/>
                </a:lnTo>
                <a:lnTo>
                  <a:pt x="1295" y="1341"/>
                </a:lnTo>
                <a:lnTo>
                  <a:pt x="1310" y="1323"/>
                </a:lnTo>
                <a:lnTo>
                  <a:pt x="1322" y="1303"/>
                </a:lnTo>
                <a:lnTo>
                  <a:pt x="1334" y="1284"/>
                </a:lnTo>
                <a:lnTo>
                  <a:pt x="1343" y="1262"/>
                </a:lnTo>
                <a:lnTo>
                  <a:pt x="1351" y="1239"/>
                </a:lnTo>
                <a:lnTo>
                  <a:pt x="1357" y="1217"/>
                </a:lnTo>
                <a:lnTo>
                  <a:pt x="1358" y="1195"/>
                </a:lnTo>
                <a:lnTo>
                  <a:pt x="1360" y="1171"/>
                </a:lnTo>
                <a:lnTo>
                  <a:pt x="1324" y="1171"/>
                </a:lnTo>
                <a:lnTo>
                  <a:pt x="1324" y="1190"/>
                </a:lnTo>
                <a:lnTo>
                  <a:pt x="1321" y="1210"/>
                </a:lnTo>
                <a:lnTo>
                  <a:pt x="1317" y="1229"/>
                </a:lnTo>
                <a:lnTo>
                  <a:pt x="1312" y="1246"/>
                </a:lnTo>
                <a:lnTo>
                  <a:pt x="1303" y="1263"/>
                </a:lnTo>
                <a:lnTo>
                  <a:pt x="1295" y="1281"/>
                </a:lnTo>
                <a:lnTo>
                  <a:pt x="1285" y="1296"/>
                </a:lnTo>
                <a:lnTo>
                  <a:pt x="1272" y="1311"/>
                </a:lnTo>
                <a:lnTo>
                  <a:pt x="1260" y="1299"/>
                </a:lnTo>
                <a:lnTo>
                  <a:pt x="1248" y="1289"/>
                </a:lnTo>
                <a:lnTo>
                  <a:pt x="1235" y="1281"/>
                </a:lnTo>
                <a:lnTo>
                  <a:pt x="1219" y="1274"/>
                </a:lnTo>
                <a:lnTo>
                  <a:pt x="1204" y="1267"/>
                </a:lnTo>
                <a:lnTo>
                  <a:pt x="1188" y="1263"/>
                </a:lnTo>
                <a:lnTo>
                  <a:pt x="1171" y="1262"/>
                </a:lnTo>
                <a:lnTo>
                  <a:pt x="1154" y="1260"/>
                </a:lnTo>
                <a:lnTo>
                  <a:pt x="1146" y="1260"/>
                </a:lnTo>
                <a:lnTo>
                  <a:pt x="1137" y="1260"/>
                </a:lnTo>
                <a:lnTo>
                  <a:pt x="1128" y="1262"/>
                </a:lnTo>
                <a:lnTo>
                  <a:pt x="1120" y="1263"/>
                </a:lnTo>
                <a:lnTo>
                  <a:pt x="1116" y="1253"/>
                </a:lnTo>
                <a:lnTo>
                  <a:pt x="1111" y="1244"/>
                </a:lnTo>
                <a:lnTo>
                  <a:pt x="1106" y="1236"/>
                </a:lnTo>
                <a:lnTo>
                  <a:pt x="1099" y="1227"/>
                </a:lnTo>
                <a:lnTo>
                  <a:pt x="1120" y="1226"/>
                </a:lnTo>
                <a:lnTo>
                  <a:pt x="1140" y="1226"/>
                </a:lnTo>
                <a:lnTo>
                  <a:pt x="1161" y="1222"/>
                </a:lnTo>
                <a:lnTo>
                  <a:pt x="1180" y="1220"/>
                </a:lnTo>
                <a:lnTo>
                  <a:pt x="1200" y="1217"/>
                </a:lnTo>
                <a:lnTo>
                  <a:pt x="1219" y="1212"/>
                </a:lnTo>
                <a:lnTo>
                  <a:pt x="1240" y="1208"/>
                </a:lnTo>
                <a:lnTo>
                  <a:pt x="1259" y="1203"/>
                </a:lnTo>
                <a:lnTo>
                  <a:pt x="1250" y="1169"/>
                </a:lnTo>
                <a:lnTo>
                  <a:pt x="1223" y="1176"/>
                </a:lnTo>
                <a:lnTo>
                  <a:pt x="1195" y="1181"/>
                </a:lnTo>
                <a:lnTo>
                  <a:pt x="1166" y="1186"/>
                </a:lnTo>
                <a:lnTo>
                  <a:pt x="1139" y="1190"/>
                </a:lnTo>
                <a:lnTo>
                  <a:pt x="1110" y="1191"/>
                </a:lnTo>
                <a:lnTo>
                  <a:pt x="1082" y="1191"/>
                </a:lnTo>
                <a:lnTo>
                  <a:pt x="1053" y="1191"/>
                </a:lnTo>
                <a:lnTo>
                  <a:pt x="1026" y="1190"/>
                </a:lnTo>
                <a:lnTo>
                  <a:pt x="998" y="1186"/>
                </a:lnTo>
                <a:lnTo>
                  <a:pt x="972" y="1183"/>
                </a:lnTo>
                <a:lnTo>
                  <a:pt x="947" y="1178"/>
                </a:lnTo>
                <a:lnTo>
                  <a:pt x="921" y="1171"/>
                </a:lnTo>
                <a:lnTo>
                  <a:pt x="895" y="1164"/>
                </a:lnTo>
                <a:lnTo>
                  <a:pt x="871" y="1155"/>
                </a:lnTo>
                <a:lnTo>
                  <a:pt x="846" y="1145"/>
                </a:lnTo>
                <a:lnTo>
                  <a:pt x="822" y="1135"/>
                </a:lnTo>
                <a:lnTo>
                  <a:pt x="822" y="1136"/>
                </a:lnTo>
                <a:lnTo>
                  <a:pt x="820" y="1128"/>
                </a:lnTo>
                <a:lnTo>
                  <a:pt x="816" y="1118"/>
                </a:lnTo>
                <a:lnTo>
                  <a:pt x="815" y="1107"/>
                </a:lnTo>
                <a:lnTo>
                  <a:pt x="815" y="1099"/>
                </a:lnTo>
                <a:lnTo>
                  <a:pt x="813" y="1087"/>
                </a:lnTo>
                <a:lnTo>
                  <a:pt x="813" y="1076"/>
                </a:lnTo>
                <a:lnTo>
                  <a:pt x="811" y="1066"/>
                </a:lnTo>
                <a:lnTo>
                  <a:pt x="810" y="1056"/>
                </a:lnTo>
                <a:lnTo>
                  <a:pt x="1461" y="1056"/>
                </a:lnTo>
                <a:lnTo>
                  <a:pt x="1461" y="10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08" name="Freeform 24">
            <a:extLst>
              <a:ext uri="{FF2B5EF4-FFF2-40B4-BE49-F238E27FC236}">
                <a16:creationId xmlns:a16="http://schemas.microsoft.com/office/drawing/2014/main" id="{759E1B7B-34FB-5D80-A0DA-D55524446BB0}"/>
              </a:ext>
            </a:extLst>
          </p:cNvPr>
          <p:cNvSpPr>
            <a:spLocks/>
          </p:cNvSpPr>
          <p:nvPr/>
        </p:nvSpPr>
        <p:spPr bwMode="auto">
          <a:xfrm>
            <a:off x="2911475" y="3962400"/>
            <a:ext cx="31750" cy="46038"/>
          </a:xfrm>
          <a:custGeom>
            <a:avLst/>
            <a:gdLst>
              <a:gd name="T0" fmla="*/ 29 w 29"/>
              <a:gd name="T1" fmla="*/ 36 h 36"/>
              <a:gd name="T2" fmla="*/ 29 w 29"/>
              <a:gd name="T3" fmla="*/ 0 h 36"/>
              <a:gd name="T4" fmla="*/ 23 w 29"/>
              <a:gd name="T5" fmla="*/ 0 h 36"/>
              <a:gd name="T6" fmla="*/ 16 w 29"/>
              <a:gd name="T7" fmla="*/ 0 h 36"/>
              <a:gd name="T8" fmla="*/ 7 w 29"/>
              <a:gd name="T9" fmla="*/ 0 h 36"/>
              <a:gd name="T10" fmla="*/ 0 w 29"/>
              <a:gd name="T11" fmla="*/ 0 h 36"/>
              <a:gd name="T12" fmla="*/ 0 w 29"/>
              <a:gd name="T13" fmla="*/ 36 h 36"/>
              <a:gd name="T14" fmla="*/ 7 w 29"/>
              <a:gd name="T15" fmla="*/ 36 h 36"/>
              <a:gd name="T16" fmla="*/ 16 w 29"/>
              <a:gd name="T17" fmla="*/ 36 h 36"/>
              <a:gd name="T18" fmla="*/ 23 w 29"/>
              <a:gd name="T19" fmla="*/ 36 h 36"/>
              <a:gd name="T20" fmla="*/ 29 w 29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36">
                <a:moveTo>
                  <a:pt x="29" y="36"/>
                </a:moveTo>
                <a:lnTo>
                  <a:pt x="29" y="0"/>
                </a:lnTo>
                <a:lnTo>
                  <a:pt x="23" y="0"/>
                </a:lnTo>
                <a:lnTo>
                  <a:pt x="16" y="0"/>
                </a:lnTo>
                <a:lnTo>
                  <a:pt x="7" y="0"/>
                </a:lnTo>
                <a:lnTo>
                  <a:pt x="0" y="0"/>
                </a:lnTo>
                <a:lnTo>
                  <a:pt x="0" y="36"/>
                </a:lnTo>
                <a:lnTo>
                  <a:pt x="7" y="36"/>
                </a:lnTo>
                <a:lnTo>
                  <a:pt x="16" y="36"/>
                </a:lnTo>
                <a:lnTo>
                  <a:pt x="23" y="36"/>
                </a:lnTo>
                <a:lnTo>
                  <a:pt x="29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09" name="Text Box 25">
            <a:extLst>
              <a:ext uri="{FF2B5EF4-FFF2-40B4-BE49-F238E27FC236}">
                <a16:creationId xmlns:a16="http://schemas.microsoft.com/office/drawing/2014/main" id="{AAA90202-302D-0D1C-F48A-B3CEA61A9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4395789"/>
            <a:ext cx="13049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 b="1">
                <a:solidFill>
                  <a:srgbClr val="FFFFFF"/>
                </a:solidFill>
                <a:latin typeface="Arial" panose="020B0604020202020204" pitchFamily="34" charset="0"/>
              </a:rPr>
              <a:t>Fotosíntesis</a:t>
            </a:r>
          </a:p>
        </p:txBody>
      </p:sp>
      <p:sp>
        <p:nvSpPr>
          <p:cNvPr id="1398810" name="Text Box 26">
            <a:extLst>
              <a:ext uri="{FF2B5EF4-FFF2-40B4-BE49-F238E27FC236}">
                <a16:creationId xmlns:a16="http://schemas.microsoft.com/office/drawing/2014/main" id="{265425D4-009C-3280-9C86-CE62AFDD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4" y="3962401"/>
            <a:ext cx="574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CO</a:t>
            </a:r>
            <a:r>
              <a:rPr lang="es-ES" altLang="es-GT" sz="1500" baseline="-250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98811" name="Line 27">
            <a:extLst>
              <a:ext uri="{FF2B5EF4-FFF2-40B4-BE49-F238E27FC236}">
                <a16:creationId xmlns:a16="http://schemas.microsoft.com/office/drawing/2014/main" id="{18144B61-2122-CF4E-2A35-6A87D3AAB2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0100" y="3886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398812" name="Group 28">
            <a:extLst>
              <a:ext uri="{FF2B5EF4-FFF2-40B4-BE49-F238E27FC236}">
                <a16:creationId xmlns:a16="http://schemas.microsoft.com/office/drawing/2014/main" id="{3725F2B8-5FA8-9846-596D-30E1F19ABBF6}"/>
              </a:ext>
            </a:extLst>
          </p:cNvPr>
          <p:cNvGrpSpPr>
            <a:grpSpLocks/>
          </p:cNvGrpSpPr>
          <p:nvPr/>
        </p:nvGrpSpPr>
        <p:grpSpPr bwMode="auto">
          <a:xfrm>
            <a:off x="3987800" y="3810000"/>
            <a:ext cx="452438" cy="381000"/>
            <a:chOff x="1920" y="2400"/>
            <a:chExt cx="334" cy="240"/>
          </a:xfrm>
        </p:grpSpPr>
        <p:sp>
          <p:nvSpPr>
            <p:cNvPr id="1398813" name="Text Box 29">
              <a:extLst>
                <a:ext uri="{FF2B5EF4-FFF2-40B4-BE49-F238E27FC236}">
                  <a16:creationId xmlns:a16="http://schemas.microsoft.com/office/drawing/2014/main" id="{D9075B26-A11B-1003-5201-7CE04538D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" y="2438"/>
              <a:ext cx="315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es-GT" sz="1500">
                  <a:solidFill>
                    <a:srgbClr val="FFFFFF"/>
                  </a:solidFill>
                  <a:latin typeface="Arial Black" panose="020B0A04020102020204" pitchFamily="34" charset="0"/>
                </a:rPr>
                <a:t>O</a:t>
              </a:r>
              <a:r>
                <a:rPr lang="es-ES" altLang="es-GT" sz="1500" baseline="-25000">
                  <a:solidFill>
                    <a:srgbClr val="FFFFFF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1398814" name="Line 30">
              <a:extLst>
                <a:ext uri="{FF2B5EF4-FFF2-40B4-BE49-F238E27FC236}">
                  <a16:creationId xmlns:a16="http://schemas.microsoft.com/office/drawing/2014/main" id="{157193CB-AF84-71D2-3585-3E814460D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240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98815" name="Text Box 31">
            <a:extLst>
              <a:ext uri="{FF2B5EF4-FFF2-40B4-BE49-F238E27FC236}">
                <a16:creationId xmlns:a16="http://schemas.microsoft.com/office/drawing/2014/main" id="{369522C5-6778-9716-3B1D-BDFE20B4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562601"/>
            <a:ext cx="5857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H</a:t>
            </a:r>
            <a:r>
              <a:rPr lang="es-ES" altLang="es-GT" sz="1500" baseline="-250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398816" name="Text Box 32">
            <a:extLst>
              <a:ext uri="{FF2B5EF4-FFF2-40B4-BE49-F238E27FC236}">
                <a16:creationId xmlns:a16="http://schemas.microsoft.com/office/drawing/2014/main" id="{893061F1-FFB0-D4A6-07F5-DD1DA05B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5638801"/>
            <a:ext cx="3429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500">
                <a:solidFill>
                  <a:srgbClr val="FFFFFF"/>
                </a:solidFill>
                <a:latin typeface="Arial Black" panose="020B0A04020102020204" pitchFamily="34" charset="0"/>
              </a:rPr>
              <a:t>K</a:t>
            </a:r>
            <a:endParaRPr lang="es-ES" altLang="es-GT" sz="15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398817" name="Text Box 33">
            <a:extLst>
              <a:ext uri="{FF2B5EF4-FFF2-40B4-BE49-F238E27FC236}">
                <a16:creationId xmlns:a16="http://schemas.microsoft.com/office/drawing/2014/main" id="{F2B43F3B-BD61-06BA-E44C-57E480BC4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9" y="2997201"/>
            <a:ext cx="928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Física</a:t>
            </a: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18" name="AutoShape 34">
            <a:extLst>
              <a:ext uri="{FF2B5EF4-FFF2-40B4-BE49-F238E27FC236}">
                <a16:creationId xmlns:a16="http://schemas.microsoft.com/office/drawing/2014/main" id="{7414E6E3-AB0D-0FA2-77BF-91680354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3105150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19" name="Text Box 35">
            <a:extLst>
              <a:ext uri="{FF2B5EF4-FFF2-40B4-BE49-F238E27FC236}">
                <a16:creationId xmlns:a16="http://schemas.microsoft.com/office/drawing/2014/main" id="{AFD5AE5D-F21A-A692-3429-AF3B3AEA5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9" y="2024063"/>
            <a:ext cx="98742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Materia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orgánica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viva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Química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enlace</a:t>
            </a: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20" name="Text Box 36">
            <a:extLst>
              <a:ext uri="{FF2B5EF4-FFF2-40B4-BE49-F238E27FC236}">
                <a16:creationId xmlns:a16="http://schemas.microsoft.com/office/drawing/2014/main" id="{A16F7C75-47EF-5579-FD15-B4C610DC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1952626"/>
            <a:ext cx="1044575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Materia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Muerta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Química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libre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GT" sz="16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21" name="Text Box 37">
            <a:extLst>
              <a:ext uri="{FF2B5EF4-FFF2-40B4-BE49-F238E27FC236}">
                <a16:creationId xmlns:a16="http://schemas.microsoft.com/office/drawing/2014/main" id="{C6833866-8E97-F330-1D5C-6F72118E1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3824288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CHON…………</a:t>
            </a:r>
          </a:p>
        </p:txBody>
      </p:sp>
      <p:sp>
        <p:nvSpPr>
          <p:cNvPr id="1398822" name="Text Box 38">
            <a:extLst>
              <a:ext uri="{FF2B5EF4-FFF2-40B4-BE49-F238E27FC236}">
                <a16:creationId xmlns:a16="http://schemas.microsoft.com/office/drawing/2014/main" id="{B3A6F45F-8342-6CEC-53F5-37F09B71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3824288"/>
            <a:ext cx="187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CHON + Bacterías</a:t>
            </a:r>
          </a:p>
        </p:txBody>
      </p:sp>
      <p:sp>
        <p:nvSpPr>
          <p:cNvPr id="1398823" name="Text Box 39">
            <a:extLst>
              <a:ext uri="{FF2B5EF4-FFF2-40B4-BE49-F238E27FC236}">
                <a16:creationId xmlns:a16="http://schemas.microsoft.com/office/drawing/2014/main" id="{AECD36DE-065D-7D13-001C-D133B609F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9" y="3392488"/>
            <a:ext cx="790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Gases</a:t>
            </a:r>
          </a:p>
        </p:txBody>
      </p:sp>
      <p:sp>
        <p:nvSpPr>
          <p:cNvPr id="1398824" name="Text Box 40">
            <a:extLst>
              <a:ext uri="{FF2B5EF4-FFF2-40B4-BE49-F238E27FC236}">
                <a16:creationId xmlns:a16="http://schemas.microsoft.com/office/drawing/2014/main" id="{03EE93C2-9ED6-B164-914B-F696DB73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514" y="4197350"/>
            <a:ext cx="1152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Minerales</a:t>
            </a:r>
          </a:p>
        </p:txBody>
      </p:sp>
      <p:sp>
        <p:nvSpPr>
          <p:cNvPr id="1398825" name="Text Box 41">
            <a:extLst>
              <a:ext uri="{FF2B5EF4-FFF2-40B4-BE49-F238E27FC236}">
                <a16:creationId xmlns:a16="http://schemas.microsoft.com/office/drawing/2014/main" id="{2D246282-FCD3-3064-27CA-7F7AFCF6F95E}"/>
              </a:ext>
            </a:extLst>
          </p:cNvPr>
          <p:cNvSpPr txBox="1">
            <a:spLocks noChangeArrowheads="1"/>
          </p:cNvSpPr>
          <p:nvPr/>
        </p:nvSpPr>
        <p:spPr bwMode="auto">
          <a:xfrm rot="10832116" flipV="1">
            <a:off x="4979988" y="5192713"/>
            <a:ext cx="781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AGUA + CHON</a:t>
            </a:r>
          </a:p>
        </p:txBody>
      </p:sp>
      <p:sp>
        <p:nvSpPr>
          <p:cNvPr id="1398826" name="Text Box 42">
            <a:extLst>
              <a:ext uri="{FF2B5EF4-FFF2-40B4-BE49-F238E27FC236}">
                <a16:creationId xmlns:a16="http://schemas.microsoft.com/office/drawing/2014/main" id="{2C4F3D3F-FD29-0EBC-89BC-6B66EECD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8" y="6032500"/>
            <a:ext cx="152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sz="1600">
                <a:solidFill>
                  <a:srgbClr val="FFFFFF"/>
                </a:solidFill>
                <a:latin typeface="Arial" panose="020B0604020202020204" pitchFamily="34" charset="0"/>
              </a:rPr>
              <a:t>Fertiliizante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Orgánico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>
                <a:solidFill>
                  <a:srgbClr val="FFFFFF"/>
                </a:solidFill>
                <a:latin typeface="Arial" panose="020B0604020202020204" pitchFamily="34" charset="0"/>
              </a:rPr>
              <a:t>(C, N, P, K)</a:t>
            </a:r>
            <a:endParaRPr lang="es-ES" altLang="es-GT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27" name="AutoShape 43">
            <a:extLst>
              <a:ext uri="{FF2B5EF4-FFF2-40B4-BE49-F238E27FC236}">
                <a16:creationId xmlns:a16="http://schemas.microsoft.com/office/drawing/2014/main" id="{8B29D35E-6654-8DC4-FC56-50DE141A0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3644900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28" name="Line 44">
            <a:extLst>
              <a:ext uri="{FF2B5EF4-FFF2-40B4-BE49-F238E27FC236}">
                <a16:creationId xmlns:a16="http://schemas.microsoft.com/office/drawing/2014/main" id="{F35A0668-8C54-CE53-B928-9A2D878415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0075" y="324961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29" name="Line 45">
            <a:extLst>
              <a:ext uri="{FF2B5EF4-FFF2-40B4-BE49-F238E27FC236}">
                <a16:creationId xmlns:a16="http://schemas.microsoft.com/office/drawing/2014/main" id="{752097AC-4B13-8B71-C3A1-FE46A281A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0075" y="4192588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0" name="AutoShape 46">
            <a:extLst>
              <a:ext uri="{FF2B5EF4-FFF2-40B4-BE49-F238E27FC236}">
                <a16:creationId xmlns:a16="http://schemas.microsoft.com/office/drawing/2014/main" id="{C44A00E6-1109-0BB4-B4AA-DFC15956C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5337175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1" name="Rectangle 47">
            <a:extLst>
              <a:ext uri="{FF2B5EF4-FFF2-40B4-BE49-F238E27FC236}">
                <a16:creationId xmlns:a16="http://schemas.microsoft.com/office/drawing/2014/main" id="{F492DDA0-8E84-1A58-E2CC-494409C5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"/>
            <a:ext cx="835183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CICLO DE LAS EXCRETAS SEGÚN EL HOMBRE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32" name="Rectangle 48">
            <a:extLst>
              <a:ext uri="{FF2B5EF4-FFF2-40B4-BE49-F238E27FC236}">
                <a16:creationId xmlns:a16="http://schemas.microsoft.com/office/drawing/2014/main" id="{09FE0AAE-1DF5-9E5B-60C1-696AA4A49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988" y="3451225"/>
            <a:ext cx="1116012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Anaerobio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altLang="es-GT" sz="1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Aerobio</a:t>
            </a:r>
            <a:endParaRPr lang="es-ES" altLang="es-GT" sz="1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33" name="Line 49">
            <a:extLst>
              <a:ext uri="{FF2B5EF4-FFF2-40B4-BE49-F238E27FC236}">
                <a16:creationId xmlns:a16="http://schemas.microsoft.com/office/drawing/2014/main" id="{44591F11-C515-0A63-D49E-E57A3A118B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9688" y="27447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4" name="Line 50">
            <a:extLst>
              <a:ext uri="{FF2B5EF4-FFF2-40B4-BE49-F238E27FC236}">
                <a16:creationId xmlns:a16="http://schemas.microsoft.com/office/drawing/2014/main" id="{CDCF19F7-BDEF-1108-AB7B-67FB1B3F4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6200" y="4365626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5" name="Rectangle 51">
            <a:extLst>
              <a:ext uri="{FF2B5EF4-FFF2-40B4-BE49-F238E27FC236}">
                <a16:creationId xmlns:a16="http://schemas.microsoft.com/office/drawing/2014/main" id="{FB8B56BC-D271-4995-52DF-C71C76DF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6453188"/>
            <a:ext cx="23764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Sol+aire+suelo+agua</a:t>
            </a:r>
            <a:endParaRPr lang="es-ES" altLang="es-GT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98836" name="Rectangle 52">
            <a:extLst>
              <a:ext uri="{FF2B5EF4-FFF2-40B4-BE49-F238E27FC236}">
                <a16:creationId xmlns:a16="http://schemas.microsoft.com/office/drawing/2014/main" id="{7CBD6772-37D0-312F-6919-F5EE65F1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5121276"/>
            <a:ext cx="1620837" cy="828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Cuerpos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de agua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receptores</a:t>
            </a:r>
            <a:endParaRPr lang="es-ES" alt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7" name="AutoShape 53">
            <a:extLst>
              <a:ext uri="{FF2B5EF4-FFF2-40B4-BE49-F238E27FC236}">
                <a16:creationId xmlns:a16="http://schemas.microsoft.com/office/drawing/2014/main" id="{58717F67-BDC4-8DC8-5229-9544EF483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5265738"/>
            <a:ext cx="3810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8838" name="Rectangle 54">
            <a:extLst>
              <a:ext uri="{FF2B5EF4-FFF2-40B4-BE49-F238E27FC236}">
                <a16:creationId xmlns:a16="http://schemas.microsoft.com/office/drawing/2014/main" id="{BC6734DB-EA33-DAFE-DA19-DD15C296E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1" y="5084764"/>
            <a:ext cx="1871663" cy="1044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Desbalance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Del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>
                <a:solidFill>
                  <a:srgbClr val="FFFFFF"/>
                </a:solidFill>
                <a:latin typeface="Arial" panose="020B0604020202020204" pitchFamily="34" charset="0"/>
              </a:rPr>
              <a:t>Ciclo natural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E27A3E2-4403-1C02-91B5-C7CEE267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9A694D-AE0A-4539-B23C-310F93C67A6D}" type="slidenum">
              <a:rPr lang="es-ES" altLang="es-GT">
                <a:solidFill>
                  <a:srgbClr val="FFFFFF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s-ES" alt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24386" name="Text Box 2">
            <a:extLst>
              <a:ext uri="{FF2B5EF4-FFF2-40B4-BE49-F238E27FC236}">
                <a16:creationId xmlns:a16="http://schemas.microsoft.com/office/drawing/2014/main" id="{CADB52E1-8049-6439-3838-9889EFA70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762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s-G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24387" name="Text Box 3">
            <a:extLst>
              <a:ext uri="{FF2B5EF4-FFF2-40B4-BE49-F238E27FC236}">
                <a16:creationId xmlns:a16="http://schemas.microsoft.com/office/drawing/2014/main" id="{D834643C-9D07-82F2-C992-222F4CD8E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33375"/>
            <a:ext cx="4033838" cy="457200"/>
          </a:xfrm>
          <a:prstGeom prst="rect">
            <a:avLst/>
          </a:prstGeom>
          <a:solidFill>
            <a:srgbClr val="96D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s-GT" sz="2400" b="1">
                <a:solidFill>
                  <a:srgbClr val="FFFFFF"/>
                </a:solidFill>
                <a:latin typeface="Comic Sans MS" panose="030F0702030302020204" pitchFamily="66" charset="0"/>
              </a:rPr>
              <a:t>Situación sanitaria actual</a:t>
            </a:r>
          </a:p>
        </p:txBody>
      </p:sp>
      <p:sp>
        <p:nvSpPr>
          <p:cNvPr id="1424388" name="Text Box 4">
            <a:extLst>
              <a:ext uri="{FF2B5EF4-FFF2-40B4-BE49-F238E27FC236}">
                <a16:creationId xmlns:a16="http://schemas.microsoft.com/office/drawing/2014/main" id="{0C93D437-4AA4-D580-01D8-CAD9BC6B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33375"/>
            <a:ext cx="2665413" cy="457200"/>
          </a:xfrm>
          <a:prstGeom prst="rect">
            <a:avLst/>
          </a:prstGeom>
          <a:solidFill>
            <a:srgbClr val="96D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s-GT" sz="2400" b="1">
                <a:solidFill>
                  <a:srgbClr val="FFFFFF"/>
                </a:solidFill>
                <a:latin typeface="Comic Sans MS" panose="030F0702030302020204" pitchFamily="66" charset="0"/>
              </a:rPr>
              <a:t>Visión</a:t>
            </a:r>
            <a:r>
              <a:rPr lang="de-DE" altLang="es-GT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de-DE" altLang="es-GT" sz="2400" b="1">
                <a:solidFill>
                  <a:srgbClr val="FFFFFF"/>
                </a:solidFill>
                <a:latin typeface="Comic Sans MS" panose="030F0702030302020204" pitchFamily="66" charset="0"/>
              </a:rPr>
              <a:t>de ecosan</a:t>
            </a:r>
          </a:p>
        </p:txBody>
      </p:sp>
      <p:sp>
        <p:nvSpPr>
          <p:cNvPr id="1424389" name="Rectangle 5">
            <a:extLst>
              <a:ext uri="{FF2B5EF4-FFF2-40B4-BE49-F238E27FC236}">
                <a16:creationId xmlns:a16="http://schemas.microsoft.com/office/drawing/2014/main" id="{382AC3DC-AEF6-49E4-6591-702546DB9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763589"/>
            <a:ext cx="4033838" cy="73025"/>
          </a:xfrm>
          <a:prstGeom prst="rect">
            <a:avLst/>
          </a:prstGeom>
          <a:solidFill>
            <a:srgbClr val="339966">
              <a:alpha val="70000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24390" name="Rectangle 6">
            <a:extLst>
              <a:ext uri="{FF2B5EF4-FFF2-40B4-BE49-F238E27FC236}">
                <a16:creationId xmlns:a16="http://schemas.microsoft.com/office/drawing/2014/main" id="{DB712F88-7488-8174-4D9C-D1FF9B7D6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9" y="765176"/>
            <a:ext cx="2663825" cy="73025"/>
          </a:xfrm>
          <a:prstGeom prst="rect">
            <a:avLst/>
          </a:prstGeom>
          <a:solidFill>
            <a:srgbClr val="339966">
              <a:alpha val="70000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24391" name="Picture 7">
            <a:extLst>
              <a:ext uri="{FF2B5EF4-FFF2-40B4-BE49-F238E27FC236}">
                <a16:creationId xmlns:a16="http://schemas.microsoft.com/office/drawing/2014/main" id="{8416848D-6A3E-7587-8559-0E146302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09650"/>
            <a:ext cx="46482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4392" name="Picture 8">
            <a:extLst>
              <a:ext uri="{FF2B5EF4-FFF2-40B4-BE49-F238E27FC236}">
                <a16:creationId xmlns:a16="http://schemas.microsoft.com/office/drawing/2014/main" id="{ABF2321C-970E-CFF0-D94E-B3D5B700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6" y="1143000"/>
            <a:ext cx="42005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698" name="Rectangle 2">
            <a:extLst>
              <a:ext uri="{FF2B5EF4-FFF2-40B4-BE49-F238E27FC236}">
                <a16:creationId xmlns:a16="http://schemas.microsoft.com/office/drawing/2014/main" id="{D45B77D9-8A92-3AD5-0858-6A46A53908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747963" y="228600"/>
            <a:ext cx="6551612" cy="896938"/>
          </a:xfrm>
          <a:solidFill>
            <a:schemeClr val="accent1"/>
          </a:solidFill>
        </p:spPr>
        <p:txBody>
          <a:bodyPr/>
          <a:lstStyle/>
          <a:p>
            <a:r>
              <a:rPr lang="es-CO" altLang="es-GT" sz="3400" b="1" u="sng">
                <a:solidFill>
                  <a:srgbClr val="F4F913"/>
                </a:solidFill>
                <a:latin typeface="Tahoma" panose="020B0604030504040204" pitchFamily="34" charset="0"/>
              </a:rPr>
              <a:t>SANEAMIENTO ECOLOGICO</a:t>
            </a:r>
            <a:endParaRPr lang="es-ES" altLang="es-GT" sz="3400" b="1" u="sng">
              <a:solidFill>
                <a:srgbClr val="F4F913"/>
              </a:solidFill>
              <a:latin typeface="Tahoma" panose="020B0604030504040204" pitchFamily="34" charset="0"/>
            </a:endParaRPr>
          </a:p>
        </p:txBody>
      </p:sp>
      <p:sp>
        <p:nvSpPr>
          <p:cNvPr id="1437699" name="Rectangle 3">
            <a:extLst>
              <a:ext uri="{FF2B5EF4-FFF2-40B4-BE49-F238E27FC236}">
                <a16:creationId xmlns:a16="http://schemas.microsoft.com/office/drawing/2014/main" id="{9377A609-4A13-F012-FD5D-7BE62636762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 altLang="es-GT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CO" altLang="es-GT">
                <a:latin typeface="Tahoma" panose="020B0604030504040204" pitchFamily="34" charset="0"/>
              </a:rPr>
              <a:t>Alternativas viables económicamente.</a:t>
            </a:r>
          </a:p>
          <a:p>
            <a:pPr>
              <a:buFont typeface="Wingdings" panose="05000000000000000000" pitchFamily="2" charset="2"/>
              <a:buNone/>
            </a:pPr>
            <a:endParaRPr lang="es-CO" altLang="es-GT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CO" altLang="es-GT">
                <a:latin typeface="Tahoma" panose="020B0604030504040204" pitchFamily="34" charset="0"/>
              </a:rPr>
              <a:t>Requieren participación y educación por parte de los destinatarios. </a:t>
            </a:r>
          </a:p>
          <a:p>
            <a:pPr>
              <a:buFont typeface="Wingdings" panose="05000000000000000000" pitchFamily="2" charset="2"/>
              <a:buNone/>
            </a:pPr>
            <a:endParaRPr lang="es-CO" altLang="es-GT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CO" altLang="es-GT">
                <a:latin typeface="Tahoma" panose="020B0604030504040204" pitchFamily="34" charset="0"/>
              </a:rPr>
              <a:t>Culturalmente hay que romper paradigmas.</a:t>
            </a:r>
          </a:p>
          <a:p>
            <a:endParaRPr lang="es-ES" altLang="es-GT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Rectangle 2">
            <a:extLst>
              <a:ext uri="{FF2B5EF4-FFF2-40B4-BE49-F238E27FC236}">
                <a16:creationId xmlns:a16="http://schemas.microsoft.com/office/drawing/2014/main" id="{DBD1F024-F7A5-9BD1-8026-86FE545F22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s-CO" altLang="es-GT" sz="3400" b="1" u="sng">
                <a:solidFill>
                  <a:srgbClr val="F4F913"/>
                </a:solidFill>
                <a:latin typeface="Tahoma" panose="020B0604030504040204" pitchFamily="34" charset="0"/>
              </a:rPr>
              <a:t>SISTEMA DE SEPARACION DE ORINA</a:t>
            </a:r>
            <a:endParaRPr lang="es-ES" altLang="es-GT" sz="3400" b="1" u="sng">
              <a:solidFill>
                <a:srgbClr val="F4F913"/>
              </a:solidFill>
              <a:latin typeface="Tahoma" panose="020B0604030504040204" pitchFamily="34" charset="0"/>
            </a:endParaRPr>
          </a:p>
        </p:txBody>
      </p:sp>
      <p:sp>
        <p:nvSpPr>
          <p:cNvPr id="1428483" name="Rectangle 3">
            <a:extLst>
              <a:ext uri="{FF2B5EF4-FFF2-40B4-BE49-F238E27FC236}">
                <a16:creationId xmlns:a16="http://schemas.microsoft.com/office/drawing/2014/main" id="{4ED794D5-F002-473D-80BD-52DFC423FE2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063750" y="1341439"/>
            <a:ext cx="8147050" cy="47894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s-CO" altLang="es-GT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s-CO" altLang="es-GT" sz="2400">
                <a:latin typeface="Tahoma" panose="020B0604030504040204" pitchFamily="34" charset="0"/>
              </a:rPr>
              <a:t>Aspectos positivos:</a:t>
            </a:r>
          </a:p>
          <a:p>
            <a:pPr>
              <a:buFontTx/>
              <a:buChar char="•"/>
            </a:pPr>
            <a:r>
              <a:rPr lang="es-CO" altLang="es-GT" sz="2400">
                <a:latin typeface="Tahoma" panose="020B0604030504040204" pitchFamily="34" charset="0"/>
              </a:rPr>
              <a:t>Reduce olores.</a:t>
            </a:r>
          </a:p>
          <a:p>
            <a:pPr>
              <a:buFontTx/>
              <a:buChar char="•"/>
            </a:pPr>
            <a:r>
              <a:rPr lang="es-CO" altLang="es-GT" sz="2400">
                <a:latin typeface="Tahoma" panose="020B0604030504040204" pitchFamily="34" charset="0"/>
              </a:rPr>
              <a:t>Reduce el riesgo de contaminación por</a:t>
            </a:r>
          </a:p>
          <a:p>
            <a:pPr>
              <a:buFontTx/>
              <a:buNone/>
            </a:pPr>
            <a:r>
              <a:rPr lang="es-CO" altLang="es-GT" sz="2400">
                <a:latin typeface="Tahoma" panose="020B0604030504040204" pitchFamily="34" charset="0"/>
              </a:rPr>
              <a:t>    patógenos de aguas subterráneas. </a:t>
            </a:r>
          </a:p>
          <a:p>
            <a:pPr>
              <a:buFontTx/>
              <a:buChar char="•"/>
            </a:pPr>
            <a:r>
              <a:rPr lang="es-CO" altLang="es-GT" sz="2400">
                <a:latin typeface="Tahoma" panose="020B0604030504040204" pitchFamily="34" charset="0"/>
              </a:rPr>
              <a:t>Facilita el ciclo de nutrientes.</a:t>
            </a:r>
          </a:p>
          <a:p>
            <a:pPr>
              <a:buFontTx/>
              <a:buChar char="•"/>
            </a:pPr>
            <a:r>
              <a:rPr lang="es-CO" altLang="es-GT" sz="2400">
                <a:latin typeface="Tahoma" panose="020B0604030504040204" pitchFamily="34" charset="0"/>
              </a:rPr>
              <a:t>Contribuye a reducir el riesgo de </a:t>
            </a:r>
          </a:p>
          <a:p>
            <a:pPr>
              <a:buFontTx/>
              <a:buNone/>
            </a:pPr>
            <a:r>
              <a:rPr lang="es-CO" altLang="es-GT" sz="2400">
                <a:latin typeface="Tahoma" panose="020B0604030504040204" pitchFamily="34" charset="0"/>
              </a:rPr>
              <a:t>    contaminación de aguas superficiales.</a:t>
            </a:r>
          </a:p>
          <a:p>
            <a:pPr>
              <a:buFontTx/>
              <a:buChar char="•"/>
            </a:pPr>
            <a:r>
              <a:rPr lang="es-CO" altLang="es-GT" sz="2400">
                <a:latin typeface="Tahoma" panose="020B0604030504040204" pitchFamily="34" charset="0"/>
              </a:rPr>
              <a:t>No es mas costoso que otros sistemas. </a:t>
            </a:r>
            <a:endParaRPr lang="es-ES" altLang="es-GT" sz="2400">
              <a:latin typeface="Tahoma" panose="020B0604030504040204" pitchFamily="34" charset="0"/>
            </a:endParaRPr>
          </a:p>
        </p:txBody>
      </p:sp>
      <p:pic>
        <p:nvPicPr>
          <p:cNvPr id="1428484" name="Picture 4">
            <a:extLst>
              <a:ext uri="{FF2B5EF4-FFF2-40B4-BE49-F238E27FC236}">
                <a16:creationId xmlns:a16="http://schemas.microsoft.com/office/drawing/2014/main" id="{169B10C7-0B54-BB33-4A42-A34C7984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916113"/>
            <a:ext cx="226377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2">
            <a:extLst>
              <a:ext uri="{FF2B5EF4-FFF2-40B4-BE49-F238E27FC236}">
                <a16:creationId xmlns:a16="http://schemas.microsoft.com/office/drawing/2014/main" id="{A1657E0B-C4A6-B31F-4218-CFDDAF19EC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s-CO" altLang="es-GT" sz="3000" b="1" u="sng">
                <a:solidFill>
                  <a:srgbClr val="F4F913"/>
                </a:solidFill>
                <a:latin typeface="Tahoma" panose="020B0604030504040204" pitchFamily="34" charset="0"/>
              </a:rPr>
              <a:t>SANEAR Y ELIMINAR LAS POSIBILIDADES INFECCIOSAS DE LOS PATÓGENO</a:t>
            </a:r>
            <a:endParaRPr lang="es-ES" altLang="es-GT" sz="3000" b="1" u="sng">
              <a:solidFill>
                <a:srgbClr val="F4F913"/>
              </a:solidFill>
              <a:latin typeface="Tahoma" panose="020B0604030504040204" pitchFamily="34" charset="0"/>
            </a:endParaRPr>
          </a:p>
        </p:txBody>
      </p:sp>
      <p:sp>
        <p:nvSpPr>
          <p:cNvPr id="1427459" name="Rectangle 3">
            <a:extLst>
              <a:ext uri="{FF2B5EF4-FFF2-40B4-BE49-F238E27FC236}">
                <a16:creationId xmlns:a16="http://schemas.microsoft.com/office/drawing/2014/main" id="{CC8CCD25-F88A-E500-6972-F00B807E4DF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828800" y="1628776"/>
            <a:ext cx="8839200" cy="50403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s-CO" altLang="es-GT">
                <a:latin typeface="Tahoma" panose="020B0604030504040204" pitchFamily="34" charset="0"/>
              </a:rPr>
              <a:t>En el lugar donde se originan:                    deshidratación, descomposición, almacenaje</a:t>
            </a:r>
            <a:r>
              <a:rPr lang="es-CO" altLang="es-GT" sz="3600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s-CO" altLang="es-GT" sz="3600"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s-CO" altLang="es-GT" sz="3600"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CO" altLang="es-GT" sz="3600"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CO" altLang="es-GT" sz="3600"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CO" altLang="es-GT">
                <a:latin typeface="Tahoma" panose="020B0604030504040204" pitchFamily="34" charset="0"/>
              </a:rPr>
              <a:t>Fueran del lugar donde se generan: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CO" altLang="es-GT">
                <a:latin typeface="Tahoma" panose="020B0604030504040204" pitchFamily="34" charset="0"/>
              </a:rPr>
              <a:t>   Deshidratación, compostaje, cambio de pH agregando Cal.</a:t>
            </a:r>
            <a:r>
              <a:rPr lang="es-CO" altLang="es-GT" sz="3600">
                <a:latin typeface="Tahoma" panose="020B0604030504040204" pitchFamily="34" charset="0"/>
              </a:rPr>
              <a:t> </a:t>
            </a:r>
            <a:endParaRPr lang="es-ES" altLang="es-GT" sz="3600">
              <a:latin typeface="Tahoma" panose="020B0604030504040204" pitchFamily="34" charset="0"/>
            </a:endParaRPr>
          </a:p>
        </p:txBody>
      </p:sp>
      <p:pic>
        <p:nvPicPr>
          <p:cNvPr id="1427460" name="Picture 4">
            <a:extLst>
              <a:ext uri="{FF2B5EF4-FFF2-40B4-BE49-F238E27FC236}">
                <a16:creationId xmlns:a16="http://schemas.microsoft.com/office/drawing/2014/main" id="{CE831F55-F8E2-D65D-DCB1-A3CA5D6C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36839"/>
            <a:ext cx="2376488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7461" name="Picture 5">
            <a:extLst>
              <a:ext uri="{FF2B5EF4-FFF2-40B4-BE49-F238E27FC236}">
                <a16:creationId xmlns:a16="http://schemas.microsoft.com/office/drawing/2014/main" id="{5606151C-7C50-6D5B-7E3B-22A6DF0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636839"/>
            <a:ext cx="2665412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0" name="Rectangle 2">
            <a:extLst>
              <a:ext uri="{FF2B5EF4-FFF2-40B4-BE49-F238E27FC236}">
                <a16:creationId xmlns:a16="http://schemas.microsoft.com/office/drawing/2014/main" id="{47F30964-23C1-FE72-C6E3-A18874353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3100"/>
            <a:ext cx="1944688" cy="6477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s-GT" b="1">
                <a:solidFill>
                  <a:srgbClr val="FFFFFF"/>
                </a:solidFill>
                <a:latin typeface="Comic Sans MS" panose="030F0702030302020204" pitchFamily="66" charset="0"/>
              </a:rPr>
              <a:t>COSECHA</a:t>
            </a:r>
          </a:p>
        </p:txBody>
      </p:sp>
      <p:sp>
        <p:nvSpPr>
          <p:cNvPr id="1430531" name="Rectangle 3">
            <a:extLst>
              <a:ext uri="{FF2B5EF4-FFF2-40B4-BE49-F238E27FC236}">
                <a16:creationId xmlns:a16="http://schemas.microsoft.com/office/drawing/2014/main" id="{31C202FC-0DD4-A0FD-7A69-A47171C7E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6" y="3213100"/>
            <a:ext cx="2232025" cy="6477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s-GT" b="1">
                <a:solidFill>
                  <a:srgbClr val="FFFFFF"/>
                </a:solidFill>
                <a:latin typeface="Comic Sans MS" panose="030F0702030302020204" pitchFamily="66" charset="0"/>
              </a:rPr>
              <a:t>TRANSPORTE</a:t>
            </a:r>
          </a:p>
        </p:txBody>
      </p:sp>
      <p:sp>
        <p:nvSpPr>
          <p:cNvPr id="1430532" name="Rectangle 4">
            <a:extLst>
              <a:ext uri="{FF2B5EF4-FFF2-40B4-BE49-F238E27FC236}">
                <a16:creationId xmlns:a16="http://schemas.microsoft.com/office/drawing/2014/main" id="{58B1D9B5-3FA3-83BA-04C7-4C277A343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3213100"/>
            <a:ext cx="2376487" cy="647700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s-GT" b="1">
                <a:solidFill>
                  <a:srgbClr val="FFFFFF"/>
                </a:solidFill>
                <a:latin typeface="Comic Sans MS" panose="030F0702030302020204" pitchFamily="66" charset="0"/>
              </a:rPr>
              <a:t>ALMACENAMIENTO</a:t>
            </a:r>
          </a:p>
        </p:txBody>
      </p:sp>
      <p:sp>
        <p:nvSpPr>
          <p:cNvPr id="1430533" name="Rectangle 5">
            <a:extLst>
              <a:ext uri="{FF2B5EF4-FFF2-40B4-BE49-F238E27FC236}">
                <a16:creationId xmlns:a16="http://schemas.microsoft.com/office/drawing/2014/main" id="{4CD242A1-5290-F19D-75EB-7F2C6F51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4294188"/>
            <a:ext cx="1944687" cy="6477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s-GT" b="1">
                <a:solidFill>
                  <a:srgbClr val="FFFFFF"/>
                </a:solidFill>
                <a:latin typeface="Comic Sans MS" panose="030F0702030302020204" pitchFamily="66" charset="0"/>
              </a:rPr>
              <a:t>APLICACIÓN</a:t>
            </a:r>
          </a:p>
        </p:txBody>
      </p:sp>
      <p:sp>
        <p:nvSpPr>
          <p:cNvPr id="1430534" name="Text Box 6">
            <a:extLst>
              <a:ext uri="{FF2B5EF4-FFF2-40B4-BE49-F238E27FC236}">
                <a16:creationId xmlns:a16="http://schemas.microsoft.com/office/drawing/2014/main" id="{0CD3AA0F-C12D-D330-FB34-1000926C5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"/>
            <a:ext cx="39624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s-GT" sz="2800" b="1">
                <a:solidFill>
                  <a:srgbClr val="FFFF00"/>
                </a:solidFill>
                <a:latin typeface="Comic Sans MS" panose="030F0702030302020204" pitchFamily="66" charset="0"/>
              </a:rPr>
              <a:t>Cosecha de orina</a:t>
            </a:r>
          </a:p>
        </p:txBody>
      </p:sp>
      <p:cxnSp>
        <p:nvCxnSpPr>
          <p:cNvPr id="1430535" name="AutoShape 7">
            <a:extLst>
              <a:ext uri="{FF2B5EF4-FFF2-40B4-BE49-F238E27FC236}">
                <a16:creationId xmlns:a16="http://schemas.microsoft.com/office/drawing/2014/main" id="{E40C91AC-4647-EC31-8341-DB200B1EE625}"/>
              </a:ext>
            </a:extLst>
          </p:cNvPr>
          <p:cNvCxnSpPr>
            <a:cxnSpLocks noChangeShapeType="1"/>
            <a:stCxn id="1430530" idx="3"/>
            <a:endCxn id="1430531" idx="1"/>
          </p:cNvCxnSpPr>
          <p:nvPr/>
        </p:nvCxnSpPr>
        <p:spPr bwMode="auto">
          <a:xfrm>
            <a:off x="3468689" y="3536950"/>
            <a:ext cx="3952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0536" name="AutoShape 8">
            <a:extLst>
              <a:ext uri="{FF2B5EF4-FFF2-40B4-BE49-F238E27FC236}">
                <a16:creationId xmlns:a16="http://schemas.microsoft.com/office/drawing/2014/main" id="{74DF7604-6DF6-10F9-B56E-76BAEBE2CCA2}"/>
              </a:ext>
            </a:extLst>
          </p:cNvPr>
          <p:cNvCxnSpPr>
            <a:cxnSpLocks noChangeShapeType="1"/>
            <a:stCxn id="1430531" idx="3"/>
            <a:endCxn id="1430532" idx="1"/>
          </p:cNvCxnSpPr>
          <p:nvPr/>
        </p:nvCxnSpPr>
        <p:spPr bwMode="auto">
          <a:xfrm>
            <a:off x="6096001" y="3536950"/>
            <a:ext cx="360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0537" name="AutoShape 9">
            <a:extLst>
              <a:ext uri="{FF2B5EF4-FFF2-40B4-BE49-F238E27FC236}">
                <a16:creationId xmlns:a16="http://schemas.microsoft.com/office/drawing/2014/main" id="{37BBFFB5-9FF2-BF01-7410-0504BF21AAF3}"/>
              </a:ext>
            </a:extLst>
          </p:cNvPr>
          <p:cNvCxnSpPr>
            <a:cxnSpLocks noChangeShapeType="1"/>
            <a:stCxn id="1430532" idx="2"/>
            <a:endCxn id="1430533" idx="0"/>
          </p:cNvCxnSpPr>
          <p:nvPr/>
        </p:nvCxnSpPr>
        <p:spPr bwMode="auto">
          <a:xfrm>
            <a:off x="7645400" y="3860800"/>
            <a:ext cx="0" cy="4333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0538" name="AutoShape 10">
            <a:extLst>
              <a:ext uri="{FF2B5EF4-FFF2-40B4-BE49-F238E27FC236}">
                <a16:creationId xmlns:a16="http://schemas.microsoft.com/office/drawing/2014/main" id="{015FF048-493B-F91F-70C0-A3DA447B34D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627688" y="655638"/>
            <a:ext cx="323850" cy="6156325"/>
          </a:xfrm>
          <a:prstGeom prst="bentConnector4">
            <a:avLst>
              <a:gd name="adj1" fmla="val -26472"/>
              <a:gd name="adj2" fmla="val 102551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0539" name="AutoShape 11">
            <a:extLst>
              <a:ext uri="{FF2B5EF4-FFF2-40B4-BE49-F238E27FC236}">
                <a16:creationId xmlns:a16="http://schemas.microsoft.com/office/drawing/2014/main" id="{021AA634-09E5-071F-9818-2CBD8BB89349}"/>
              </a:ext>
            </a:extLst>
          </p:cNvPr>
          <p:cNvCxnSpPr>
            <a:cxnSpLocks noChangeShapeType="1"/>
            <a:stCxn id="1430531" idx="2"/>
            <a:endCxn id="1430533" idx="1"/>
          </p:cNvCxnSpPr>
          <p:nvPr/>
        </p:nvCxnSpPr>
        <p:spPr bwMode="auto">
          <a:xfrm rot="16200000" flipH="1">
            <a:off x="5447507" y="3393282"/>
            <a:ext cx="757238" cy="1692275"/>
          </a:xfrm>
          <a:prstGeom prst="bentConnector2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0540" name="Rectangle 12">
            <a:extLst>
              <a:ext uri="{FF2B5EF4-FFF2-40B4-BE49-F238E27FC236}">
                <a16:creationId xmlns:a16="http://schemas.microsoft.com/office/drawing/2014/main" id="{D44AD8F1-AF3D-4E9C-2B2C-9B1FC166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583364"/>
            <a:ext cx="4537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s-GT" i="1">
                <a:solidFill>
                  <a:srgbClr val="FFFFFF"/>
                </a:solidFill>
                <a:latin typeface="Trebuchet MS" panose="020B0603020202020204" pitchFamily="34" charset="0"/>
              </a:rPr>
              <a:t>Microempresa oro líquido</a:t>
            </a:r>
            <a:endParaRPr lang="en-GB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30541" name="AutoShape 13">
            <a:extLst>
              <a:ext uri="{FF2B5EF4-FFF2-40B4-BE49-F238E27FC236}">
                <a16:creationId xmlns:a16="http://schemas.microsoft.com/office/drawing/2014/main" id="{96311093-7DC4-1BAA-0F92-324EB3DF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4076700"/>
            <a:ext cx="215900" cy="647700"/>
          </a:xfrm>
          <a:prstGeom prst="upDownArrow">
            <a:avLst>
              <a:gd name="adj1" fmla="val 50000"/>
              <a:gd name="adj2" fmla="val 6000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0542" name="AutoShape 14">
            <a:extLst>
              <a:ext uri="{FF2B5EF4-FFF2-40B4-BE49-F238E27FC236}">
                <a16:creationId xmlns:a16="http://schemas.microsoft.com/office/drawing/2014/main" id="{887F08B9-C94C-7ACB-0FA6-171B1574A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4149725"/>
            <a:ext cx="215900" cy="647700"/>
          </a:xfrm>
          <a:prstGeom prst="upDownArrow">
            <a:avLst>
              <a:gd name="adj1" fmla="val 50000"/>
              <a:gd name="adj2" fmla="val 6000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30543" name="Picture 15">
            <a:extLst>
              <a:ext uri="{FF2B5EF4-FFF2-40B4-BE49-F238E27FC236}">
                <a16:creationId xmlns:a16="http://schemas.microsoft.com/office/drawing/2014/main" id="{BFFC0F10-8D56-0B85-77F3-1BD65294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96976"/>
            <a:ext cx="22574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4" name="Picture 16">
            <a:extLst>
              <a:ext uri="{FF2B5EF4-FFF2-40B4-BE49-F238E27FC236}">
                <a16:creationId xmlns:a16="http://schemas.microsoft.com/office/drawing/2014/main" id="{2C5FA383-8AA1-2EC5-FEE8-DDB98770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196975"/>
            <a:ext cx="22193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5" name="Picture 17">
            <a:extLst>
              <a:ext uri="{FF2B5EF4-FFF2-40B4-BE49-F238E27FC236}">
                <a16:creationId xmlns:a16="http://schemas.microsoft.com/office/drawing/2014/main" id="{01B33AA2-2D40-76F2-7673-0738D849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196975"/>
            <a:ext cx="22193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6" name="Picture 18">
            <a:extLst>
              <a:ext uri="{FF2B5EF4-FFF2-40B4-BE49-F238E27FC236}">
                <a16:creationId xmlns:a16="http://schemas.microsoft.com/office/drawing/2014/main" id="{FF2D5967-8AAD-17D2-7029-6D7D01AB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68413"/>
            <a:ext cx="2209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7" name="Picture 19">
            <a:extLst>
              <a:ext uri="{FF2B5EF4-FFF2-40B4-BE49-F238E27FC236}">
                <a16:creationId xmlns:a16="http://schemas.microsoft.com/office/drawing/2014/main" id="{7E06DC7F-F5A7-4E5D-7E8B-61FE16F4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68863"/>
            <a:ext cx="21145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8" name="Picture 20">
            <a:extLst>
              <a:ext uri="{FF2B5EF4-FFF2-40B4-BE49-F238E27FC236}">
                <a16:creationId xmlns:a16="http://schemas.microsoft.com/office/drawing/2014/main" id="{30B4F30B-6C55-BF22-B798-02ABB7A84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797426"/>
            <a:ext cx="20383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49" name="Picture 21">
            <a:extLst>
              <a:ext uri="{FF2B5EF4-FFF2-40B4-BE49-F238E27FC236}">
                <a16:creationId xmlns:a16="http://schemas.microsoft.com/office/drawing/2014/main" id="{08DB997F-62BD-1A92-1067-950D3C6D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5124450"/>
            <a:ext cx="22955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0550" name="Picture 22">
            <a:extLst>
              <a:ext uri="{FF2B5EF4-FFF2-40B4-BE49-F238E27FC236}">
                <a16:creationId xmlns:a16="http://schemas.microsoft.com/office/drawing/2014/main" id="{44806A3B-0500-1A68-CEC1-08473399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6" y="4221163"/>
            <a:ext cx="18383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506" name="Picture 2">
            <a:extLst>
              <a:ext uri="{FF2B5EF4-FFF2-40B4-BE49-F238E27FC236}">
                <a16:creationId xmlns:a16="http://schemas.microsoft.com/office/drawing/2014/main" id="{3445A83B-1FB1-2F8C-E2C7-7B98B12E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33376"/>
            <a:ext cx="3671887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9507" name="Picture 3">
            <a:extLst>
              <a:ext uri="{FF2B5EF4-FFF2-40B4-BE49-F238E27FC236}">
                <a16:creationId xmlns:a16="http://schemas.microsoft.com/office/drawing/2014/main" id="{0D560B83-3292-463A-4CEF-C42B05469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357564"/>
            <a:ext cx="37433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9508" name="Picture 4">
            <a:extLst>
              <a:ext uri="{FF2B5EF4-FFF2-40B4-BE49-F238E27FC236}">
                <a16:creationId xmlns:a16="http://schemas.microsoft.com/office/drawing/2014/main" id="{B61DAB67-E725-7973-DFEB-C0EB80FB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213101"/>
            <a:ext cx="3176587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9509" name="Picture 5">
            <a:extLst>
              <a:ext uri="{FF2B5EF4-FFF2-40B4-BE49-F238E27FC236}">
                <a16:creationId xmlns:a16="http://schemas.microsoft.com/office/drawing/2014/main" id="{AD3CA199-B522-62F5-FD69-1F6D7C00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76251"/>
            <a:ext cx="3924300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>
            <a:extLst>
              <a:ext uri="{FF2B5EF4-FFF2-40B4-BE49-F238E27FC236}">
                <a16:creationId xmlns:a16="http://schemas.microsoft.com/office/drawing/2014/main" id="{620BBD38-2754-AB08-7CCF-DC59BF87BE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5626" y="228601"/>
            <a:ext cx="8194675" cy="828675"/>
          </a:xfrm>
          <a:solidFill>
            <a:schemeClr val="accent1"/>
          </a:solidFill>
        </p:spPr>
        <p:txBody>
          <a:bodyPr/>
          <a:lstStyle/>
          <a:p>
            <a:r>
              <a:rPr lang="es-CO" altLang="es-GT" sz="2800" b="1" u="sng">
                <a:solidFill>
                  <a:srgbClr val="F4F913"/>
                </a:solidFill>
              </a:rPr>
              <a:t>TECNOLOGÍA “SES” PROPUESTA</a:t>
            </a:r>
            <a:endParaRPr lang="en-US" altLang="es-GT" sz="2800" b="1" u="sng">
              <a:solidFill>
                <a:srgbClr val="F4F913"/>
              </a:solidFill>
            </a:endParaRPr>
          </a:p>
        </p:txBody>
      </p:sp>
      <p:pic>
        <p:nvPicPr>
          <p:cNvPr id="1426435" name="Picture 3">
            <a:extLst>
              <a:ext uri="{FF2B5EF4-FFF2-40B4-BE49-F238E27FC236}">
                <a16:creationId xmlns:a16="http://schemas.microsoft.com/office/drawing/2014/main" id="{78DCEAAA-0324-D74E-9ACA-2C18BF9F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447801"/>
            <a:ext cx="5822950" cy="52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427845B2-6199-1A00-D795-D0982FDD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40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8055FF27-62A1-3D12-AE35-8578EC587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2514600"/>
            <a:ext cx="76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B319D53F-9437-1A69-F0B7-7FC9EEBA2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67000"/>
            <a:ext cx="76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CCEE6184-2977-DA4E-8317-F7B1EDB78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429000"/>
            <a:ext cx="1752600" cy="317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 sz="1200" b="1" u="sng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s-MX" sz="1000" b="1" u="sng">
                <a:latin typeface="Arial" charset="0"/>
                <a:cs typeface="Arial" charset="0"/>
              </a:rPr>
              <a:t>FUENTE SUBTERRÁNEA</a:t>
            </a:r>
            <a:endParaRPr lang="es-CO" sz="100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s-MX" sz="1000">
                <a:latin typeface="Arial" charset="0"/>
                <a:cs typeface="Arial" charset="0"/>
              </a:rPr>
              <a:t> </a:t>
            </a:r>
            <a:endParaRPr lang="es-ES" sz="1000">
              <a:latin typeface="Arial" charset="0"/>
              <a:cs typeface="Arial" charset="0"/>
            </a:endParaRPr>
          </a:p>
        </p:txBody>
      </p:sp>
      <p:sp>
        <p:nvSpPr>
          <p:cNvPr id="115718" name="Rectangle 9">
            <a:extLst>
              <a:ext uri="{FF2B5EF4-FFF2-40B4-BE49-F238E27FC236}">
                <a16:creationId xmlns:a16="http://schemas.microsoft.com/office/drawing/2014/main" id="{5EA3F549-D631-5FBC-85A0-418DFB1D9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066800"/>
            <a:ext cx="685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LLUVIA 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pic>
        <p:nvPicPr>
          <p:cNvPr id="115719" name="Picture 10">
            <a:extLst>
              <a:ext uri="{FF2B5EF4-FFF2-40B4-BE49-F238E27FC236}">
                <a16:creationId xmlns:a16="http://schemas.microsoft.com/office/drawing/2014/main" id="{E423F474-A79A-6B38-77EF-0154902F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879476"/>
            <a:ext cx="18002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11">
            <a:extLst>
              <a:ext uri="{FF2B5EF4-FFF2-40B4-BE49-F238E27FC236}">
                <a16:creationId xmlns:a16="http://schemas.microsoft.com/office/drawing/2014/main" id="{C33AEC9E-2773-2E4B-514E-DF4D75E3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844676"/>
            <a:ext cx="6096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12">
            <a:extLst>
              <a:ext uri="{FF2B5EF4-FFF2-40B4-BE49-F238E27FC236}">
                <a16:creationId xmlns:a16="http://schemas.microsoft.com/office/drawing/2014/main" id="{94C6DF01-BCE0-21B6-AC4F-F60683B2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98700"/>
            <a:ext cx="304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2" name="Picture 13">
            <a:extLst>
              <a:ext uri="{FF2B5EF4-FFF2-40B4-BE49-F238E27FC236}">
                <a16:creationId xmlns:a16="http://schemas.microsoft.com/office/drawing/2014/main" id="{C2CBDA54-9FAE-58ED-18D7-79EDB461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4" y="2230438"/>
            <a:ext cx="3762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Picture 14">
            <a:extLst>
              <a:ext uri="{FF2B5EF4-FFF2-40B4-BE49-F238E27FC236}">
                <a16:creationId xmlns:a16="http://schemas.microsoft.com/office/drawing/2014/main" id="{FA296CFB-31A2-D15F-5CDB-D831AD4B8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0"/>
            <a:ext cx="304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Picture 15" descr="MCj02811500000[1]">
            <a:extLst>
              <a:ext uri="{FF2B5EF4-FFF2-40B4-BE49-F238E27FC236}">
                <a16:creationId xmlns:a16="http://schemas.microsoft.com/office/drawing/2014/main" id="{B2BFEC70-699E-BBF8-956E-5CF53636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565400"/>
            <a:ext cx="30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5" name="Picture 16" descr="MCj02811500000[1]">
            <a:extLst>
              <a:ext uri="{FF2B5EF4-FFF2-40B4-BE49-F238E27FC236}">
                <a16:creationId xmlns:a16="http://schemas.microsoft.com/office/drawing/2014/main" id="{7A1945B1-7BF1-25D9-1AA3-0D2970EA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2636838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6" name="Line 21">
            <a:extLst>
              <a:ext uri="{FF2B5EF4-FFF2-40B4-BE49-F238E27FC236}">
                <a16:creationId xmlns:a16="http://schemas.microsoft.com/office/drawing/2014/main" id="{5C7D9CE3-0FB2-3D5C-59E1-CD24A37FF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25539"/>
            <a:ext cx="0" cy="2889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27" name="Line 22">
            <a:extLst>
              <a:ext uri="{FF2B5EF4-FFF2-40B4-BE49-F238E27FC236}">
                <a16:creationId xmlns:a16="http://schemas.microsoft.com/office/drawing/2014/main" id="{6B39F27A-40BB-90F3-1D83-8A62AA344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1125539"/>
            <a:ext cx="0" cy="2889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28" name="Line 23">
            <a:extLst>
              <a:ext uri="{FF2B5EF4-FFF2-40B4-BE49-F238E27FC236}">
                <a16:creationId xmlns:a16="http://schemas.microsoft.com/office/drawing/2014/main" id="{B6FF5B04-96F7-97E0-0D10-52461E583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1125539"/>
            <a:ext cx="0" cy="2889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29" name="Line 24">
            <a:extLst>
              <a:ext uri="{FF2B5EF4-FFF2-40B4-BE49-F238E27FC236}">
                <a16:creationId xmlns:a16="http://schemas.microsoft.com/office/drawing/2014/main" id="{7FF0BD14-BDA8-B0B1-361F-F3766B1FE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1125539"/>
            <a:ext cx="0" cy="2889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30" name="Line 25">
            <a:extLst>
              <a:ext uri="{FF2B5EF4-FFF2-40B4-BE49-F238E27FC236}">
                <a16:creationId xmlns:a16="http://schemas.microsoft.com/office/drawing/2014/main" id="{108A2ABC-E3A2-ADCC-9883-6D638CC87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363" y="1125539"/>
            <a:ext cx="0" cy="2889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pic>
        <p:nvPicPr>
          <p:cNvPr id="115731" name="Picture 27" descr="j0215099">
            <a:extLst>
              <a:ext uri="{FF2B5EF4-FFF2-40B4-BE49-F238E27FC236}">
                <a16:creationId xmlns:a16="http://schemas.microsoft.com/office/drawing/2014/main" id="{67B763FF-8274-7E43-BA86-32518D18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492375"/>
            <a:ext cx="458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2" name="Picture 28" descr="j0283220">
            <a:extLst>
              <a:ext uri="{FF2B5EF4-FFF2-40B4-BE49-F238E27FC236}">
                <a16:creationId xmlns:a16="http://schemas.microsoft.com/office/drawing/2014/main" id="{817A2CE5-75C3-32C0-C4D2-CB34A7703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36839"/>
            <a:ext cx="390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3" name="Picture 30" descr="j0215192">
            <a:extLst>
              <a:ext uri="{FF2B5EF4-FFF2-40B4-BE49-F238E27FC236}">
                <a16:creationId xmlns:a16="http://schemas.microsoft.com/office/drawing/2014/main" id="{E2ED4259-0264-2693-C17E-5E1A4390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619376"/>
            <a:ext cx="457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4" name="Picture 31" descr="j0343563">
            <a:extLst>
              <a:ext uri="{FF2B5EF4-FFF2-40B4-BE49-F238E27FC236}">
                <a16:creationId xmlns:a16="http://schemas.microsoft.com/office/drawing/2014/main" id="{58E81BB8-AD5A-B961-E673-AE43A516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636839"/>
            <a:ext cx="431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735" name="AutoShape 33">
            <a:extLst>
              <a:ext uri="{FF2B5EF4-FFF2-40B4-BE49-F238E27FC236}">
                <a16:creationId xmlns:a16="http://schemas.microsoft.com/office/drawing/2014/main" id="{610EE739-7C48-C58E-CFC0-205B779C0F78}"/>
              </a:ext>
            </a:extLst>
          </p:cNvPr>
          <p:cNvCxnSpPr>
            <a:cxnSpLocks noChangeShapeType="1"/>
            <a:stCxn id="116744" idx="0"/>
          </p:cNvCxnSpPr>
          <p:nvPr/>
        </p:nvCxnSpPr>
        <p:spPr bwMode="auto">
          <a:xfrm flipH="1" flipV="1">
            <a:off x="4238626" y="3140076"/>
            <a:ext cx="1514475" cy="2889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6" name="AutoShape 34">
            <a:extLst>
              <a:ext uri="{FF2B5EF4-FFF2-40B4-BE49-F238E27FC236}">
                <a16:creationId xmlns:a16="http://schemas.microsoft.com/office/drawing/2014/main" id="{84AF2172-457D-8E87-DFCB-D7CC2D49C9E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39432" y="2663032"/>
            <a:ext cx="376237" cy="577850"/>
          </a:xfrm>
          <a:prstGeom prst="bentConnector3">
            <a:avLst>
              <a:gd name="adj1" fmla="val 843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7" name="AutoShape 35">
            <a:extLst>
              <a:ext uri="{FF2B5EF4-FFF2-40B4-BE49-F238E27FC236}">
                <a16:creationId xmlns:a16="http://schemas.microsoft.com/office/drawing/2014/main" id="{4A754361-F0E7-321B-D73D-F3942E7A781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21945" y="2829720"/>
            <a:ext cx="427037" cy="193675"/>
          </a:xfrm>
          <a:prstGeom prst="bentConnector3">
            <a:avLst>
              <a:gd name="adj1" fmla="val -53532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8" name="AutoShape 36">
            <a:extLst>
              <a:ext uri="{FF2B5EF4-FFF2-40B4-BE49-F238E27FC236}">
                <a16:creationId xmlns:a16="http://schemas.microsoft.com/office/drawing/2014/main" id="{7C2079D3-CB9C-547F-BB78-C4C07A5D733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887914" y="1973264"/>
            <a:ext cx="503237" cy="1830387"/>
          </a:xfrm>
          <a:prstGeom prst="bentConnector3">
            <a:avLst>
              <a:gd name="adj1" fmla="val -5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9" name="AutoShape 40">
            <a:extLst>
              <a:ext uri="{FF2B5EF4-FFF2-40B4-BE49-F238E27FC236}">
                <a16:creationId xmlns:a16="http://schemas.microsoft.com/office/drawing/2014/main" id="{54DD09BF-6B27-376C-88D8-0D3A77C93D6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707189" y="2643189"/>
            <a:ext cx="65087" cy="896937"/>
          </a:xfrm>
          <a:prstGeom prst="bentConnector3">
            <a:avLst>
              <a:gd name="adj1" fmla="val 451218"/>
            </a:avLst>
          </a:prstGeom>
          <a:noFill/>
          <a:ln w="9525">
            <a:solidFill>
              <a:srgbClr val="F62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40" name="Line 41">
            <a:extLst>
              <a:ext uri="{FF2B5EF4-FFF2-40B4-BE49-F238E27FC236}">
                <a16:creationId xmlns:a16="http://schemas.microsoft.com/office/drawing/2014/main" id="{816D24AE-FF88-8700-A61A-EC15467A8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3213100"/>
            <a:ext cx="0" cy="503238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41" name="Line 42">
            <a:extLst>
              <a:ext uri="{FF2B5EF4-FFF2-40B4-BE49-F238E27FC236}">
                <a16:creationId xmlns:a16="http://schemas.microsoft.com/office/drawing/2014/main" id="{E879486F-1E9E-F335-2140-D7D848390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3573464"/>
            <a:ext cx="1871662" cy="1587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42" name="Line 43">
            <a:extLst>
              <a:ext uri="{FF2B5EF4-FFF2-40B4-BE49-F238E27FC236}">
                <a16:creationId xmlns:a16="http://schemas.microsoft.com/office/drawing/2014/main" id="{795CD13A-0D73-EB7E-2491-4C7AA4474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215900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43" name="Line 44">
            <a:extLst>
              <a:ext uri="{FF2B5EF4-FFF2-40B4-BE49-F238E27FC236}">
                <a16:creationId xmlns:a16="http://schemas.microsoft.com/office/drawing/2014/main" id="{D3A2B42A-899B-0E5E-8AEF-48C943BD2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2781300"/>
            <a:ext cx="0" cy="215900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44" name="Line 45">
            <a:extLst>
              <a:ext uri="{FF2B5EF4-FFF2-40B4-BE49-F238E27FC236}">
                <a16:creationId xmlns:a16="http://schemas.microsoft.com/office/drawing/2014/main" id="{E7E2DC2C-93FE-542F-F60C-7E480C747A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2781300"/>
            <a:ext cx="0" cy="215900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45" name="Line 46">
            <a:extLst>
              <a:ext uri="{FF2B5EF4-FFF2-40B4-BE49-F238E27FC236}">
                <a16:creationId xmlns:a16="http://schemas.microsoft.com/office/drawing/2014/main" id="{36F86F22-B5AC-B351-692A-2F6181799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2997200"/>
            <a:ext cx="2378075" cy="0"/>
          </a:xfrm>
          <a:prstGeom prst="line">
            <a:avLst/>
          </a:prstGeom>
          <a:noFill/>
          <a:ln w="9525">
            <a:solidFill>
              <a:srgbClr val="F6261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cxnSp>
        <p:nvCxnSpPr>
          <p:cNvPr id="115746" name="AutoShape 49">
            <a:extLst>
              <a:ext uri="{FF2B5EF4-FFF2-40B4-BE49-F238E27FC236}">
                <a16:creationId xmlns:a16="http://schemas.microsoft.com/office/drawing/2014/main" id="{FBFE8E33-A639-A177-691D-3D636DF21B4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248400" y="1730376"/>
            <a:ext cx="1042988" cy="936625"/>
          </a:xfrm>
          <a:prstGeom prst="bentConnector2">
            <a:avLst/>
          </a:prstGeom>
          <a:noFill/>
          <a:ln w="9525">
            <a:solidFill>
              <a:srgbClr val="F6261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47" name="AutoShape 51">
            <a:extLst>
              <a:ext uri="{FF2B5EF4-FFF2-40B4-BE49-F238E27FC236}">
                <a16:creationId xmlns:a16="http://schemas.microsoft.com/office/drawing/2014/main" id="{C3C87254-33B2-1152-A2CA-C10297A09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3357564"/>
            <a:ext cx="288925" cy="71437"/>
          </a:xfrm>
          <a:custGeom>
            <a:avLst/>
            <a:gdLst>
              <a:gd name="T0" fmla="*/ 216694 w 21600"/>
              <a:gd name="T1" fmla="*/ 0 h 21600"/>
              <a:gd name="T2" fmla="*/ 0 w 21600"/>
              <a:gd name="T3" fmla="*/ 35719 h 21600"/>
              <a:gd name="T4" fmla="*/ 216694 w 21600"/>
              <a:gd name="T5" fmla="*/ 71437 h 21600"/>
              <a:gd name="T6" fmla="*/ 288925 w 21600"/>
              <a:gd name="T7" fmla="*/ 35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6261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GT"/>
          </a:p>
        </p:txBody>
      </p:sp>
      <p:sp>
        <p:nvSpPr>
          <p:cNvPr id="115748" name="AutoShape 52">
            <a:extLst>
              <a:ext uri="{FF2B5EF4-FFF2-40B4-BE49-F238E27FC236}">
                <a16:creationId xmlns:a16="http://schemas.microsoft.com/office/drawing/2014/main" id="{6F5E4E81-A2D8-D096-C865-53F8FBFE5FA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759826" y="3429000"/>
            <a:ext cx="288925" cy="71438"/>
          </a:xfrm>
          <a:custGeom>
            <a:avLst/>
            <a:gdLst>
              <a:gd name="T0" fmla="*/ 216694 w 21600"/>
              <a:gd name="T1" fmla="*/ 0 h 21600"/>
              <a:gd name="T2" fmla="*/ 0 w 21600"/>
              <a:gd name="T3" fmla="*/ 35719 h 21600"/>
              <a:gd name="T4" fmla="*/ 216694 w 21600"/>
              <a:gd name="T5" fmla="*/ 71438 h 21600"/>
              <a:gd name="T6" fmla="*/ 288925 w 21600"/>
              <a:gd name="T7" fmla="*/ 35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6261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GT"/>
          </a:p>
        </p:txBody>
      </p:sp>
      <p:sp>
        <p:nvSpPr>
          <p:cNvPr id="116789" name="Rectangle 53">
            <a:extLst>
              <a:ext uri="{FF2B5EF4-FFF2-40B4-BE49-F238E27FC236}">
                <a16:creationId xmlns:a16="http://schemas.microsoft.com/office/drawing/2014/main" id="{030053BC-E618-612C-D201-D334182A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511300"/>
            <a:ext cx="990600" cy="317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 sz="1200" b="1" u="sng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s-MX" sz="1000" b="1" u="sng">
                <a:latin typeface="Arial" charset="0"/>
                <a:cs typeface="Arial" charset="0"/>
              </a:rPr>
              <a:t>FUENTE </a:t>
            </a:r>
          </a:p>
          <a:p>
            <a:pPr>
              <a:defRPr/>
            </a:pPr>
            <a:r>
              <a:rPr lang="es-MX" sz="1000" b="1" u="sng">
                <a:latin typeface="Arial" charset="0"/>
                <a:cs typeface="Arial" charset="0"/>
              </a:rPr>
              <a:t>SUPERFICIAL</a:t>
            </a:r>
            <a:endParaRPr lang="es-CO" sz="100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s-MX" sz="1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endParaRPr lang="es-E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5750" name="Picture 54">
            <a:extLst>
              <a:ext uri="{FF2B5EF4-FFF2-40B4-BE49-F238E27FC236}">
                <a16:creationId xmlns:a16="http://schemas.microsoft.com/office/drawing/2014/main" id="{6C5F11F0-B0E0-2C4B-B75B-D782069D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2820988"/>
            <a:ext cx="609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51" name="Line 56">
            <a:extLst>
              <a:ext uri="{FF2B5EF4-FFF2-40B4-BE49-F238E27FC236}">
                <a16:creationId xmlns:a16="http://schemas.microsoft.com/office/drawing/2014/main" id="{1626F030-8050-B019-5328-EFD52E0489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2895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52" name="Line 57">
            <a:extLst>
              <a:ext uri="{FF2B5EF4-FFF2-40B4-BE49-F238E27FC236}">
                <a16:creationId xmlns:a16="http://schemas.microsoft.com/office/drawing/2014/main" id="{E73927D3-F365-71BF-9BD3-7319EAE2B2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448800" y="28956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pic>
        <p:nvPicPr>
          <p:cNvPr id="115753" name="Picture 58" descr="MCj03190940000[1]">
            <a:extLst>
              <a:ext uri="{FF2B5EF4-FFF2-40B4-BE49-F238E27FC236}">
                <a16:creationId xmlns:a16="http://schemas.microsoft.com/office/drawing/2014/main" id="{6F536A9D-7EC4-E19D-7C14-AED6F04A1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2390776"/>
            <a:ext cx="488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54" name="Picture 66">
            <a:extLst>
              <a:ext uri="{FF2B5EF4-FFF2-40B4-BE49-F238E27FC236}">
                <a16:creationId xmlns:a16="http://schemas.microsoft.com/office/drawing/2014/main" id="{A80A2C42-8665-3CB6-3281-60434725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1"/>
            <a:ext cx="45878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55" name="Rectangle 61">
            <a:extLst>
              <a:ext uri="{FF2B5EF4-FFF2-40B4-BE49-F238E27FC236}">
                <a16:creationId xmlns:a16="http://schemas.microsoft.com/office/drawing/2014/main" id="{29F192EA-810C-B579-E392-10C77C486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"/>
            <a:ext cx="42672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b="1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DESARROLLO Y DETERMINANTES</a:t>
            </a:r>
            <a:endParaRPr lang="es-ES" altLang="es-GT" b="1">
              <a:solidFill>
                <a:srgbClr val="F4F9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5756" name="Rectangle 2">
            <a:extLst>
              <a:ext uri="{FF2B5EF4-FFF2-40B4-BE49-F238E27FC236}">
                <a16:creationId xmlns:a16="http://schemas.microsoft.com/office/drawing/2014/main" id="{D2C308C0-5B40-B201-E78E-FAFFE8FE6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343401"/>
            <a:ext cx="5821850" cy="461665"/>
          </a:xfrm>
          <a:prstGeom prst="rect">
            <a:avLst/>
          </a:prstGeom>
          <a:solidFill>
            <a:srgbClr val="FFFFFF"/>
          </a:solidFill>
          <a:ln w="38100">
            <a:solidFill>
              <a:srgbClr val="333399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_tradnl" altLang="es-GT" sz="1200" b="1">
                <a:solidFill>
                  <a:srgbClr val="000099"/>
                </a:solidFill>
                <a:cs typeface="Arial" panose="020B0604020202020204" pitchFamily="34" charset="0"/>
              </a:rPr>
              <a:t>INDUSTRIA    TRANSPORTE    ACTIVIDADES    AGRICULTURA   MANEJO DE </a:t>
            </a:r>
          </a:p>
          <a:p>
            <a:pPr algn="l" eaLnBrk="1" hangingPunct="1"/>
            <a:r>
              <a:rPr lang="es-ES_tradnl" altLang="es-GT" sz="1200" b="1">
                <a:solidFill>
                  <a:srgbClr val="000099"/>
                </a:solidFill>
                <a:cs typeface="Arial" panose="020B0604020202020204" pitchFamily="34" charset="0"/>
              </a:rPr>
              <a:t>Y ENERGÍA		          DOMÉSTICAS      		  RESIDUOS</a:t>
            </a:r>
          </a:p>
        </p:txBody>
      </p:sp>
      <p:sp>
        <p:nvSpPr>
          <p:cNvPr id="115757" name="Text Box 3">
            <a:extLst>
              <a:ext uri="{FF2B5EF4-FFF2-40B4-BE49-F238E27FC236}">
                <a16:creationId xmlns:a16="http://schemas.microsoft.com/office/drawing/2014/main" id="{BC8B545C-7EE7-1CA3-94F5-94E8EAE4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554664"/>
            <a:ext cx="3276600" cy="276999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8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_tradnl" altLang="es-GT" sz="1200" b="1">
                <a:solidFill>
                  <a:srgbClr val="006666"/>
                </a:solidFill>
                <a:cs typeface="Arial" panose="020B0604020202020204" pitchFamily="34" charset="0"/>
              </a:rPr>
              <a:t>AIRE   AGUA    ALIMENTOS   SUELO</a:t>
            </a:r>
          </a:p>
        </p:txBody>
      </p:sp>
      <p:sp>
        <p:nvSpPr>
          <p:cNvPr id="115758" name="Text Box 22">
            <a:extLst>
              <a:ext uri="{FF2B5EF4-FFF2-40B4-BE49-F238E27FC236}">
                <a16:creationId xmlns:a16="http://schemas.microsoft.com/office/drawing/2014/main" id="{524F64F1-EC8F-8E42-5084-1FECE6E89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392864"/>
            <a:ext cx="4572000" cy="276999"/>
          </a:xfrm>
          <a:prstGeom prst="rect">
            <a:avLst/>
          </a:prstGeom>
          <a:solidFill>
            <a:srgbClr val="FFFFFF"/>
          </a:solidFill>
          <a:ln w="38100">
            <a:solidFill>
              <a:srgbClr val="6666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_tradnl" altLang="es-GT" sz="1200" b="1">
                <a:solidFill>
                  <a:srgbClr val="666699"/>
                </a:solidFill>
                <a:cs typeface="Arial" panose="020B0604020202020204" pitchFamily="34" charset="0"/>
              </a:rPr>
              <a:t>EFECTOS SUBCLÍNICOS	     MORBILIDAD    MORTALIDAD</a:t>
            </a:r>
          </a:p>
        </p:txBody>
      </p:sp>
      <p:sp>
        <p:nvSpPr>
          <p:cNvPr id="115759" name="AutoShape 4">
            <a:extLst>
              <a:ext uri="{FF2B5EF4-FFF2-40B4-BE49-F238E27FC236}">
                <a16:creationId xmlns:a16="http://schemas.microsoft.com/office/drawing/2014/main" id="{AFE52D14-90DA-651F-05DE-007E0C50C627}"/>
              </a:ext>
            </a:extLst>
          </p:cNvPr>
          <p:cNvSpPr>
            <a:spLocks noChangeArrowheads="1"/>
          </p:cNvSpPr>
          <p:nvPr/>
        </p:nvSpPr>
        <p:spPr bwMode="auto">
          <a:xfrm rot="260648">
            <a:off x="4648201" y="4957764"/>
            <a:ext cx="2741613" cy="528637"/>
          </a:xfrm>
          <a:prstGeom prst="irregularSeal2">
            <a:avLst/>
          </a:prstGeom>
          <a:solidFill>
            <a:srgbClr val="FF9900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MX" altLang="es-GT">
              <a:cs typeface="Arial" panose="020B0604020202020204" pitchFamily="34" charset="0"/>
            </a:endParaRPr>
          </a:p>
        </p:txBody>
      </p:sp>
      <p:sp>
        <p:nvSpPr>
          <p:cNvPr id="1542149" name="Text Box 5">
            <a:extLst>
              <a:ext uri="{FF2B5EF4-FFF2-40B4-BE49-F238E27FC236}">
                <a16:creationId xmlns:a16="http://schemas.microsoft.com/office/drawing/2014/main" id="{3A3C1EAB-DA90-D8A6-6982-672B6B1A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105400"/>
            <a:ext cx="1219200" cy="274638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DESCARGAS</a:t>
            </a:r>
            <a:endParaRPr lang="es-ES_tradnl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5761" name="AutoShape 67">
            <a:extLst>
              <a:ext uri="{FF2B5EF4-FFF2-40B4-BE49-F238E27FC236}">
                <a16:creationId xmlns:a16="http://schemas.microsoft.com/office/drawing/2014/main" id="{6A75E841-C7D4-C63E-4775-8A3E857F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876800"/>
            <a:ext cx="228600" cy="1524000"/>
          </a:xfrm>
          <a:prstGeom prst="downArrow">
            <a:avLst>
              <a:gd name="adj1" fmla="val 50000"/>
              <a:gd name="adj2" fmla="val 1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15762" name="AutoShape 68">
            <a:extLst>
              <a:ext uri="{FF2B5EF4-FFF2-40B4-BE49-F238E27FC236}">
                <a16:creationId xmlns:a16="http://schemas.microsoft.com/office/drawing/2014/main" id="{A0E64F94-E160-1259-F188-251096EED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8674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542162" name="Text Box 18">
            <a:extLst>
              <a:ext uri="{FF2B5EF4-FFF2-40B4-BE49-F238E27FC236}">
                <a16:creationId xmlns:a16="http://schemas.microsoft.com/office/drawing/2014/main" id="{21D9A2BC-D622-39A6-10CB-548BA2FB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19800"/>
            <a:ext cx="1295400" cy="274638"/>
          </a:xfrm>
          <a:prstGeom prst="rect">
            <a:avLst/>
          </a:prstGeom>
          <a:solidFill>
            <a:srgbClr val="FF9900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EXPOSICIÓN</a:t>
            </a:r>
          </a:p>
        </p:txBody>
      </p:sp>
      <p:sp>
        <p:nvSpPr>
          <p:cNvPr id="115764" name="Text Box 27">
            <a:extLst>
              <a:ext uri="{FF2B5EF4-FFF2-40B4-BE49-F238E27FC236}">
                <a16:creationId xmlns:a16="http://schemas.microsoft.com/office/drawing/2014/main" id="{27B0504C-6E69-F610-642D-B06D82890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953001"/>
            <a:ext cx="1524000" cy="561975"/>
          </a:xfrm>
          <a:prstGeom prst="rect">
            <a:avLst/>
          </a:prstGeom>
          <a:solidFill>
            <a:srgbClr val="FF0000"/>
          </a:solidFill>
          <a:ln w="12699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GT" sz="1200" b="1">
                <a:solidFill>
                  <a:schemeClr val="bg1"/>
                </a:solidFill>
                <a:cs typeface="Arial" panose="020B0604020202020204" pitchFamily="34" charset="0"/>
              </a:rPr>
              <a:t>Determinantes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s-GT" sz="1200" b="1">
                <a:solidFill>
                  <a:schemeClr val="bg1"/>
                </a:solidFill>
                <a:cs typeface="Arial" panose="020B0604020202020204" pitchFamily="34" charset="0"/>
              </a:rPr>
              <a:t>socioeconómicos</a:t>
            </a:r>
          </a:p>
        </p:txBody>
      </p:sp>
      <p:sp>
        <p:nvSpPr>
          <p:cNvPr id="115765" name="AutoShape 74">
            <a:extLst>
              <a:ext uri="{FF2B5EF4-FFF2-40B4-BE49-F238E27FC236}">
                <a16:creationId xmlns:a16="http://schemas.microsoft.com/office/drawing/2014/main" id="{E9968F15-86EE-04F2-3A43-5716776A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181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15766" name="Text Box 27">
            <a:extLst>
              <a:ext uri="{FF2B5EF4-FFF2-40B4-BE49-F238E27FC236}">
                <a16:creationId xmlns:a16="http://schemas.microsoft.com/office/drawing/2014/main" id="{CF6D303B-318F-0897-9434-E9FCBD50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410201"/>
            <a:ext cx="1524000" cy="561975"/>
          </a:xfrm>
          <a:prstGeom prst="rect">
            <a:avLst/>
          </a:prstGeom>
          <a:solidFill>
            <a:srgbClr val="FF0000"/>
          </a:solidFill>
          <a:ln w="12699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GT" sz="1200" b="1">
                <a:solidFill>
                  <a:schemeClr val="bg1"/>
                </a:solidFill>
                <a:cs typeface="Arial" panose="020B0604020202020204" pitchFamily="34" charset="0"/>
              </a:rPr>
              <a:t>Determinantes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s-GT" sz="1200" b="1">
                <a:solidFill>
                  <a:schemeClr val="bg1"/>
                </a:solidFill>
                <a:cs typeface="Arial" panose="020B0604020202020204" pitchFamily="34" charset="0"/>
              </a:rPr>
              <a:t>ambientales</a:t>
            </a:r>
          </a:p>
        </p:txBody>
      </p:sp>
      <p:sp>
        <p:nvSpPr>
          <p:cNvPr id="115767" name="AutoShape 76">
            <a:extLst>
              <a:ext uri="{FF2B5EF4-FFF2-40B4-BE49-F238E27FC236}">
                <a16:creationId xmlns:a16="http://schemas.microsoft.com/office/drawing/2014/main" id="{D8436A99-6F4E-A115-EAF0-AA098D10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638800"/>
            <a:ext cx="1143000" cy="152400"/>
          </a:xfrm>
          <a:prstGeom prst="leftArrow">
            <a:avLst>
              <a:gd name="adj1" fmla="val 50000"/>
              <a:gd name="adj2" fmla="val 1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GT" altLang="es-GT">
              <a:cs typeface="Arial" panose="020B0604020202020204" pitchFamily="34" charset="0"/>
            </a:endParaRPr>
          </a:p>
        </p:txBody>
      </p:sp>
      <p:sp>
        <p:nvSpPr>
          <p:cNvPr id="115768" name="Rectangle 4">
            <a:extLst>
              <a:ext uri="{FF2B5EF4-FFF2-40B4-BE49-F238E27FC236}">
                <a16:creationId xmlns:a16="http://schemas.microsoft.com/office/drawing/2014/main" id="{08C9FC6B-9949-4F04-7A77-DC6AE5F6F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248401"/>
            <a:ext cx="762000" cy="5238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GT" sz="1000" b="1" dirty="0">
                <a:solidFill>
                  <a:schemeClr val="bg1"/>
                </a:solidFill>
                <a:cs typeface="Arial" panose="020B0604020202020204" pitchFamily="34" charset="0"/>
              </a:rPr>
              <a:t>Medio </a:t>
            </a:r>
          </a:p>
          <a:p>
            <a:pPr eaLnBrk="1" hangingPunct="1"/>
            <a:r>
              <a:rPr lang="es-ES_tradnl" altLang="es-GT" sz="1000" b="1" dirty="0">
                <a:solidFill>
                  <a:schemeClr val="bg1"/>
                </a:solidFill>
                <a:cs typeface="Arial" panose="020B0604020202020204" pitchFamily="34" charset="0"/>
              </a:rPr>
              <a:t>Ambiente</a:t>
            </a:r>
          </a:p>
          <a:p>
            <a:pPr eaLnBrk="1" hangingPunct="1"/>
            <a:r>
              <a:rPr lang="es-ES_tradnl" altLang="es-GT" sz="1000" b="1" dirty="0">
                <a:solidFill>
                  <a:schemeClr val="bg1"/>
                </a:solidFill>
                <a:cs typeface="Arial" panose="020B0604020202020204" pitchFamily="34" charset="0"/>
              </a:rPr>
              <a:t>(19%)</a:t>
            </a:r>
            <a:endParaRPr lang="es-ES_tradnl" altLang="es-GT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5769" name="Rectangle 5">
            <a:extLst>
              <a:ext uri="{FF2B5EF4-FFF2-40B4-BE49-F238E27FC236}">
                <a16:creationId xmlns:a16="http://schemas.microsoft.com/office/drawing/2014/main" id="{F0D89EE4-30E6-1F37-2D9E-B91929CC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715000"/>
            <a:ext cx="1066800" cy="381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GT" sz="1000" b="1" dirty="0">
                <a:solidFill>
                  <a:schemeClr val="bg1"/>
                </a:solidFill>
                <a:cs typeface="Arial" panose="020B0604020202020204" pitchFamily="34" charset="0"/>
              </a:rPr>
              <a:t>Estilos de Vida</a:t>
            </a:r>
          </a:p>
          <a:p>
            <a:pPr eaLnBrk="1" hangingPunct="1"/>
            <a:r>
              <a:rPr lang="es-ES_tradnl" altLang="es-GT" sz="1000" b="1" dirty="0">
                <a:solidFill>
                  <a:schemeClr val="bg1"/>
                </a:solidFill>
                <a:cs typeface="Arial" panose="020B0604020202020204" pitchFamily="34" charset="0"/>
              </a:rPr>
              <a:t>(43%)</a:t>
            </a:r>
            <a:endParaRPr lang="es-ES_tradnl" altLang="es-GT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15770" name="AutoShape 79">
            <a:extLst>
              <a:ext uri="{FF2B5EF4-FFF2-40B4-BE49-F238E27FC236}">
                <a16:creationId xmlns:a16="http://schemas.microsoft.com/office/drawing/2014/main" id="{B12D957C-B38D-5171-62B1-5FAFE78CEE1E}"/>
              </a:ext>
            </a:extLst>
          </p:cNvPr>
          <p:cNvCxnSpPr>
            <a:cxnSpLocks noChangeShapeType="1"/>
            <a:stCxn id="115764" idx="2"/>
            <a:endCxn id="115769" idx="0"/>
          </p:cNvCxnSpPr>
          <p:nvPr/>
        </p:nvCxnSpPr>
        <p:spPr bwMode="auto">
          <a:xfrm>
            <a:off x="2590800" y="5514976"/>
            <a:ext cx="0" cy="18097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71" name="AutoShape 80">
            <a:extLst>
              <a:ext uri="{FF2B5EF4-FFF2-40B4-BE49-F238E27FC236}">
                <a16:creationId xmlns:a16="http://schemas.microsoft.com/office/drawing/2014/main" id="{74B78841-1B96-B946-A57F-DC120C59EC0E}"/>
              </a:ext>
            </a:extLst>
          </p:cNvPr>
          <p:cNvCxnSpPr>
            <a:cxnSpLocks noChangeShapeType="1"/>
            <a:stCxn id="115769" idx="3"/>
            <a:endCxn id="115758" idx="1"/>
          </p:cNvCxnSpPr>
          <p:nvPr/>
        </p:nvCxnSpPr>
        <p:spPr bwMode="auto">
          <a:xfrm>
            <a:off x="3124200" y="5905501"/>
            <a:ext cx="762000" cy="62586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72" name="Line 83">
            <a:extLst>
              <a:ext uri="{FF2B5EF4-FFF2-40B4-BE49-F238E27FC236}">
                <a16:creationId xmlns:a16="http://schemas.microsoft.com/office/drawing/2014/main" id="{8CB26880-5F9A-7A5D-0F8B-DBDD78540A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65532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cxnSp>
        <p:nvCxnSpPr>
          <p:cNvPr id="115773" name="AutoShape 84">
            <a:extLst>
              <a:ext uri="{FF2B5EF4-FFF2-40B4-BE49-F238E27FC236}">
                <a16:creationId xmlns:a16="http://schemas.microsoft.com/office/drawing/2014/main" id="{AE531C6F-B480-99DB-1168-C2F362893C3A}"/>
              </a:ext>
            </a:extLst>
          </p:cNvPr>
          <p:cNvCxnSpPr>
            <a:cxnSpLocks noChangeShapeType="1"/>
            <a:stCxn id="115766" idx="2"/>
            <a:endCxn id="115768" idx="0"/>
          </p:cNvCxnSpPr>
          <p:nvPr/>
        </p:nvCxnSpPr>
        <p:spPr bwMode="auto">
          <a:xfrm>
            <a:off x="9601200" y="5972176"/>
            <a:ext cx="0" cy="25717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74" name="Rectangle 24">
            <a:extLst>
              <a:ext uri="{FF2B5EF4-FFF2-40B4-BE49-F238E27FC236}">
                <a16:creationId xmlns:a16="http://schemas.microsoft.com/office/drawing/2014/main" id="{CC8F0370-367F-C103-9974-8C4A80E7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9" y="838200"/>
            <a:ext cx="1971675" cy="11938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Cambio climático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Reducción capa ozono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Cambio acuático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Cambio en suelos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Estrés por agua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Conflicto por uso de agua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Conflicto por uso de biomasa</a:t>
            </a:r>
          </a:p>
          <a:p>
            <a:pPr eaLnBrk="1" hangingPunct="1"/>
            <a:r>
              <a:rPr lang="es-MX" altLang="es-GT" sz="900" b="1">
                <a:solidFill>
                  <a:srgbClr val="FF0000"/>
                </a:solidFill>
                <a:cs typeface="Arial" panose="020B0604020202020204" pitchFamily="34" charset="0"/>
              </a:rPr>
              <a:t>Desertificación y desfertilización</a:t>
            </a:r>
            <a:endParaRPr lang="es-ES" altLang="es-GT" sz="9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5775" name="Picture 25" descr="AMAZ20">
            <a:extLst>
              <a:ext uri="{FF2B5EF4-FFF2-40B4-BE49-F238E27FC236}">
                <a16:creationId xmlns:a16="http://schemas.microsoft.com/office/drawing/2014/main" id="{AD8F0F36-49C2-F88C-2964-6309FCAA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7620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76" name="Rectangle 125">
            <a:extLst>
              <a:ext uri="{FF2B5EF4-FFF2-40B4-BE49-F238E27FC236}">
                <a16:creationId xmlns:a16="http://schemas.microsoft.com/office/drawing/2014/main" id="{6DBBE4CD-1C2D-2DF5-E1B7-7F6C80D1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1371600"/>
            <a:ext cx="457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H20 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77" name="Rectangle 126">
            <a:extLst>
              <a:ext uri="{FF2B5EF4-FFF2-40B4-BE49-F238E27FC236}">
                <a16:creationId xmlns:a16="http://schemas.microsoft.com/office/drawing/2014/main" id="{4FFB9E4B-3955-FA9B-56BC-47E927DA6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371600"/>
            <a:ext cx="1295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NO3,CO2,O2,SO4 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78" name="Rectangle 127">
            <a:extLst>
              <a:ext uri="{FF2B5EF4-FFF2-40B4-BE49-F238E27FC236}">
                <a16:creationId xmlns:a16="http://schemas.microsoft.com/office/drawing/2014/main" id="{155DD2A5-A405-44F8-47BA-2FDF87470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066800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Calor 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79" name="Rectangle 128">
            <a:extLst>
              <a:ext uri="{FF2B5EF4-FFF2-40B4-BE49-F238E27FC236}">
                <a16:creationId xmlns:a16="http://schemas.microsoft.com/office/drawing/2014/main" id="{4B0A32CB-4B5D-C0AC-9930-3ACAD9D4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10668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Efecto invernadero 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80" name="Rectangle 129">
            <a:extLst>
              <a:ext uri="{FF2B5EF4-FFF2-40B4-BE49-F238E27FC236}">
                <a16:creationId xmlns:a16="http://schemas.microsoft.com/office/drawing/2014/main" id="{7827F962-C680-3783-016B-B0BAF795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0"/>
            <a:ext cx="1371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Calentamiento global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81" name="Rectangle 130">
            <a:extLst>
              <a:ext uri="{FF2B5EF4-FFF2-40B4-BE49-F238E27FC236}">
                <a16:creationId xmlns:a16="http://schemas.microsoft.com/office/drawing/2014/main" id="{405158C9-E5E0-BB39-A1E3-1FFCE53A8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19050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000" b="1" u="sng">
                <a:cs typeface="Arial" panose="020B0604020202020204" pitchFamily="34" charset="0"/>
              </a:rPr>
              <a:t>LLUVIA </a:t>
            </a:r>
            <a:br>
              <a:rPr lang="es-MX" altLang="es-GT" sz="1000" b="1" u="sng">
                <a:cs typeface="Arial" panose="020B0604020202020204" pitchFamily="34" charset="0"/>
              </a:rPr>
            </a:br>
            <a:r>
              <a:rPr lang="es-MX" altLang="es-GT" sz="1000" b="1" u="sng">
                <a:cs typeface="Arial" panose="020B0604020202020204" pitchFamily="34" charset="0"/>
              </a:rPr>
              <a:t>ACIDA</a:t>
            </a:r>
            <a:endParaRPr lang="es-ES" altLang="es-GT" sz="1000" b="1">
              <a:cs typeface="Arial" panose="020B0604020202020204" pitchFamily="34" charset="0"/>
            </a:endParaRPr>
          </a:p>
        </p:txBody>
      </p:sp>
      <p:sp>
        <p:nvSpPr>
          <p:cNvPr id="115782" name="Line 131">
            <a:extLst>
              <a:ext uri="{FF2B5EF4-FFF2-40B4-BE49-F238E27FC236}">
                <a16:creationId xmlns:a16="http://schemas.microsoft.com/office/drawing/2014/main" id="{5DDC1283-D4CD-314A-60DF-33E144EE45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9906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83" name="Line 132">
            <a:extLst>
              <a:ext uri="{FF2B5EF4-FFF2-40B4-BE49-F238E27FC236}">
                <a16:creationId xmlns:a16="http://schemas.microsoft.com/office/drawing/2014/main" id="{7FBA275C-CBE1-91EF-8D21-AB92C5C21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0" y="16002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84" name="Line 133">
            <a:extLst>
              <a:ext uri="{FF2B5EF4-FFF2-40B4-BE49-F238E27FC236}">
                <a16:creationId xmlns:a16="http://schemas.microsoft.com/office/drawing/2014/main" id="{9F734B8E-5E51-48DC-647B-098CC377C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2200" y="121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85" name="Line 135">
            <a:extLst>
              <a:ext uri="{FF2B5EF4-FFF2-40B4-BE49-F238E27FC236}">
                <a16:creationId xmlns:a16="http://schemas.microsoft.com/office/drawing/2014/main" id="{77113997-F7F0-1711-396E-228DB302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8400" y="16002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86" name="Oval 136">
            <a:extLst>
              <a:ext uri="{FF2B5EF4-FFF2-40B4-BE49-F238E27FC236}">
                <a16:creationId xmlns:a16="http://schemas.microsoft.com/office/drawing/2014/main" id="{A2F7BCE2-62D8-A06C-EB55-4AAAA3F0A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419600"/>
            <a:ext cx="914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200" b="1">
                <a:cs typeface="Arial" panose="020B0604020202020204" pitchFamily="34" charset="0"/>
              </a:rPr>
              <a:t>GLOBA</a:t>
            </a:r>
            <a:r>
              <a:rPr lang="es-MX" altLang="es-GT" sz="1200">
                <a:cs typeface="Arial" panose="020B0604020202020204" pitchFamily="34" charset="0"/>
              </a:rPr>
              <a:t>L</a:t>
            </a:r>
            <a:endParaRPr lang="es-ES" altLang="es-GT" sz="1200">
              <a:cs typeface="Arial" panose="020B0604020202020204" pitchFamily="34" charset="0"/>
            </a:endParaRPr>
          </a:p>
        </p:txBody>
      </p:sp>
      <p:sp>
        <p:nvSpPr>
          <p:cNvPr id="115787" name="Oval 137">
            <a:extLst>
              <a:ext uri="{FF2B5EF4-FFF2-40B4-BE49-F238E27FC236}">
                <a16:creationId xmlns:a16="http://schemas.microsoft.com/office/drawing/2014/main" id="{54907BD9-88AA-4425-C25D-7CBD6EB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419600"/>
            <a:ext cx="914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1200" b="1">
                <a:cs typeface="Arial" panose="020B0604020202020204" pitchFamily="34" charset="0"/>
              </a:rPr>
              <a:t>LOCA</a:t>
            </a:r>
            <a:r>
              <a:rPr lang="es-MX" altLang="es-GT" sz="1200">
                <a:cs typeface="Arial" panose="020B0604020202020204" pitchFamily="34" charset="0"/>
              </a:rPr>
              <a:t>L</a:t>
            </a:r>
            <a:endParaRPr lang="es-ES" altLang="es-GT" sz="1200">
              <a:cs typeface="Arial" panose="020B0604020202020204" pitchFamily="34" charset="0"/>
            </a:endParaRPr>
          </a:p>
        </p:txBody>
      </p:sp>
      <p:sp>
        <p:nvSpPr>
          <p:cNvPr id="115788" name="Line 139">
            <a:extLst>
              <a:ext uri="{FF2B5EF4-FFF2-40B4-BE49-F238E27FC236}">
                <a16:creationId xmlns:a16="http://schemas.microsoft.com/office/drawing/2014/main" id="{7F769F67-5246-F112-447B-EC6289C410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15400" y="4572000"/>
            <a:ext cx="2286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115789" name="Line 140">
            <a:extLst>
              <a:ext uri="{FF2B5EF4-FFF2-40B4-BE49-F238E27FC236}">
                <a16:creationId xmlns:a16="http://schemas.microsoft.com/office/drawing/2014/main" id="{6A23738F-65E6-CE5B-8414-072FF2699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572000"/>
            <a:ext cx="2286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pic>
        <p:nvPicPr>
          <p:cNvPr id="115790" name="Picture 141">
            <a:extLst>
              <a:ext uri="{FF2B5EF4-FFF2-40B4-BE49-F238E27FC236}">
                <a16:creationId xmlns:a16="http://schemas.microsoft.com/office/drawing/2014/main" id="{3A2D128F-F368-7D3D-0850-215F7D9F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91" name="Picture 143">
            <a:extLst>
              <a:ext uri="{FF2B5EF4-FFF2-40B4-BE49-F238E27FC236}">
                <a16:creationId xmlns:a16="http://schemas.microsoft.com/office/drawing/2014/main" id="{CF6FB43F-E646-36BD-B88B-3925A7C3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5838"/>
            <a:ext cx="43338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92" name="Picture 144">
            <a:extLst>
              <a:ext uri="{FF2B5EF4-FFF2-40B4-BE49-F238E27FC236}">
                <a16:creationId xmlns:a16="http://schemas.microsoft.com/office/drawing/2014/main" id="{78402470-B837-60EB-6153-50EF11B8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71700"/>
            <a:ext cx="558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722" name="Picture 2">
            <a:extLst>
              <a:ext uri="{FF2B5EF4-FFF2-40B4-BE49-F238E27FC236}">
                <a16:creationId xmlns:a16="http://schemas.microsoft.com/office/drawing/2014/main" id="{1351E1DD-44F8-547A-EBD2-67709B4A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"/>
            <a:ext cx="2679700" cy="3852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23" name="Picture 3">
            <a:extLst>
              <a:ext uri="{FF2B5EF4-FFF2-40B4-BE49-F238E27FC236}">
                <a16:creationId xmlns:a16="http://schemas.microsoft.com/office/drawing/2014/main" id="{963BFE0A-AEF3-2EC4-C09B-50A2620D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"/>
            <a:ext cx="2933700" cy="393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24" name="Picture 4">
            <a:extLst>
              <a:ext uri="{FF2B5EF4-FFF2-40B4-BE49-F238E27FC236}">
                <a16:creationId xmlns:a16="http://schemas.microsoft.com/office/drawing/2014/main" id="{D5854530-787E-69B7-4957-67DB73A3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9" y="0"/>
            <a:ext cx="2778125" cy="3779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25" name="Picture 5">
            <a:extLst>
              <a:ext uri="{FF2B5EF4-FFF2-40B4-BE49-F238E27FC236}">
                <a16:creationId xmlns:a16="http://schemas.microsoft.com/office/drawing/2014/main" id="{56DDE8D1-A740-9CD2-FFA4-4A2D462C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933825"/>
            <a:ext cx="3927475" cy="2757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>
            <a:extLst>
              <a:ext uri="{FF2B5EF4-FFF2-40B4-BE49-F238E27FC236}">
                <a16:creationId xmlns:a16="http://schemas.microsoft.com/office/drawing/2014/main" id="{6EA1BDB6-B71D-615C-CDF8-BFC632CB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844676"/>
            <a:ext cx="37338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747" name="Picture 3">
            <a:extLst>
              <a:ext uri="{FF2B5EF4-FFF2-40B4-BE49-F238E27FC236}">
                <a16:creationId xmlns:a16="http://schemas.microsoft.com/office/drawing/2014/main" id="{AD1D3F55-F818-848B-9AC3-B8F0BBA9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789363"/>
            <a:ext cx="3733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748" name="Picture 4">
            <a:extLst>
              <a:ext uri="{FF2B5EF4-FFF2-40B4-BE49-F238E27FC236}">
                <a16:creationId xmlns:a16="http://schemas.microsoft.com/office/drawing/2014/main" id="{F8B700E1-C223-9502-EAC2-6A9C463155A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2439" y="1984376"/>
            <a:ext cx="1889125" cy="2136775"/>
          </a:xfrm>
          <a:noFill/>
          <a:ln/>
        </p:spPr>
      </p:pic>
      <p:sp>
        <p:nvSpPr>
          <p:cNvPr id="1439749" name="Oval 5">
            <a:extLst>
              <a:ext uri="{FF2B5EF4-FFF2-40B4-BE49-F238E27FC236}">
                <a16:creationId xmlns:a16="http://schemas.microsoft.com/office/drawing/2014/main" id="{96565AEE-818A-3339-301B-975453ACD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388" y="2617789"/>
            <a:ext cx="495300" cy="136525"/>
          </a:xfrm>
          <a:prstGeom prst="ellipse">
            <a:avLst/>
          </a:prstGeom>
          <a:noFill/>
          <a:ln w="15875" algn="ctr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3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0" name="Arc 6">
            <a:extLst>
              <a:ext uri="{FF2B5EF4-FFF2-40B4-BE49-F238E27FC236}">
                <a16:creationId xmlns:a16="http://schemas.microsoft.com/office/drawing/2014/main" id="{88271854-8327-AC16-2E72-4195DFDB9BF6}"/>
              </a:ext>
            </a:extLst>
          </p:cNvPr>
          <p:cNvSpPr>
            <a:spLocks/>
          </p:cNvSpPr>
          <p:nvPr/>
        </p:nvSpPr>
        <p:spPr bwMode="auto">
          <a:xfrm flipV="1">
            <a:off x="8794750" y="2619376"/>
            <a:ext cx="134938" cy="4048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333"/>
              <a:gd name="T1" fmla="*/ 0 h 21600"/>
              <a:gd name="T2" fmla="*/ 21333 w 21333"/>
              <a:gd name="T3" fmla="*/ 18213 h 21600"/>
              <a:gd name="T4" fmla="*/ 0 w 213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33" h="21600" fill="none" extrusionOk="0">
                <a:moveTo>
                  <a:pt x="0" y="0"/>
                </a:moveTo>
                <a:cubicBezTo>
                  <a:pt x="10621" y="0"/>
                  <a:pt x="19667" y="7722"/>
                  <a:pt x="21332" y="18213"/>
                </a:cubicBezTo>
              </a:path>
              <a:path w="21333" h="21600" stroke="0" extrusionOk="0">
                <a:moveTo>
                  <a:pt x="0" y="0"/>
                </a:moveTo>
                <a:cubicBezTo>
                  <a:pt x="10621" y="0"/>
                  <a:pt x="19667" y="7722"/>
                  <a:pt x="21332" y="18213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3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1" name="Arc 7">
            <a:extLst>
              <a:ext uri="{FF2B5EF4-FFF2-40B4-BE49-F238E27FC236}">
                <a16:creationId xmlns:a16="http://schemas.microsoft.com/office/drawing/2014/main" id="{6C932F5B-96F9-76E2-ABBA-96B9FACE16B8}"/>
              </a:ext>
            </a:extLst>
          </p:cNvPr>
          <p:cNvSpPr>
            <a:spLocks/>
          </p:cNvSpPr>
          <p:nvPr/>
        </p:nvSpPr>
        <p:spPr bwMode="auto">
          <a:xfrm rot="20821975" flipH="1" flipV="1">
            <a:off x="8477250" y="2655888"/>
            <a:ext cx="254000" cy="373062"/>
          </a:xfrm>
          <a:custGeom>
            <a:avLst/>
            <a:gdLst>
              <a:gd name="G0" fmla="+- 0 0 0"/>
              <a:gd name="G1" fmla="+- 20430 0 0"/>
              <a:gd name="G2" fmla="+- 21600 0 0"/>
              <a:gd name="T0" fmla="*/ 7012 w 21600"/>
              <a:gd name="T1" fmla="*/ 0 h 20430"/>
              <a:gd name="T2" fmla="*/ 21600 w 21600"/>
              <a:gd name="T3" fmla="*/ 20430 h 20430"/>
              <a:gd name="T4" fmla="*/ 0 w 21600"/>
              <a:gd name="T5" fmla="*/ 20430 h 20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430" fill="none" extrusionOk="0">
                <a:moveTo>
                  <a:pt x="7012" y="-1"/>
                </a:moveTo>
                <a:cubicBezTo>
                  <a:pt x="15739" y="2995"/>
                  <a:pt x="21600" y="11203"/>
                  <a:pt x="21600" y="20430"/>
                </a:cubicBezTo>
              </a:path>
              <a:path w="21600" h="20430" stroke="0" extrusionOk="0">
                <a:moveTo>
                  <a:pt x="7012" y="-1"/>
                </a:moveTo>
                <a:cubicBezTo>
                  <a:pt x="15739" y="2995"/>
                  <a:pt x="21600" y="11203"/>
                  <a:pt x="21600" y="20430"/>
                </a:cubicBezTo>
                <a:lnTo>
                  <a:pt x="0" y="20430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3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2" name="Arc 8">
            <a:extLst>
              <a:ext uri="{FF2B5EF4-FFF2-40B4-BE49-F238E27FC236}">
                <a16:creationId xmlns:a16="http://schemas.microsoft.com/office/drawing/2014/main" id="{605F62D2-E678-30BA-E4C2-E8DBEE30E1B8}"/>
              </a:ext>
            </a:extLst>
          </p:cNvPr>
          <p:cNvSpPr>
            <a:spLocks/>
          </p:cNvSpPr>
          <p:nvPr/>
        </p:nvSpPr>
        <p:spPr bwMode="auto">
          <a:xfrm rot="16156337" flipV="1">
            <a:off x="8678863" y="2868613"/>
            <a:ext cx="804862" cy="322262"/>
          </a:xfrm>
          <a:custGeom>
            <a:avLst/>
            <a:gdLst>
              <a:gd name="G0" fmla="+- 0 0 0"/>
              <a:gd name="G1" fmla="+- 20475 0 0"/>
              <a:gd name="G2" fmla="+- 21600 0 0"/>
              <a:gd name="T0" fmla="*/ 6880 w 21600"/>
              <a:gd name="T1" fmla="*/ 0 h 26602"/>
              <a:gd name="T2" fmla="*/ 20713 w 21600"/>
              <a:gd name="T3" fmla="*/ 26602 h 26602"/>
              <a:gd name="T4" fmla="*/ 0 w 21600"/>
              <a:gd name="T5" fmla="*/ 20475 h 26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602" fill="none" extrusionOk="0">
                <a:moveTo>
                  <a:pt x="6879" y="0"/>
                </a:moveTo>
                <a:cubicBezTo>
                  <a:pt x="15674" y="2955"/>
                  <a:pt x="21600" y="11196"/>
                  <a:pt x="21600" y="20475"/>
                </a:cubicBezTo>
                <a:cubicBezTo>
                  <a:pt x="21600" y="22549"/>
                  <a:pt x="21301" y="24612"/>
                  <a:pt x="20712" y="26601"/>
                </a:cubicBezTo>
              </a:path>
              <a:path w="21600" h="26602" stroke="0" extrusionOk="0">
                <a:moveTo>
                  <a:pt x="6879" y="0"/>
                </a:moveTo>
                <a:cubicBezTo>
                  <a:pt x="15674" y="2955"/>
                  <a:pt x="21600" y="11196"/>
                  <a:pt x="21600" y="20475"/>
                </a:cubicBezTo>
                <a:cubicBezTo>
                  <a:pt x="21600" y="22549"/>
                  <a:pt x="21301" y="24612"/>
                  <a:pt x="20712" y="26601"/>
                </a:cubicBezTo>
                <a:lnTo>
                  <a:pt x="0" y="20475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3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3" name="Arc 9">
            <a:extLst>
              <a:ext uri="{FF2B5EF4-FFF2-40B4-BE49-F238E27FC236}">
                <a16:creationId xmlns:a16="http://schemas.microsoft.com/office/drawing/2014/main" id="{FA041FC6-1D0D-B492-3675-61E2A617946A}"/>
              </a:ext>
            </a:extLst>
          </p:cNvPr>
          <p:cNvSpPr>
            <a:spLocks/>
          </p:cNvSpPr>
          <p:nvPr/>
        </p:nvSpPr>
        <p:spPr bwMode="auto">
          <a:xfrm flipH="1">
            <a:off x="10009189" y="2349501"/>
            <a:ext cx="90487" cy="1216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3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4" name="Line 10">
            <a:extLst>
              <a:ext uri="{FF2B5EF4-FFF2-40B4-BE49-F238E27FC236}">
                <a16:creationId xmlns:a16="http://schemas.microsoft.com/office/drawing/2014/main" id="{708A3E40-5B7A-FF7A-0993-BFE930A8C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4014" y="3205164"/>
            <a:ext cx="1587" cy="898525"/>
          </a:xfrm>
          <a:prstGeom prst="line">
            <a:avLst/>
          </a:pr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5" name="Line 11">
            <a:extLst>
              <a:ext uri="{FF2B5EF4-FFF2-40B4-BE49-F238E27FC236}">
                <a16:creationId xmlns:a16="http://schemas.microsoft.com/office/drawing/2014/main" id="{1DF7D9C8-0700-BF92-9E6A-9ACF77B22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09189" y="3565526"/>
            <a:ext cx="1587" cy="582613"/>
          </a:xfrm>
          <a:prstGeom prst="line">
            <a:avLst/>
          </a:pr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56" name="Text Box 12">
            <a:extLst>
              <a:ext uri="{FF2B5EF4-FFF2-40B4-BE49-F238E27FC236}">
                <a16:creationId xmlns:a16="http://schemas.microsoft.com/office/drawing/2014/main" id="{92D19878-1465-A92B-D951-4D2DA4301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5140325"/>
            <a:ext cx="1152525" cy="488950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sv-SE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Contenedor de orina</a:t>
            </a:r>
            <a:endParaRPr lang="en-US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9757" name="Text Box 13">
            <a:extLst>
              <a:ext uri="{FF2B5EF4-FFF2-40B4-BE49-F238E27FC236}">
                <a16:creationId xmlns:a16="http://schemas.microsoft.com/office/drawing/2014/main" id="{F32BF8C8-3448-E65F-BD20-57CAD5E74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5049839"/>
            <a:ext cx="144145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5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v-SE" altLang="es-GT" sz="1300">
                <a:solidFill>
                  <a:srgbClr val="0000A4"/>
                </a:solidFill>
                <a:latin typeface="Comic Sans MS" panose="030F0702030302020204" pitchFamily="66" charset="0"/>
              </a:rPr>
              <a:t>Contenedor de heces en deshidrataciòn</a:t>
            </a:r>
            <a:endParaRPr lang="en-US" altLang="es-GT" sz="1300">
              <a:solidFill>
                <a:srgbClr val="0000A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39758" name="Group 14">
            <a:extLst>
              <a:ext uri="{FF2B5EF4-FFF2-40B4-BE49-F238E27FC236}">
                <a16:creationId xmlns:a16="http://schemas.microsoft.com/office/drawing/2014/main" id="{37849059-7228-59D4-E972-C00D5F72E262}"/>
              </a:ext>
            </a:extLst>
          </p:cNvPr>
          <p:cNvGrpSpPr>
            <a:grpSpLocks/>
          </p:cNvGrpSpPr>
          <p:nvPr/>
        </p:nvGrpSpPr>
        <p:grpSpPr bwMode="auto">
          <a:xfrm rot="399380">
            <a:off x="8321676" y="3032126"/>
            <a:ext cx="358775" cy="1585913"/>
            <a:chOff x="4326" y="1962"/>
            <a:chExt cx="226" cy="999"/>
          </a:xfrm>
        </p:grpSpPr>
        <p:sp>
          <p:nvSpPr>
            <p:cNvPr id="1439759" name="Arc 15">
              <a:extLst>
                <a:ext uri="{FF2B5EF4-FFF2-40B4-BE49-F238E27FC236}">
                  <a16:creationId xmlns:a16="http://schemas.microsoft.com/office/drawing/2014/main" id="{7409C133-A6D6-2F9A-0222-BDDDFA26F7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26" y="2534"/>
              <a:ext cx="226" cy="427"/>
            </a:xfrm>
            <a:custGeom>
              <a:avLst/>
              <a:gdLst>
                <a:gd name="G0" fmla="+- 0 0 0"/>
                <a:gd name="G1" fmla="+- 20321 0 0"/>
                <a:gd name="G2" fmla="+- 21600 0 0"/>
                <a:gd name="T0" fmla="*/ 7322 w 21600"/>
                <a:gd name="T1" fmla="*/ 0 h 20321"/>
                <a:gd name="T2" fmla="*/ 21600 w 21600"/>
                <a:gd name="T3" fmla="*/ 20321 h 20321"/>
                <a:gd name="T4" fmla="*/ 0 w 21600"/>
                <a:gd name="T5" fmla="*/ 20321 h 20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321" fill="none" extrusionOk="0">
                  <a:moveTo>
                    <a:pt x="7322" y="-1"/>
                  </a:moveTo>
                  <a:cubicBezTo>
                    <a:pt x="15889" y="3086"/>
                    <a:pt x="21600" y="11214"/>
                    <a:pt x="21600" y="20321"/>
                  </a:cubicBezTo>
                </a:path>
                <a:path w="21600" h="20321" stroke="0" extrusionOk="0">
                  <a:moveTo>
                    <a:pt x="7322" y="-1"/>
                  </a:moveTo>
                  <a:cubicBezTo>
                    <a:pt x="15889" y="3086"/>
                    <a:pt x="21600" y="11214"/>
                    <a:pt x="21600" y="20321"/>
                  </a:cubicBezTo>
                  <a:lnTo>
                    <a:pt x="0" y="2032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3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9760" name="Line 16">
              <a:extLst>
                <a:ext uri="{FF2B5EF4-FFF2-40B4-BE49-F238E27FC236}">
                  <a16:creationId xmlns:a16="http://schemas.microsoft.com/office/drawing/2014/main" id="{D51A36C1-24B7-BB3A-BCB7-DB57DE2D6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2" y="1962"/>
              <a:ext cx="0" cy="539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39761" name="Text Box 17">
            <a:extLst>
              <a:ext uri="{FF2B5EF4-FFF2-40B4-BE49-F238E27FC236}">
                <a16:creationId xmlns:a16="http://schemas.microsoft.com/office/drawing/2014/main" id="{0DBC6D27-43DE-E935-F174-D4B4490CD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6" y="2316163"/>
            <a:ext cx="1025525" cy="527050"/>
          </a:xfrm>
          <a:prstGeom prst="rect">
            <a:avLst/>
          </a:prstGeom>
          <a:solidFill>
            <a:schemeClr val="bg1">
              <a:alpha val="34000"/>
            </a:schemeClr>
          </a:solidFill>
          <a:ln w="9525" algn="ctr">
            <a:solidFill>
              <a:srgbClr val="FF4B4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sv-SE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Desviador de orina </a:t>
            </a:r>
            <a:endParaRPr lang="en-US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9762" name="Line 18">
            <a:extLst>
              <a:ext uri="{FF2B5EF4-FFF2-40B4-BE49-F238E27FC236}">
                <a16:creationId xmlns:a16="http://schemas.microsoft.com/office/drawing/2014/main" id="{2FE8C49D-2714-5318-9D5C-7706EC9DA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8475" y="2617789"/>
            <a:ext cx="585788" cy="225425"/>
          </a:xfrm>
          <a:prstGeom prst="line">
            <a:avLst/>
          </a:prstGeom>
          <a:noFill/>
          <a:ln w="28575">
            <a:solidFill>
              <a:srgbClr val="FF4B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63" name="Text Box 19">
            <a:extLst>
              <a:ext uri="{FF2B5EF4-FFF2-40B4-BE49-F238E27FC236}">
                <a16:creationId xmlns:a16="http://schemas.microsoft.com/office/drawing/2014/main" id="{C973BC4F-E59F-5EB3-308A-B715CEBF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976" y="5172076"/>
            <a:ext cx="1800225" cy="314325"/>
          </a:xfrm>
          <a:prstGeom prst="rect">
            <a:avLst/>
          </a:prstGeom>
          <a:solidFill>
            <a:schemeClr val="bg1">
              <a:alpha val="34000"/>
            </a:schemeClr>
          </a:solidFill>
          <a:ln w="9525" algn="ctr">
            <a:solidFill>
              <a:srgbClr val="FF4B4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Mezcla secante</a:t>
            </a:r>
            <a:endParaRPr lang="es-MX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39764" name="Group 20">
            <a:extLst>
              <a:ext uri="{FF2B5EF4-FFF2-40B4-BE49-F238E27FC236}">
                <a16:creationId xmlns:a16="http://schemas.microsoft.com/office/drawing/2014/main" id="{FD2CD78A-7697-32F8-869A-56DE548B2EBE}"/>
              </a:ext>
            </a:extLst>
          </p:cNvPr>
          <p:cNvGrpSpPr>
            <a:grpSpLocks/>
          </p:cNvGrpSpPr>
          <p:nvPr/>
        </p:nvGrpSpPr>
        <p:grpSpPr bwMode="auto">
          <a:xfrm rot="399380">
            <a:off x="8243889" y="2990851"/>
            <a:ext cx="358775" cy="1585913"/>
            <a:chOff x="4326" y="1962"/>
            <a:chExt cx="226" cy="999"/>
          </a:xfrm>
        </p:grpSpPr>
        <p:sp>
          <p:nvSpPr>
            <p:cNvPr id="1439765" name="Arc 21">
              <a:extLst>
                <a:ext uri="{FF2B5EF4-FFF2-40B4-BE49-F238E27FC236}">
                  <a16:creationId xmlns:a16="http://schemas.microsoft.com/office/drawing/2014/main" id="{F11D5A92-64BC-A92A-B414-52B5BBF46B8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26" y="2534"/>
              <a:ext cx="226" cy="427"/>
            </a:xfrm>
            <a:custGeom>
              <a:avLst/>
              <a:gdLst>
                <a:gd name="G0" fmla="+- 0 0 0"/>
                <a:gd name="G1" fmla="+- 20321 0 0"/>
                <a:gd name="G2" fmla="+- 21600 0 0"/>
                <a:gd name="T0" fmla="*/ 7322 w 21600"/>
                <a:gd name="T1" fmla="*/ 0 h 20321"/>
                <a:gd name="T2" fmla="*/ 21600 w 21600"/>
                <a:gd name="T3" fmla="*/ 20321 h 20321"/>
                <a:gd name="T4" fmla="*/ 0 w 21600"/>
                <a:gd name="T5" fmla="*/ 20321 h 20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321" fill="none" extrusionOk="0">
                  <a:moveTo>
                    <a:pt x="7322" y="-1"/>
                  </a:moveTo>
                  <a:cubicBezTo>
                    <a:pt x="15889" y="3086"/>
                    <a:pt x="21600" y="11214"/>
                    <a:pt x="21600" y="20321"/>
                  </a:cubicBezTo>
                </a:path>
                <a:path w="21600" h="20321" stroke="0" extrusionOk="0">
                  <a:moveTo>
                    <a:pt x="7322" y="-1"/>
                  </a:moveTo>
                  <a:cubicBezTo>
                    <a:pt x="15889" y="3086"/>
                    <a:pt x="21600" y="11214"/>
                    <a:pt x="21600" y="20321"/>
                  </a:cubicBezTo>
                  <a:lnTo>
                    <a:pt x="0" y="2032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3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9766" name="Line 22">
              <a:extLst>
                <a:ext uri="{FF2B5EF4-FFF2-40B4-BE49-F238E27FC236}">
                  <a16:creationId xmlns:a16="http://schemas.microsoft.com/office/drawing/2014/main" id="{F68306C0-6C46-6FCB-F87D-5A75B8E67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2" y="1962"/>
              <a:ext cx="0" cy="539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39767" name="Text Box 23">
            <a:extLst>
              <a:ext uri="{FF2B5EF4-FFF2-40B4-BE49-F238E27FC236}">
                <a16:creationId xmlns:a16="http://schemas.microsoft.com/office/drawing/2014/main" id="{1209ED46-FB67-4AB1-CAD6-77543192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1219201"/>
            <a:ext cx="1485900" cy="314325"/>
          </a:xfrm>
          <a:prstGeom prst="rect">
            <a:avLst/>
          </a:prstGeom>
          <a:solidFill>
            <a:schemeClr val="bg1">
              <a:alpha val="34000"/>
            </a:schemeClr>
          </a:solidFill>
          <a:ln w="9525" algn="ctr">
            <a:solidFill>
              <a:srgbClr val="FF4B4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Bote de agua</a:t>
            </a:r>
            <a:endParaRPr lang="es-MX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9768" name="Line 24">
            <a:extLst>
              <a:ext uri="{FF2B5EF4-FFF2-40B4-BE49-F238E27FC236}">
                <a16:creationId xmlns:a16="http://schemas.microsoft.com/office/drawing/2014/main" id="{62410B51-1F55-DE0E-AAFB-7695AC74A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1" y="1524000"/>
            <a:ext cx="315913" cy="630238"/>
          </a:xfrm>
          <a:prstGeom prst="line">
            <a:avLst/>
          </a:prstGeom>
          <a:noFill/>
          <a:ln w="28575">
            <a:solidFill>
              <a:srgbClr val="FF4B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69" name="Text Box 25">
            <a:extLst>
              <a:ext uri="{FF2B5EF4-FFF2-40B4-BE49-F238E27FC236}">
                <a16:creationId xmlns:a16="http://schemas.microsoft.com/office/drawing/2014/main" id="{8903FA2B-77D4-CDCB-7404-0CFE88887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5" y="2660650"/>
            <a:ext cx="990600" cy="539750"/>
          </a:xfrm>
          <a:prstGeom prst="rect">
            <a:avLst/>
          </a:prstGeom>
          <a:solidFill>
            <a:schemeClr val="bg1">
              <a:alpha val="34000"/>
            </a:schemeClr>
          </a:solidFill>
          <a:ln w="9525" algn="ctr">
            <a:solidFill>
              <a:srgbClr val="FF4B4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Mingitorio</a:t>
            </a:r>
            <a:endParaRPr lang="es-MX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9770" name="Line 26">
            <a:extLst>
              <a:ext uri="{FF2B5EF4-FFF2-40B4-BE49-F238E27FC236}">
                <a16:creationId xmlns:a16="http://schemas.microsoft.com/office/drawing/2014/main" id="{89990A9E-184D-F8B4-B71B-5756955EAE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0825" y="2900364"/>
            <a:ext cx="450850" cy="71437"/>
          </a:xfrm>
          <a:prstGeom prst="line">
            <a:avLst/>
          </a:prstGeom>
          <a:noFill/>
          <a:ln w="28575">
            <a:solidFill>
              <a:srgbClr val="FF4B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71" name="Line 27">
            <a:extLst>
              <a:ext uri="{FF2B5EF4-FFF2-40B4-BE49-F238E27FC236}">
                <a16:creationId xmlns:a16="http://schemas.microsoft.com/office/drawing/2014/main" id="{A642AA0E-B2EC-98D8-541A-4810C6D709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1" y="4648200"/>
            <a:ext cx="403225" cy="539750"/>
          </a:xfrm>
          <a:prstGeom prst="line">
            <a:avLst/>
          </a:prstGeom>
          <a:noFill/>
          <a:ln w="28575">
            <a:solidFill>
              <a:srgbClr val="FF4B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72" name="Line 28">
            <a:extLst>
              <a:ext uri="{FF2B5EF4-FFF2-40B4-BE49-F238E27FC236}">
                <a16:creationId xmlns:a16="http://schemas.microsoft.com/office/drawing/2014/main" id="{1293CBD7-034E-2A5C-5ADC-C0DDC497EA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7214" y="6254750"/>
            <a:ext cx="403225" cy="539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4B4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73" name="Line 29">
            <a:extLst>
              <a:ext uri="{FF2B5EF4-FFF2-40B4-BE49-F238E27FC236}">
                <a16:creationId xmlns:a16="http://schemas.microsoft.com/office/drawing/2014/main" id="{1AE9335C-C7CF-70B0-6BB9-1A7335AF9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60198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9774" name="Text Box 30">
            <a:extLst>
              <a:ext uri="{FF2B5EF4-FFF2-40B4-BE49-F238E27FC236}">
                <a16:creationId xmlns:a16="http://schemas.microsoft.com/office/drawing/2014/main" id="{6A6BF1BE-23F6-CC09-B5D7-162961AD5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6" y="5857876"/>
            <a:ext cx="1800225" cy="314325"/>
          </a:xfrm>
          <a:prstGeom prst="rect">
            <a:avLst/>
          </a:prstGeom>
          <a:solidFill>
            <a:schemeClr val="bg1">
              <a:alpha val="34000"/>
            </a:schemeClr>
          </a:solidFill>
          <a:ln w="9525" algn="ctr">
            <a:solidFill>
              <a:srgbClr val="FF4B4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1300">
                <a:solidFill>
                  <a:srgbClr val="FFFFFF"/>
                </a:solidFill>
                <a:latin typeface="Comic Sans MS" panose="030F0702030302020204" pitchFamily="66" charset="0"/>
              </a:rPr>
              <a:t>Lava manos</a:t>
            </a:r>
            <a:endParaRPr lang="es-MX" altLang="es-GT" sz="13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9775" name="Text Box 31">
            <a:extLst>
              <a:ext uri="{FF2B5EF4-FFF2-40B4-BE49-F238E27FC236}">
                <a16:creationId xmlns:a16="http://schemas.microsoft.com/office/drawing/2014/main" id="{4C032288-2C64-8BD0-CF82-0C915916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0488"/>
            <a:ext cx="8915400" cy="519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FFF00"/>
                </a:solidFill>
                <a:latin typeface="Comic Sans MS" panose="030F0702030302020204" pitchFamily="66" charset="0"/>
              </a:rPr>
              <a:t>Sanitario seco con desviación de orina</a:t>
            </a:r>
          </a:p>
        </p:txBody>
      </p:sp>
      <p:pic>
        <p:nvPicPr>
          <p:cNvPr id="1439776" name="Picture 32">
            <a:extLst>
              <a:ext uri="{FF2B5EF4-FFF2-40B4-BE49-F238E27FC236}">
                <a16:creationId xmlns:a16="http://schemas.microsoft.com/office/drawing/2014/main" id="{D5AFA054-FC5A-D318-FEF5-2259C9EE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96975"/>
            <a:ext cx="24860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777" name="Picture 33">
            <a:extLst>
              <a:ext uri="{FF2B5EF4-FFF2-40B4-BE49-F238E27FC236}">
                <a16:creationId xmlns:a16="http://schemas.microsoft.com/office/drawing/2014/main" id="{6A344500-BDEA-00C6-8FA6-A1056470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92601"/>
            <a:ext cx="18573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70" name="Picture 2">
            <a:extLst>
              <a:ext uri="{FF2B5EF4-FFF2-40B4-BE49-F238E27FC236}">
                <a16:creationId xmlns:a16="http://schemas.microsoft.com/office/drawing/2014/main" id="{DEF0A93A-62CF-D538-5681-9C49B9004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188914"/>
            <a:ext cx="3887787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71" name="Picture 3">
            <a:extLst>
              <a:ext uri="{FF2B5EF4-FFF2-40B4-BE49-F238E27FC236}">
                <a16:creationId xmlns:a16="http://schemas.microsoft.com/office/drawing/2014/main" id="{D9708CE7-43A2-BBC7-7331-D6E71744C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96863"/>
            <a:ext cx="406717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72" name="Picture 4">
            <a:extLst>
              <a:ext uri="{FF2B5EF4-FFF2-40B4-BE49-F238E27FC236}">
                <a16:creationId xmlns:a16="http://schemas.microsoft.com/office/drawing/2014/main" id="{C9C12087-E95C-5F76-3B0A-63072D31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3357564"/>
            <a:ext cx="1998662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73" name="Picture 5">
            <a:extLst>
              <a:ext uri="{FF2B5EF4-FFF2-40B4-BE49-F238E27FC236}">
                <a16:creationId xmlns:a16="http://schemas.microsoft.com/office/drawing/2014/main" id="{0EC76438-7223-C996-AA57-7835A6C0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176589"/>
            <a:ext cx="22542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74" name="Picture 6">
            <a:extLst>
              <a:ext uri="{FF2B5EF4-FFF2-40B4-BE49-F238E27FC236}">
                <a16:creationId xmlns:a16="http://schemas.microsoft.com/office/drawing/2014/main" id="{12620417-B114-67BD-E76C-148E27FA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3321050"/>
            <a:ext cx="29337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866" name="Text Box 2">
            <a:extLst>
              <a:ext uri="{FF2B5EF4-FFF2-40B4-BE49-F238E27FC236}">
                <a16:creationId xmlns:a16="http://schemas.microsoft.com/office/drawing/2014/main" id="{349F1C32-0D11-744F-6FCC-1A85FC831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41910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FFF00"/>
                </a:solidFill>
                <a:latin typeface="Comic Sans MS" panose="030F0702030302020204" pitchFamily="66" charset="0"/>
              </a:rPr>
              <a:t>Vietnam:Solar</a:t>
            </a:r>
          </a:p>
        </p:txBody>
      </p:sp>
      <p:pic>
        <p:nvPicPr>
          <p:cNvPr id="1444867" name="Picture 3">
            <a:extLst>
              <a:ext uri="{FF2B5EF4-FFF2-40B4-BE49-F238E27FC236}">
                <a16:creationId xmlns:a16="http://schemas.microsoft.com/office/drawing/2014/main" id="{753E0C1D-ACED-2A87-A03D-514D45E5A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88913"/>
            <a:ext cx="38290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4868" name="Picture 4">
            <a:extLst>
              <a:ext uri="{FF2B5EF4-FFF2-40B4-BE49-F238E27FC236}">
                <a16:creationId xmlns:a16="http://schemas.microsoft.com/office/drawing/2014/main" id="{D6C003B0-3832-F1A6-E1DF-82672C0E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628775"/>
            <a:ext cx="289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914" name="Text Box 2">
            <a:extLst>
              <a:ext uri="{FF2B5EF4-FFF2-40B4-BE49-F238E27FC236}">
                <a16:creationId xmlns:a16="http://schemas.microsoft.com/office/drawing/2014/main" id="{A95D8091-FAEA-E373-812F-793BB839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489585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4F913"/>
                </a:solidFill>
                <a:latin typeface="Comic Sans MS" panose="030F0702030302020204" pitchFamily="66" charset="0"/>
              </a:rPr>
              <a:t>China – “rural” &gt; 1 millon</a:t>
            </a:r>
          </a:p>
        </p:txBody>
      </p:sp>
      <p:pic>
        <p:nvPicPr>
          <p:cNvPr id="1446915" name="Picture 3">
            <a:extLst>
              <a:ext uri="{FF2B5EF4-FFF2-40B4-BE49-F238E27FC236}">
                <a16:creationId xmlns:a16="http://schemas.microsoft.com/office/drawing/2014/main" id="{56FFB344-65BB-128B-ED45-08001E53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2763"/>
            <a:ext cx="2481263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6916" name="Picture 4">
            <a:extLst>
              <a:ext uri="{FF2B5EF4-FFF2-40B4-BE49-F238E27FC236}">
                <a16:creationId xmlns:a16="http://schemas.microsoft.com/office/drawing/2014/main" id="{AD9EE651-6944-6859-F097-263EA92F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9" y="587375"/>
            <a:ext cx="2435225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6917" name="Rectangle 5">
            <a:extLst>
              <a:ext uri="{FF2B5EF4-FFF2-40B4-BE49-F238E27FC236}">
                <a16:creationId xmlns:a16="http://schemas.microsoft.com/office/drawing/2014/main" id="{613F5C09-0898-8B8A-2930-E613E82BD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1"/>
            <a:ext cx="3309937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800" b="1">
                <a:solidFill>
                  <a:srgbClr val="F4F913"/>
                </a:solidFill>
                <a:latin typeface="Comic Sans MS" panose="030F0702030302020204" pitchFamily="66" charset="0"/>
              </a:rPr>
              <a:t>China – “moderno”</a:t>
            </a:r>
            <a:r>
              <a:rPr lang="en-US" altLang="es-GT" sz="2800" b="1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46918" name="Picture 6">
            <a:extLst>
              <a:ext uri="{FF2B5EF4-FFF2-40B4-BE49-F238E27FC236}">
                <a16:creationId xmlns:a16="http://schemas.microsoft.com/office/drawing/2014/main" id="{628FA11C-1745-4ECA-515F-90E9EFA6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873126"/>
            <a:ext cx="3635375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6919" name="Text Box 7">
            <a:extLst>
              <a:ext uri="{FF2B5EF4-FFF2-40B4-BE49-F238E27FC236}">
                <a16:creationId xmlns:a16="http://schemas.microsoft.com/office/drawing/2014/main" id="{5A2B1DD4-D056-2C1E-7CF1-0CCA7A0E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760914"/>
            <a:ext cx="1944688" cy="1616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zh-TW" sz="2000" b="1">
                <a:solidFill>
                  <a:srgbClr val="F4F913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Dong Sheng,</a:t>
            </a:r>
            <a:r>
              <a:rPr lang="en-US" altLang="es-GT" sz="2000" b="1">
                <a:solidFill>
                  <a:srgbClr val="F4F913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s-GT" sz="2000" b="1">
                <a:solidFill>
                  <a:srgbClr val="F4F913"/>
                </a:solidFill>
                <a:latin typeface="Comic Sans MS" panose="030F0702030302020204" pitchFamily="66" charset="0"/>
              </a:rPr>
              <a:t>China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MX" altLang="es-GT" sz="2000" b="1">
                <a:solidFill>
                  <a:srgbClr val="F4F913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¿</a:t>
            </a:r>
            <a:r>
              <a:rPr lang="en-US" altLang="es-GT" sz="2000" b="1">
                <a:solidFill>
                  <a:srgbClr val="F4F913"/>
                </a:solidFill>
                <a:latin typeface="Comic Sans MS" panose="030F0702030302020204" pitchFamily="66" charset="0"/>
              </a:rPr>
              <a:t>El futuro urbano?</a:t>
            </a:r>
          </a:p>
        </p:txBody>
      </p:sp>
      <p:pic>
        <p:nvPicPr>
          <p:cNvPr id="1446920" name="Picture 8">
            <a:extLst>
              <a:ext uri="{FF2B5EF4-FFF2-40B4-BE49-F238E27FC236}">
                <a16:creationId xmlns:a16="http://schemas.microsoft.com/office/drawing/2014/main" id="{56B09B40-139B-F305-22B1-EEEAD24E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6" y="3752851"/>
            <a:ext cx="3959225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6921" name="Picture 9">
            <a:extLst>
              <a:ext uri="{FF2B5EF4-FFF2-40B4-BE49-F238E27FC236}">
                <a16:creationId xmlns:a16="http://schemas.microsoft.com/office/drawing/2014/main" id="{5604ACC8-97A7-C6C6-DD5D-7A6D9599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54501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6922" name="Picture 10">
            <a:extLst>
              <a:ext uri="{FF2B5EF4-FFF2-40B4-BE49-F238E27FC236}">
                <a16:creationId xmlns:a16="http://schemas.microsoft.com/office/drawing/2014/main" id="{4BFD597C-C1D0-7DA9-E9EB-9926E9C0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5751514"/>
            <a:ext cx="830262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42" name="Picture 2">
            <a:extLst>
              <a:ext uri="{FF2B5EF4-FFF2-40B4-BE49-F238E27FC236}">
                <a16:creationId xmlns:a16="http://schemas.microsoft.com/office/drawing/2014/main" id="{1EE48FB1-1B4A-E5AC-715E-0213F443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"/>
            <a:ext cx="3254375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3" name="Picture 3">
            <a:extLst>
              <a:ext uri="{FF2B5EF4-FFF2-40B4-BE49-F238E27FC236}">
                <a16:creationId xmlns:a16="http://schemas.microsoft.com/office/drawing/2014/main" id="{D7D68ADA-359B-0E02-3819-5F839A4F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6" y="1"/>
            <a:ext cx="17557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4" name="Picture 4">
            <a:extLst>
              <a:ext uri="{FF2B5EF4-FFF2-40B4-BE49-F238E27FC236}">
                <a16:creationId xmlns:a16="http://schemas.microsoft.com/office/drawing/2014/main" id="{70654BC3-BFC0-65A1-0052-650ACA63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381001"/>
            <a:ext cx="3254375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5" name="Picture 5">
            <a:extLst>
              <a:ext uri="{FF2B5EF4-FFF2-40B4-BE49-F238E27FC236}">
                <a16:creationId xmlns:a16="http://schemas.microsoft.com/office/drawing/2014/main" id="{EF15F854-FBB9-C87C-9562-ABFC6C0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6" y="2514601"/>
            <a:ext cx="17557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6" name="Picture 6">
            <a:extLst>
              <a:ext uri="{FF2B5EF4-FFF2-40B4-BE49-F238E27FC236}">
                <a16:creationId xmlns:a16="http://schemas.microsoft.com/office/drawing/2014/main" id="{7BE5D3B4-9997-5BBD-5D77-F415373F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4518026"/>
            <a:ext cx="17557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7" name="Picture 7">
            <a:extLst>
              <a:ext uri="{FF2B5EF4-FFF2-40B4-BE49-F238E27FC236}">
                <a16:creationId xmlns:a16="http://schemas.microsoft.com/office/drawing/2014/main" id="{7AB45B17-0CA3-0E97-AEB9-19CB53C7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4518026"/>
            <a:ext cx="17557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8" name="Picture 8">
            <a:extLst>
              <a:ext uri="{FF2B5EF4-FFF2-40B4-BE49-F238E27FC236}">
                <a16:creationId xmlns:a16="http://schemas.microsoft.com/office/drawing/2014/main" id="{F1214D94-B87C-8C67-AE15-629EA154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1" y="4518026"/>
            <a:ext cx="17557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49" name="Picture 9">
            <a:extLst>
              <a:ext uri="{FF2B5EF4-FFF2-40B4-BE49-F238E27FC236}">
                <a16:creationId xmlns:a16="http://schemas.microsoft.com/office/drawing/2014/main" id="{22189A29-F2E8-6D30-10F3-8CC0E6D1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527300"/>
            <a:ext cx="2439988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50" name="Picture 10">
            <a:extLst>
              <a:ext uri="{FF2B5EF4-FFF2-40B4-BE49-F238E27FC236}">
                <a16:creationId xmlns:a16="http://schemas.microsoft.com/office/drawing/2014/main" id="{B7440946-0DBE-E5C4-FDD5-13A2D956C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963863"/>
            <a:ext cx="2038350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51" name="Picture 11">
            <a:extLst>
              <a:ext uri="{FF2B5EF4-FFF2-40B4-BE49-F238E27FC236}">
                <a16:creationId xmlns:a16="http://schemas.microsoft.com/office/drawing/2014/main" id="{029D7852-6B1E-8EE0-4680-037C0AD4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5026026"/>
            <a:ext cx="2038350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066" name="Picture 2">
            <a:extLst>
              <a:ext uri="{FF2B5EF4-FFF2-40B4-BE49-F238E27FC236}">
                <a16:creationId xmlns:a16="http://schemas.microsoft.com/office/drawing/2014/main" id="{5CA89286-4267-7E60-41FF-1527C0857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6138" y="550863"/>
            <a:ext cx="22844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067" name="Picture 3">
            <a:extLst>
              <a:ext uri="{FF2B5EF4-FFF2-40B4-BE49-F238E27FC236}">
                <a16:creationId xmlns:a16="http://schemas.microsoft.com/office/drawing/2014/main" id="{BC96B060-487F-EB51-C2B6-B358B411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075" y="3286125"/>
            <a:ext cx="2971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068" name="Picture 4">
            <a:extLst>
              <a:ext uri="{FF2B5EF4-FFF2-40B4-BE49-F238E27FC236}">
                <a16:creationId xmlns:a16="http://schemas.microsoft.com/office/drawing/2014/main" id="{241D4C59-2984-088C-FF9D-332D4683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069" name="Picture 5">
            <a:extLst>
              <a:ext uri="{FF2B5EF4-FFF2-40B4-BE49-F238E27FC236}">
                <a16:creationId xmlns:a16="http://schemas.microsoft.com/office/drawing/2014/main" id="{E672B811-F61E-850C-7739-1361357E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8213" y="268288"/>
            <a:ext cx="2238375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070" name="Picture 6">
            <a:extLst>
              <a:ext uri="{FF2B5EF4-FFF2-40B4-BE49-F238E27FC236}">
                <a16:creationId xmlns:a16="http://schemas.microsoft.com/office/drawing/2014/main" id="{8A0F4705-0317-2D67-3684-D1A7915F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657600"/>
            <a:ext cx="25114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071" name="Picture 7">
            <a:extLst>
              <a:ext uri="{FF2B5EF4-FFF2-40B4-BE49-F238E27FC236}">
                <a16:creationId xmlns:a16="http://schemas.microsoft.com/office/drawing/2014/main" id="{039DE30C-1691-2562-C5CC-93808D25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429000"/>
            <a:ext cx="23844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090" name="Picture 4">
            <a:extLst>
              <a:ext uri="{FF2B5EF4-FFF2-40B4-BE49-F238E27FC236}">
                <a16:creationId xmlns:a16="http://schemas.microsoft.com/office/drawing/2014/main" id="{35CA4C4E-EB3A-4C18-41BB-C3E1C4E8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765176"/>
            <a:ext cx="32829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7091" name="Picture 5">
            <a:extLst>
              <a:ext uri="{FF2B5EF4-FFF2-40B4-BE49-F238E27FC236}">
                <a16:creationId xmlns:a16="http://schemas.microsoft.com/office/drawing/2014/main" id="{D8642189-AACD-8382-17E5-E0FC0974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86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7092" name="Rectangle 7">
            <a:extLst>
              <a:ext uri="{FF2B5EF4-FFF2-40B4-BE49-F238E27FC236}">
                <a16:creationId xmlns:a16="http://schemas.microsoft.com/office/drawing/2014/main" id="{9DCCD4E9-C03E-5ED8-2781-C451F1DE5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-155505"/>
            <a:ext cx="7431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GT" sz="2000" b="1" u="sng">
                <a:solidFill>
                  <a:srgbClr val="F4F913"/>
                </a:solidFill>
              </a:rPr>
              <a:t>Sanitarios SES en fibra de Vidrio, Plásticos y cemento</a:t>
            </a:r>
            <a:r>
              <a:rPr lang="es-ES" altLang="es-GT" sz="4000">
                <a:solidFill>
                  <a:srgbClr val="B7E7FF"/>
                </a:solidFill>
              </a:rPr>
              <a:t> </a:t>
            </a:r>
          </a:p>
        </p:txBody>
      </p:sp>
      <p:pic>
        <p:nvPicPr>
          <p:cNvPr id="1497093" name="Picture 8">
            <a:extLst>
              <a:ext uri="{FF2B5EF4-FFF2-40B4-BE49-F238E27FC236}">
                <a16:creationId xmlns:a16="http://schemas.microsoft.com/office/drawing/2014/main" id="{82EDE1BB-718C-9812-9231-305FA91D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1"/>
            <a:ext cx="27432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7094" name="Picture 9">
            <a:extLst>
              <a:ext uri="{FF2B5EF4-FFF2-40B4-BE49-F238E27FC236}">
                <a16:creationId xmlns:a16="http://schemas.microsoft.com/office/drawing/2014/main" id="{4985D053-5C26-00D2-A2C8-02966917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3429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7095" name="Picture 10">
            <a:extLst>
              <a:ext uri="{FF2B5EF4-FFF2-40B4-BE49-F238E27FC236}">
                <a16:creationId xmlns:a16="http://schemas.microsoft.com/office/drawing/2014/main" id="{D4B3246C-032D-79C5-4F71-E04ED54C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1"/>
            <a:ext cx="37338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818" name="Picture 2">
            <a:extLst>
              <a:ext uri="{FF2B5EF4-FFF2-40B4-BE49-F238E27FC236}">
                <a16:creationId xmlns:a16="http://schemas.microsoft.com/office/drawing/2014/main" id="{228E6DFC-0637-8081-6DF3-07076E91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1"/>
            <a:ext cx="4348163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0819" name="Picture 3">
            <a:extLst>
              <a:ext uri="{FF2B5EF4-FFF2-40B4-BE49-F238E27FC236}">
                <a16:creationId xmlns:a16="http://schemas.microsoft.com/office/drawing/2014/main" id="{E78D37BB-9DE4-5530-974D-1722CAD5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314701"/>
            <a:ext cx="4240213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0820" name="Picture 4">
            <a:extLst>
              <a:ext uri="{FF2B5EF4-FFF2-40B4-BE49-F238E27FC236}">
                <a16:creationId xmlns:a16="http://schemas.microsoft.com/office/drawing/2014/main" id="{37432F77-9430-6A5E-F3B2-77029E87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3467101"/>
            <a:ext cx="4214813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0821" name="Picture 5">
            <a:extLst>
              <a:ext uri="{FF2B5EF4-FFF2-40B4-BE49-F238E27FC236}">
                <a16:creationId xmlns:a16="http://schemas.microsoft.com/office/drawing/2014/main" id="{13A3A0C8-F163-25A0-F70E-CE2C4BF3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1"/>
            <a:ext cx="4240212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842" name="Picture 2">
            <a:extLst>
              <a:ext uri="{FF2B5EF4-FFF2-40B4-BE49-F238E27FC236}">
                <a16:creationId xmlns:a16="http://schemas.microsoft.com/office/drawing/2014/main" id="{11988B62-2957-43EF-216F-AA572459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1"/>
            <a:ext cx="4214813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1843" name="Picture 3">
            <a:extLst>
              <a:ext uri="{FF2B5EF4-FFF2-40B4-BE49-F238E27FC236}">
                <a16:creationId xmlns:a16="http://schemas.microsoft.com/office/drawing/2014/main" id="{20A68FE1-A01A-E899-B7DF-BFAB25B8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194051"/>
            <a:ext cx="4265612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1844" name="Picture 4">
            <a:extLst>
              <a:ext uri="{FF2B5EF4-FFF2-40B4-BE49-F238E27FC236}">
                <a16:creationId xmlns:a16="http://schemas.microsoft.com/office/drawing/2014/main" id="{6DB27C44-EFD6-422B-FF27-299F2C8D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0"/>
            <a:ext cx="4202112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>
            <a:extLst>
              <a:ext uri="{FF2B5EF4-FFF2-40B4-BE49-F238E27FC236}">
                <a16:creationId xmlns:a16="http://schemas.microsoft.com/office/drawing/2014/main" id="{27B1D897-76F6-574D-5600-FBD7F502083B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55801" y="44451"/>
            <a:ext cx="8424863" cy="792163"/>
          </a:xfrm>
          <a:solidFill>
            <a:srgbClr val="008000"/>
          </a:solidFill>
          <a:ln>
            <a:solidFill>
              <a:srgbClr val="FF3300"/>
            </a:solidFill>
          </a:ln>
        </p:spPr>
        <p:txBody>
          <a:bodyPr/>
          <a:lstStyle/>
          <a:p>
            <a:pPr eaLnBrk="1" hangingPunct="1"/>
            <a:r>
              <a:rPr lang="es-MX" altLang="es-GT" sz="2000" b="1" u="sng">
                <a:solidFill>
                  <a:srgbClr val="F4F913"/>
                </a:solidFill>
              </a:rPr>
              <a:t>Componentes Críticos de la Sustentabilidad de los Seres Vivos</a:t>
            </a:r>
            <a:br>
              <a:rPr lang="es-MX" altLang="es-GT" sz="2000" b="1" u="sng">
                <a:solidFill>
                  <a:srgbClr val="F4F913"/>
                </a:solidFill>
              </a:rPr>
            </a:br>
            <a:r>
              <a:rPr lang="es-MX" altLang="es-GT" sz="2000" b="1" u="sng">
                <a:solidFill>
                  <a:srgbClr val="F4F913"/>
                </a:solidFill>
              </a:rPr>
              <a:t>en el Planeta tierra</a:t>
            </a:r>
            <a:endParaRPr lang="es-ES" altLang="es-GT" sz="2000" b="1" u="sng">
              <a:solidFill>
                <a:srgbClr val="F4F913"/>
              </a:solidFill>
            </a:endParaRPr>
          </a:p>
        </p:txBody>
      </p:sp>
      <p:sp>
        <p:nvSpPr>
          <p:cNvPr id="129027" name="Freeform 2">
            <a:extLst>
              <a:ext uri="{FF2B5EF4-FFF2-40B4-BE49-F238E27FC236}">
                <a16:creationId xmlns:a16="http://schemas.microsoft.com/office/drawing/2014/main" id="{A458BBE6-C840-765B-4A42-B1077304F35A}"/>
              </a:ext>
            </a:extLst>
          </p:cNvPr>
          <p:cNvSpPr>
            <a:spLocks/>
          </p:cNvSpPr>
          <p:nvPr/>
        </p:nvSpPr>
        <p:spPr bwMode="auto">
          <a:xfrm>
            <a:off x="4475164" y="1736725"/>
            <a:ext cx="2663825" cy="2376488"/>
          </a:xfrm>
          <a:custGeom>
            <a:avLst/>
            <a:gdLst>
              <a:gd name="T0" fmla="*/ 2147483647 w 1027"/>
              <a:gd name="T1" fmla="*/ 2147483647 h 755"/>
              <a:gd name="T2" fmla="*/ 2147483647 w 1027"/>
              <a:gd name="T3" fmla="*/ 2147483647 h 755"/>
              <a:gd name="T4" fmla="*/ 2147483647 w 1027"/>
              <a:gd name="T5" fmla="*/ 2147483647 h 755"/>
              <a:gd name="T6" fmla="*/ 2147483647 w 1027"/>
              <a:gd name="T7" fmla="*/ 2147483647 h 755"/>
              <a:gd name="T8" fmla="*/ 2147483647 w 1027"/>
              <a:gd name="T9" fmla="*/ 2147483647 h 755"/>
              <a:gd name="T10" fmla="*/ 2147483647 w 1027"/>
              <a:gd name="T11" fmla="*/ 2147483647 h 755"/>
              <a:gd name="T12" fmla="*/ 2147483647 w 1027"/>
              <a:gd name="T13" fmla="*/ 2147483647 h 755"/>
              <a:gd name="T14" fmla="*/ 2147483647 w 1027"/>
              <a:gd name="T15" fmla="*/ 2147483647 h 755"/>
              <a:gd name="T16" fmla="*/ 2147483647 w 1027"/>
              <a:gd name="T17" fmla="*/ 2147483647 h 755"/>
              <a:gd name="T18" fmla="*/ 2147483647 w 1027"/>
              <a:gd name="T19" fmla="*/ 2147483647 h 755"/>
              <a:gd name="T20" fmla="*/ 2147483647 w 1027"/>
              <a:gd name="T21" fmla="*/ 2147483647 h 755"/>
              <a:gd name="T22" fmla="*/ 2147483647 w 1027"/>
              <a:gd name="T23" fmla="*/ 2147483647 h 755"/>
              <a:gd name="T24" fmla="*/ 2147483647 w 1027"/>
              <a:gd name="T25" fmla="*/ 2147483647 h 755"/>
              <a:gd name="T26" fmla="*/ 2147483647 w 1027"/>
              <a:gd name="T27" fmla="*/ 2147483647 h 755"/>
              <a:gd name="T28" fmla="*/ 2147483647 w 1027"/>
              <a:gd name="T29" fmla="*/ 2147483647 h 755"/>
              <a:gd name="T30" fmla="*/ 2147483647 w 1027"/>
              <a:gd name="T31" fmla="*/ 2147483647 h 755"/>
              <a:gd name="T32" fmla="*/ 2147483647 w 1027"/>
              <a:gd name="T33" fmla="*/ 2147483647 h 755"/>
              <a:gd name="T34" fmla="*/ 2147483647 w 1027"/>
              <a:gd name="T35" fmla="*/ 2147483647 h 755"/>
              <a:gd name="T36" fmla="*/ 2147483647 w 1027"/>
              <a:gd name="T37" fmla="*/ 2147483647 h 755"/>
              <a:gd name="T38" fmla="*/ 2147483647 w 1027"/>
              <a:gd name="T39" fmla="*/ 2147483647 h 755"/>
              <a:gd name="T40" fmla="*/ 2147483647 w 1027"/>
              <a:gd name="T41" fmla="*/ 2147483647 h 755"/>
              <a:gd name="T42" fmla="*/ 2147483647 w 1027"/>
              <a:gd name="T43" fmla="*/ 2147483647 h 755"/>
              <a:gd name="T44" fmla="*/ 2147483647 w 1027"/>
              <a:gd name="T45" fmla="*/ 2147483647 h 755"/>
              <a:gd name="T46" fmla="*/ 2147483647 w 1027"/>
              <a:gd name="T47" fmla="*/ 2147483647 h 755"/>
              <a:gd name="T48" fmla="*/ 2147483647 w 1027"/>
              <a:gd name="T49" fmla="*/ 2147483647 h 755"/>
              <a:gd name="T50" fmla="*/ 2147483647 w 1027"/>
              <a:gd name="T51" fmla="*/ 2147483647 h 755"/>
              <a:gd name="T52" fmla="*/ 2147483647 w 1027"/>
              <a:gd name="T53" fmla="*/ 2147483647 h 755"/>
              <a:gd name="T54" fmla="*/ 2147483647 w 1027"/>
              <a:gd name="T55" fmla="*/ 2147483647 h 755"/>
              <a:gd name="T56" fmla="*/ 2147483647 w 1027"/>
              <a:gd name="T57" fmla="*/ 2147483647 h 755"/>
              <a:gd name="T58" fmla="*/ 2147483647 w 1027"/>
              <a:gd name="T59" fmla="*/ 2147483647 h 755"/>
              <a:gd name="T60" fmla="*/ 2147483647 w 1027"/>
              <a:gd name="T61" fmla="*/ 2147483647 h 755"/>
              <a:gd name="T62" fmla="*/ 2147483647 w 1027"/>
              <a:gd name="T63" fmla="*/ 2147483647 h 755"/>
              <a:gd name="T64" fmla="*/ 2147483647 w 1027"/>
              <a:gd name="T65" fmla="*/ 2147483647 h 755"/>
              <a:gd name="T66" fmla="*/ 2147483647 w 1027"/>
              <a:gd name="T67" fmla="*/ 2147483647 h 755"/>
              <a:gd name="T68" fmla="*/ 2147483647 w 1027"/>
              <a:gd name="T69" fmla="*/ 2147483647 h 755"/>
              <a:gd name="T70" fmla="*/ 2147483647 w 1027"/>
              <a:gd name="T71" fmla="*/ 2147483647 h 755"/>
              <a:gd name="T72" fmla="*/ 2147483647 w 1027"/>
              <a:gd name="T73" fmla="*/ 2147483647 h 755"/>
              <a:gd name="T74" fmla="*/ 2147483647 w 1027"/>
              <a:gd name="T75" fmla="*/ 2147483647 h 755"/>
              <a:gd name="T76" fmla="*/ 2147483647 w 1027"/>
              <a:gd name="T77" fmla="*/ 2147483647 h 755"/>
              <a:gd name="T78" fmla="*/ 2147483647 w 1027"/>
              <a:gd name="T79" fmla="*/ 2147483647 h 755"/>
              <a:gd name="T80" fmla="*/ 2147483647 w 1027"/>
              <a:gd name="T81" fmla="*/ 2147483647 h 755"/>
              <a:gd name="T82" fmla="*/ 2147483647 w 1027"/>
              <a:gd name="T83" fmla="*/ 2147483647 h 755"/>
              <a:gd name="T84" fmla="*/ 2147483647 w 1027"/>
              <a:gd name="T85" fmla="*/ 2147483647 h 755"/>
              <a:gd name="T86" fmla="*/ 2147483647 w 1027"/>
              <a:gd name="T87" fmla="*/ 2147483647 h 755"/>
              <a:gd name="T88" fmla="*/ 2147483647 w 1027"/>
              <a:gd name="T89" fmla="*/ 2147483647 h 755"/>
              <a:gd name="T90" fmla="*/ 2147483647 w 1027"/>
              <a:gd name="T91" fmla="*/ 2147483647 h 755"/>
              <a:gd name="T92" fmla="*/ 2147483647 w 1027"/>
              <a:gd name="T93" fmla="*/ 2147483647 h 755"/>
              <a:gd name="T94" fmla="*/ 2147483647 w 1027"/>
              <a:gd name="T95" fmla="*/ 2147483647 h 755"/>
              <a:gd name="T96" fmla="*/ 2147483647 w 1027"/>
              <a:gd name="T97" fmla="*/ 2147483647 h 755"/>
              <a:gd name="T98" fmla="*/ 2147483647 w 1027"/>
              <a:gd name="T99" fmla="*/ 2147483647 h 755"/>
              <a:gd name="T100" fmla="*/ 2147483647 w 1027"/>
              <a:gd name="T101" fmla="*/ 2147483647 h 755"/>
              <a:gd name="T102" fmla="*/ 2147483647 w 1027"/>
              <a:gd name="T103" fmla="*/ 2147483647 h 755"/>
              <a:gd name="T104" fmla="*/ 2147483647 w 1027"/>
              <a:gd name="T105" fmla="*/ 2147483647 h 755"/>
              <a:gd name="T106" fmla="*/ 2147483647 w 1027"/>
              <a:gd name="T107" fmla="*/ 2147483647 h 755"/>
              <a:gd name="T108" fmla="*/ 2147483647 w 1027"/>
              <a:gd name="T109" fmla="*/ 2147483647 h 755"/>
              <a:gd name="T110" fmla="*/ 2147483647 w 1027"/>
              <a:gd name="T111" fmla="*/ 2147483647 h 755"/>
              <a:gd name="T112" fmla="*/ 2147483647 w 1027"/>
              <a:gd name="T113" fmla="*/ 2147483647 h 755"/>
              <a:gd name="T114" fmla="*/ 2147483647 w 1027"/>
              <a:gd name="T115" fmla="*/ 2147483647 h 755"/>
              <a:gd name="T116" fmla="*/ 2147483647 w 1027"/>
              <a:gd name="T117" fmla="*/ 2147483647 h 755"/>
              <a:gd name="T118" fmla="*/ 2147483647 w 1027"/>
              <a:gd name="T119" fmla="*/ 2147483647 h 755"/>
              <a:gd name="T120" fmla="*/ 2147483647 w 1027"/>
              <a:gd name="T121" fmla="*/ 2147483647 h 755"/>
              <a:gd name="T122" fmla="*/ 2147483647 w 1027"/>
              <a:gd name="T123" fmla="*/ 2147483647 h 7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27"/>
              <a:gd name="T187" fmla="*/ 0 h 755"/>
              <a:gd name="T188" fmla="*/ 1027 w 1027"/>
              <a:gd name="T189" fmla="*/ 755 h 75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27" h="755">
                <a:moveTo>
                  <a:pt x="1027" y="406"/>
                </a:moveTo>
                <a:lnTo>
                  <a:pt x="1025" y="377"/>
                </a:lnTo>
                <a:lnTo>
                  <a:pt x="1020" y="350"/>
                </a:lnTo>
                <a:lnTo>
                  <a:pt x="1011" y="324"/>
                </a:lnTo>
                <a:lnTo>
                  <a:pt x="1001" y="300"/>
                </a:lnTo>
                <a:lnTo>
                  <a:pt x="987" y="276"/>
                </a:lnTo>
                <a:lnTo>
                  <a:pt x="970" y="255"/>
                </a:lnTo>
                <a:lnTo>
                  <a:pt x="951" y="236"/>
                </a:lnTo>
                <a:lnTo>
                  <a:pt x="931" y="219"/>
                </a:lnTo>
                <a:lnTo>
                  <a:pt x="931" y="218"/>
                </a:lnTo>
                <a:lnTo>
                  <a:pt x="931" y="214"/>
                </a:lnTo>
                <a:lnTo>
                  <a:pt x="931" y="212"/>
                </a:lnTo>
                <a:lnTo>
                  <a:pt x="931" y="211"/>
                </a:lnTo>
                <a:lnTo>
                  <a:pt x="927" y="178"/>
                </a:lnTo>
                <a:lnTo>
                  <a:pt x="919" y="147"/>
                </a:lnTo>
                <a:lnTo>
                  <a:pt x="903" y="120"/>
                </a:lnTo>
                <a:lnTo>
                  <a:pt x="885" y="96"/>
                </a:lnTo>
                <a:lnTo>
                  <a:pt x="861" y="77"/>
                </a:lnTo>
                <a:lnTo>
                  <a:pt x="833" y="61"/>
                </a:lnTo>
                <a:lnTo>
                  <a:pt x="802" y="53"/>
                </a:lnTo>
                <a:lnTo>
                  <a:pt x="770" y="49"/>
                </a:lnTo>
                <a:lnTo>
                  <a:pt x="754" y="49"/>
                </a:lnTo>
                <a:lnTo>
                  <a:pt x="739" y="53"/>
                </a:lnTo>
                <a:lnTo>
                  <a:pt x="725" y="56"/>
                </a:lnTo>
                <a:lnTo>
                  <a:pt x="711" y="60"/>
                </a:lnTo>
                <a:lnTo>
                  <a:pt x="698" y="67"/>
                </a:lnTo>
                <a:lnTo>
                  <a:pt x="686" y="73"/>
                </a:lnTo>
                <a:lnTo>
                  <a:pt x="674" y="82"/>
                </a:lnTo>
                <a:lnTo>
                  <a:pt x="662" y="91"/>
                </a:lnTo>
                <a:lnTo>
                  <a:pt x="657" y="77"/>
                </a:lnTo>
                <a:lnTo>
                  <a:pt x="650" y="65"/>
                </a:lnTo>
                <a:lnTo>
                  <a:pt x="641" y="53"/>
                </a:lnTo>
                <a:lnTo>
                  <a:pt x="631" y="44"/>
                </a:lnTo>
                <a:lnTo>
                  <a:pt x="619" y="36"/>
                </a:lnTo>
                <a:lnTo>
                  <a:pt x="607" y="30"/>
                </a:lnTo>
                <a:lnTo>
                  <a:pt x="591" y="27"/>
                </a:lnTo>
                <a:lnTo>
                  <a:pt x="578" y="25"/>
                </a:lnTo>
                <a:lnTo>
                  <a:pt x="562" y="27"/>
                </a:lnTo>
                <a:lnTo>
                  <a:pt x="549" y="30"/>
                </a:lnTo>
                <a:lnTo>
                  <a:pt x="535" y="36"/>
                </a:lnTo>
                <a:lnTo>
                  <a:pt x="523" y="42"/>
                </a:lnTo>
                <a:lnTo>
                  <a:pt x="512" y="53"/>
                </a:lnTo>
                <a:lnTo>
                  <a:pt x="504" y="63"/>
                </a:lnTo>
                <a:lnTo>
                  <a:pt x="495" y="75"/>
                </a:lnTo>
                <a:lnTo>
                  <a:pt x="490" y="89"/>
                </a:lnTo>
                <a:lnTo>
                  <a:pt x="473" y="70"/>
                </a:lnTo>
                <a:lnTo>
                  <a:pt x="452" y="51"/>
                </a:lnTo>
                <a:lnTo>
                  <a:pt x="432" y="36"/>
                </a:lnTo>
                <a:lnTo>
                  <a:pt x="408" y="24"/>
                </a:lnTo>
                <a:lnTo>
                  <a:pt x="384" y="13"/>
                </a:lnTo>
                <a:lnTo>
                  <a:pt x="358" y="6"/>
                </a:lnTo>
                <a:lnTo>
                  <a:pt x="331" y="1"/>
                </a:lnTo>
                <a:lnTo>
                  <a:pt x="303" y="0"/>
                </a:lnTo>
                <a:lnTo>
                  <a:pt x="255" y="5"/>
                </a:lnTo>
                <a:lnTo>
                  <a:pt x="209" y="18"/>
                </a:lnTo>
                <a:lnTo>
                  <a:pt x="168" y="41"/>
                </a:lnTo>
                <a:lnTo>
                  <a:pt x="132" y="70"/>
                </a:lnTo>
                <a:lnTo>
                  <a:pt x="103" y="106"/>
                </a:lnTo>
                <a:lnTo>
                  <a:pt x="80" y="147"/>
                </a:lnTo>
                <a:lnTo>
                  <a:pt x="67" y="194"/>
                </a:lnTo>
                <a:lnTo>
                  <a:pt x="62" y="243"/>
                </a:lnTo>
                <a:lnTo>
                  <a:pt x="63" y="269"/>
                </a:lnTo>
                <a:lnTo>
                  <a:pt x="68" y="295"/>
                </a:lnTo>
                <a:lnTo>
                  <a:pt x="75" y="319"/>
                </a:lnTo>
                <a:lnTo>
                  <a:pt x="84" y="343"/>
                </a:lnTo>
                <a:lnTo>
                  <a:pt x="67" y="350"/>
                </a:lnTo>
                <a:lnTo>
                  <a:pt x="51" y="358"/>
                </a:lnTo>
                <a:lnTo>
                  <a:pt x="36" y="370"/>
                </a:lnTo>
                <a:lnTo>
                  <a:pt x="24" y="382"/>
                </a:lnTo>
                <a:lnTo>
                  <a:pt x="14" y="398"/>
                </a:lnTo>
                <a:lnTo>
                  <a:pt x="7" y="415"/>
                </a:lnTo>
                <a:lnTo>
                  <a:pt x="2" y="432"/>
                </a:lnTo>
                <a:lnTo>
                  <a:pt x="0" y="451"/>
                </a:lnTo>
                <a:lnTo>
                  <a:pt x="2" y="473"/>
                </a:lnTo>
                <a:lnTo>
                  <a:pt x="8" y="494"/>
                </a:lnTo>
                <a:lnTo>
                  <a:pt x="19" y="513"/>
                </a:lnTo>
                <a:lnTo>
                  <a:pt x="32" y="530"/>
                </a:lnTo>
                <a:lnTo>
                  <a:pt x="50" y="544"/>
                </a:lnTo>
                <a:lnTo>
                  <a:pt x="68" y="554"/>
                </a:lnTo>
                <a:lnTo>
                  <a:pt x="89" y="561"/>
                </a:lnTo>
                <a:lnTo>
                  <a:pt x="111" y="562"/>
                </a:lnTo>
                <a:lnTo>
                  <a:pt x="122" y="562"/>
                </a:lnTo>
                <a:lnTo>
                  <a:pt x="132" y="561"/>
                </a:lnTo>
                <a:lnTo>
                  <a:pt x="142" y="557"/>
                </a:lnTo>
                <a:lnTo>
                  <a:pt x="151" y="554"/>
                </a:lnTo>
                <a:lnTo>
                  <a:pt x="159" y="586"/>
                </a:lnTo>
                <a:lnTo>
                  <a:pt x="173" y="617"/>
                </a:lnTo>
                <a:lnTo>
                  <a:pt x="192" y="645"/>
                </a:lnTo>
                <a:lnTo>
                  <a:pt x="216" y="667"/>
                </a:lnTo>
                <a:lnTo>
                  <a:pt x="242" y="688"/>
                </a:lnTo>
                <a:lnTo>
                  <a:pt x="272" y="701"/>
                </a:lnTo>
                <a:lnTo>
                  <a:pt x="305" y="710"/>
                </a:lnTo>
                <a:lnTo>
                  <a:pt x="339" y="713"/>
                </a:lnTo>
                <a:lnTo>
                  <a:pt x="356" y="713"/>
                </a:lnTo>
                <a:lnTo>
                  <a:pt x="372" y="710"/>
                </a:lnTo>
                <a:lnTo>
                  <a:pt x="387" y="707"/>
                </a:lnTo>
                <a:lnTo>
                  <a:pt x="403" y="703"/>
                </a:lnTo>
                <a:lnTo>
                  <a:pt x="416" y="696"/>
                </a:lnTo>
                <a:lnTo>
                  <a:pt x="430" y="689"/>
                </a:lnTo>
                <a:lnTo>
                  <a:pt x="444" y="683"/>
                </a:lnTo>
                <a:lnTo>
                  <a:pt x="456" y="674"/>
                </a:lnTo>
                <a:lnTo>
                  <a:pt x="473" y="691"/>
                </a:lnTo>
                <a:lnTo>
                  <a:pt x="492" y="707"/>
                </a:lnTo>
                <a:lnTo>
                  <a:pt x="512" y="720"/>
                </a:lnTo>
                <a:lnTo>
                  <a:pt x="533" y="732"/>
                </a:lnTo>
                <a:lnTo>
                  <a:pt x="557" y="743"/>
                </a:lnTo>
                <a:lnTo>
                  <a:pt x="581" y="749"/>
                </a:lnTo>
                <a:lnTo>
                  <a:pt x="605" y="753"/>
                </a:lnTo>
                <a:lnTo>
                  <a:pt x="631" y="755"/>
                </a:lnTo>
                <a:lnTo>
                  <a:pt x="662" y="753"/>
                </a:lnTo>
                <a:lnTo>
                  <a:pt x="693" y="746"/>
                </a:lnTo>
                <a:lnTo>
                  <a:pt x="722" y="736"/>
                </a:lnTo>
                <a:lnTo>
                  <a:pt x="749" y="722"/>
                </a:lnTo>
                <a:lnTo>
                  <a:pt x="773" y="705"/>
                </a:lnTo>
                <a:lnTo>
                  <a:pt x="795" y="684"/>
                </a:lnTo>
                <a:lnTo>
                  <a:pt x="816" y="662"/>
                </a:lnTo>
                <a:lnTo>
                  <a:pt x="833" y="636"/>
                </a:lnTo>
                <a:lnTo>
                  <a:pt x="873" y="626"/>
                </a:lnTo>
                <a:lnTo>
                  <a:pt x="910" y="609"/>
                </a:lnTo>
                <a:lnTo>
                  <a:pt x="943" y="586"/>
                </a:lnTo>
                <a:lnTo>
                  <a:pt x="972" y="557"/>
                </a:lnTo>
                <a:lnTo>
                  <a:pt x="994" y="525"/>
                </a:lnTo>
                <a:lnTo>
                  <a:pt x="1011" y="489"/>
                </a:lnTo>
                <a:lnTo>
                  <a:pt x="1023" y="449"/>
                </a:lnTo>
                <a:lnTo>
                  <a:pt x="1027" y="406"/>
                </a:lnTo>
                <a:close/>
              </a:path>
            </a:pathLst>
          </a:custGeom>
          <a:solidFill>
            <a:srgbClr val="96E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  <p:sp>
        <p:nvSpPr>
          <p:cNvPr id="129028" name="Text Box 19">
            <a:extLst>
              <a:ext uri="{FF2B5EF4-FFF2-40B4-BE49-F238E27FC236}">
                <a16:creationId xmlns:a16="http://schemas.microsoft.com/office/drawing/2014/main" id="{5B549563-7C2C-1DE0-CA15-58830390C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4" y="1952625"/>
            <a:ext cx="720725" cy="406400"/>
          </a:xfrm>
          <a:prstGeom prst="rect">
            <a:avLst/>
          </a:prstGeom>
          <a:solidFill>
            <a:srgbClr val="66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  <a:r>
              <a:rPr lang="es-ES" altLang="es-GT" sz="2000" b="1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9029" name="Text Box 8">
            <a:extLst>
              <a:ext uri="{FF2B5EF4-FFF2-40B4-BE49-F238E27FC236}">
                <a16:creationId xmlns:a16="http://schemas.microsoft.com/office/drawing/2014/main" id="{D38959C3-D7E2-30B7-950C-C359898C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525" y="2014538"/>
            <a:ext cx="711200" cy="406400"/>
          </a:xfrm>
          <a:prstGeom prst="rect">
            <a:avLst/>
          </a:prstGeom>
          <a:solidFill>
            <a:srgbClr val="66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CO</a:t>
            </a:r>
            <a:r>
              <a:rPr lang="es-ES" altLang="es-GT" sz="2000" b="1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9030" name="Freeform 3">
            <a:extLst>
              <a:ext uri="{FF2B5EF4-FFF2-40B4-BE49-F238E27FC236}">
                <a16:creationId xmlns:a16="http://schemas.microsoft.com/office/drawing/2014/main" id="{2FFEBFF3-0D4B-C588-10F6-4FA8A497EFEB}"/>
              </a:ext>
            </a:extLst>
          </p:cNvPr>
          <p:cNvSpPr>
            <a:spLocks/>
          </p:cNvSpPr>
          <p:nvPr/>
        </p:nvSpPr>
        <p:spPr bwMode="auto">
          <a:xfrm>
            <a:off x="5483225" y="3392488"/>
            <a:ext cx="503238" cy="1547812"/>
          </a:xfrm>
          <a:custGeom>
            <a:avLst/>
            <a:gdLst>
              <a:gd name="T0" fmla="*/ 0 w 174"/>
              <a:gd name="T1" fmla="*/ 2147483647 h 498"/>
              <a:gd name="T2" fmla="*/ 2147483647 w 174"/>
              <a:gd name="T3" fmla="*/ 2147483647 h 498"/>
              <a:gd name="T4" fmla="*/ 2147483647 w 174"/>
              <a:gd name="T5" fmla="*/ 2147483647 h 498"/>
              <a:gd name="T6" fmla="*/ 2147483647 w 174"/>
              <a:gd name="T7" fmla="*/ 2147483647 h 498"/>
              <a:gd name="T8" fmla="*/ 2147483647 w 174"/>
              <a:gd name="T9" fmla="*/ 2147483647 h 498"/>
              <a:gd name="T10" fmla="*/ 2147483647 w 174"/>
              <a:gd name="T11" fmla="*/ 2147483647 h 498"/>
              <a:gd name="T12" fmla="*/ 2147483647 w 174"/>
              <a:gd name="T13" fmla="*/ 2147483647 h 498"/>
              <a:gd name="T14" fmla="*/ 2147483647 w 174"/>
              <a:gd name="T15" fmla="*/ 2147483647 h 498"/>
              <a:gd name="T16" fmla="*/ 2147483647 w 174"/>
              <a:gd name="T17" fmla="*/ 2147483647 h 498"/>
              <a:gd name="T18" fmla="*/ 2147483647 w 174"/>
              <a:gd name="T19" fmla="*/ 2147483647 h 498"/>
              <a:gd name="T20" fmla="*/ 2147483647 w 174"/>
              <a:gd name="T21" fmla="*/ 2147483647 h 498"/>
              <a:gd name="T22" fmla="*/ 2147483647 w 174"/>
              <a:gd name="T23" fmla="*/ 2147483647 h 498"/>
              <a:gd name="T24" fmla="*/ 2147483647 w 174"/>
              <a:gd name="T25" fmla="*/ 2147483647 h 498"/>
              <a:gd name="T26" fmla="*/ 2147483647 w 174"/>
              <a:gd name="T27" fmla="*/ 2147483647 h 498"/>
              <a:gd name="T28" fmla="*/ 2147483647 w 174"/>
              <a:gd name="T29" fmla="*/ 2147483647 h 498"/>
              <a:gd name="T30" fmla="*/ 2147483647 w 174"/>
              <a:gd name="T31" fmla="*/ 2147483647 h 498"/>
              <a:gd name="T32" fmla="*/ 2147483647 w 174"/>
              <a:gd name="T33" fmla="*/ 2147483647 h 498"/>
              <a:gd name="T34" fmla="*/ 2147483647 w 174"/>
              <a:gd name="T35" fmla="*/ 0 h 498"/>
              <a:gd name="T36" fmla="*/ 2147483647 w 174"/>
              <a:gd name="T37" fmla="*/ 2147483647 h 498"/>
              <a:gd name="T38" fmla="*/ 2147483647 w 174"/>
              <a:gd name="T39" fmla="*/ 2147483647 h 498"/>
              <a:gd name="T40" fmla="*/ 2147483647 w 174"/>
              <a:gd name="T41" fmla="*/ 2147483647 h 498"/>
              <a:gd name="T42" fmla="*/ 2147483647 w 174"/>
              <a:gd name="T43" fmla="*/ 2147483647 h 498"/>
              <a:gd name="T44" fmla="*/ 2147483647 w 174"/>
              <a:gd name="T45" fmla="*/ 2147483647 h 498"/>
              <a:gd name="T46" fmla="*/ 2147483647 w 174"/>
              <a:gd name="T47" fmla="*/ 2147483647 h 498"/>
              <a:gd name="T48" fmla="*/ 2147483647 w 174"/>
              <a:gd name="T49" fmla="*/ 2147483647 h 498"/>
              <a:gd name="T50" fmla="*/ 0 w 174"/>
              <a:gd name="T51" fmla="*/ 2147483647 h 4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74"/>
              <a:gd name="T79" fmla="*/ 0 h 498"/>
              <a:gd name="T80" fmla="*/ 174 w 174"/>
              <a:gd name="T81" fmla="*/ 498 h 49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74" h="498">
                <a:moveTo>
                  <a:pt x="0" y="498"/>
                </a:moveTo>
                <a:lnTo>
                  <a:pt x="174" y="498"/>
                </a:lnTo>
                <a:lnTo>
                  <a:pt x="169" y="431"/>
                </a:lnTo>
                <a:lnTo>
                  <a:pt x="163" y="364"/>
                </a:lnTo>
                <a:lnTo>
                  <a:pt x="162" y="295"/>
                </a:lnTo>
                <a:lnTo>
                  <a:pt x="160" y="225"/>
                </a:lnTo>
                <a:lnTo>
                  <a:pt x="160" y="184"/>
                </a:lnTo>
                <a:lnTo>
                  <a:pt x="162" y="142"/>
                </a:lnTo>
                <a:lnTo>
                  <a:pt x="163" y="103"/>
                </a:lnTo>
                <a:lnTo>
                  <a:pt x="165" y="62"/>
                </a:lnTo>
                <a:lnTo>
                  <a:pt x="146" y="58"/>
                </a:lnTo>
                <a:lnTo>
                  <a:pt x="126" y="53"/>
                </a:lnTo>
                <a:lnTo>
                  <a:pt x="107" y="46"/>
                </a:lnTo>
                <a:lnTo>
                  <a:pt x="90" y="39"/>
                </a:lnTo>
                <a:lnTo>
                  <a:pt x="72" y="31"/>
                </a:lnTo>
                <a:lnTo>
                  <a:pt x="55" y="22"/>
                </a:lnTo>
                <a:lnTo>
                  <a:pt x="38" y="12"/>
                </a:lnTo>
                <a:lnTo>
                  <a:pt x="23" y="0"/>
                </a:lnTo>
                <a:lnTo>
                  <a:pt x="24" y="34"/>
                </a:lnTo>
                <a:lnTo>
                  <a:pt x="26" y="69"/>
                </a:lnTo>
                <a:lnTo>
                  <a:pt x="28" y="105"/>
                </a:lnTo>
                <a:lnTo>
                  <a:pt x="28" y="141"/>
                </a:lnTo>
                <a:lnTo>
                  <a:pt x="26" y="235"/>
                </a:lnTo>
                <a:lnTo>
                  <a:pt x="23" y="326"/>
                </a:lnTo>
                <a:lnTo>
                  <a:pt x="14" y="414"/>
                </a:lnTo>
                <a:lnTo>
                  <a:pt x="0" y="498"/>
                </a:lnTo>
                <a:close/>
              </a:path>
            </a:pathLst>
          </a:custGeom>
          <a:solidFill>
            <a:srgbClr val="4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MX" altLang="es-GT"/>
          </a:p>
        </p:txBody>
      </p:sp>
      <p:sp>
        <p:nvSpPr>
          <p:cNvPr id="129031" name="Freeform 4">
            <a:extLst>
              <a:ext uri="{FF2B5EF4-FFF2-40B4-BE49-F238E27FC236}">
                <a16:creationId xmlns:a16="http://schemas.microsoft.com/office/drawing/2014/main" id="{1AD92399-2BE2-EEE7-4401-F945D385D3AB}"/>
              </a:ext>
            </a:extLst>
          </p:cNvPr>
          <p:cNvSpPr>
            <a:spLocks/>
          </p:cNvSpPr>
          <p:nvPr/>
        </p:nvSpPr>
        <p:spPr bwMode="auto">
          <a:xfrm>
            <a:off x="3827463" y="1665289"/>
            <a:ext cx="4032250" cy="4797425"/>
          </a:xfrm>
          <a:custGeom>
            <a:avLst/>
            <a:gdLst>
              <a:gd name="T0" fmla="*/ 2147483647 w 1461"/>
              <a:gd name="T1" fmla="*/ 2147483647 h 1507"/>
              <a:gd name="T2" fmla="*/ 2147483647 w 1461"/>
              <a:gd name="T3" fmla="*/ 2147483647 h 1507"/>
              <a:gd name="T4" fmla="*/ 2147483647 w 1461"/>
              <a:gd name="T5" fmla="*/ 2147483647 h 1507"/>
              <a:gd name="T6" fmla="*/ 2147483647 w 1461"/>
              <a:gd name="T7" fmla="*/ 2147483647 h 1507"/>
              <a:gd name="T8" fmla="*/ 2147483647 w 1461"/>
              <a:gd name="T9" fmla="*/ 2147483647 h 1507"/>
              <a:gd name="T10" fmla="*/ 2147483647 w 1461"/>
              <a:gd name="T11" fmla="*/ 2147483647 h 1507"/>
              <a:gd name="T12" fmla="*/ 2147483647 w 1461"/>
              <a:gd name="T13" fmla="*/ 2147483647 h 1507"/>
              <a:gd name="T14" fmla="*/ 2147483647 w 1461"/>
              <a:gd name="T15" fmla="*/ 2147483647 h 1507"/>
              <a:gd name="T16" fmla="*/ 2147483647 w 1461"/>
              <a:gd name="T17" fmla="*/ 2147483647 h 1507"/>
              <a:gd name="T18" fmla="*/ 2147483647 w 1461"/>
              <a:gd name="T19" fmla="*/ 2147483647 h 1507"/>
              <a:gd name="T20" fmla="*/ 2147483647 w 1461"/>
              <a:gd name="T21" fmla="*/ 2147483647 h 1507"/>
              <a:gd name="T22" fmla="*/ 2147483647 w 1461"/>
              <a:gd name="T23" fmla="*/ 2147483647 h 1507"/>
              <a:gd name="T24" fmla="*/ 2147483647 w 1461"/>
              <a:gd name="T25" fmla="*/ 2147483647 h 1507"/>
              <a:gd name="T26" fmla="*/ 2147483647 w 1461"/>
              <a:gd name="T27" fmla="*/ 2147483647 h 1507"/>
              <a:gd name="T28" fmla="*/ 2147483647 w 1461"/>
              <a:gd name="T29" fmla="*/ 2147483647 h 1507"/>
              <a:gd name="T30" fmla="*/ 2147483647 w 1461"/>
              <a:gd name="T31" fmla="*/ 2147483647 h 1507"/>
              <a:gd name="T32" fmla="*/ 2147483647 w 1461"/>
              <a:gd name="T33" fmla="*/ 2147483647 h 1507"/>
              <a:gd name="T34" fmla="*/ 2147483647 w 1461"/>
              <a:gd name="T35" fmla="*/ 2147483647 h 1507"/>
              <a:gd name="T36" fmla="*/ 2147483647 w 1461"/>
              <a:gd name="T37" fmla="*/ 2147483647 h 1507"/>
              <a:gd name="T38" fmla="*/ 2147483647 w 1461"/>
              <a:gd name="T39" fmla="*/ 2147483647 h 1507"/>
              <a:gd name="T40" fmla="*/ 2147483647 w 1461"/>
              <a:gd name="T41" fmla="*/ 2147483647 h 1507"/>
              <a:gd name="T42" fmla="*/ 2147483647 w 1461"/>
              <a:gd name="T43" fmla="*/ 2147483647 h 1507"/>
              <a:gd name="T44" fmla="*/ 2147483647 w 1461"/>
              <a:gd name="T45" fmla="*/ 2147483647 h 1507"/>
              <a:gd name="T46" fmla="*/ 2147483647 w 1461"/>
              <a:gd name="T47" fmla="*/ 2147483647 h 1507"/>
              <a:gd name="T48" fmla="*/ 2147483647 w 1461"/>
              <a:gd name="T49" fmla="*/ 2147483647 h 1507"/>
              <a:gd name="T50" fmla="*/ 2147483647 w 1461"/>
              <a:gd name="T51" fmla="*/ 2147483647 h 1507"/>
              <a:gd name="T52" fmla="*/ 2147483647 w 1461"/>
              <a:gd name="T53" fmla="*/ 2147483647 h 1507"/>
              <a:gd name="T54" fmla="*/ 2147483647 w 1461"/>
              <a:gd name="T55" fmla="*/ 2147483647 h 1507"/>
              <a:gd name="T56" fmla="*/ 2147483647 w 1461"/>
              <a:gd name="T57" fmla="*/ 2147483647 h 1507"/>
              <a:gd name="T58" fmla="*/ 2147483647 w 1461"/>
              <a:gd name="T59" fmla="*/ 2147483647 h 1507"/>
              <a:gd name="T60" fmla="*/ 2147483647 w 1461"/>
              <a:gd name="T61" fmla="*/ 2147483647 h 1507"/>
              <a:gd name="T62" fmla="*/ 2147483647 w 1461"/>
              <a:gd name="T63" fmla="*/ 2147483647 h 1507"/>
              <a:gd name="T64" fmla="*/ 2147483647 w 1461"/>
              <a:gd name="T65" fmla="*/ 2147483647 h 1507"/>
              <a:gd name="T66" fmla="*/ 2147483647 w 1461"/>
              <a:gd name="T67" fmla="*/ 2147483647 h 1507"/>
              <a:gd name="T68" fmla="*/ 2147483647 w 1461"/>
              <a:gd name="T69" fmla="*/ 2147483647 h 1507"/>
              <a:gd name="T70" fmla="*/ 2147483647 w 1461"/>
              <a:gd name="T71" fmla="*/ 2147483647 h 1507"/>
              <a:gd name="T72" fmla="*/ 2147483647 w 1461"/>
              <a:gd name="T73" fmla="*/ 2147483647 h 1507"/>
              <a:gd name="T74" fmla="*/ 2147483647 w 1461"/>
              <a:gd name="T75" fmla="*/ 2147483647 h 1507"/>
              <a:gd name="T76" fmla="*/ 2147483647 w 1461"/>
              <a:gd name="T77" fmla="*/ 2147483647 h 1507"/>
              <a:gd name="T78" fmla="*/ 2147483647 w 1461"/>
              <a:gd name="T79" fmla="*/ 2147483647 h 1507"/>
              <a:gd name="T80" fmla="*/ 2147483647 w 1461"/>
              <a:gd name="T81" fmla="*/ 2147483647 h 1507"/>
              <a:gd name="T82" fmla="*/ 2147483647 w 1461"/>
              <a:gd name="T83" fmla="*/ 2147483647 h 1507"/>
              <a:gd name="T84" fmla="*/ 2147483647 w 1461"/>
              <a:gd name="T85" fmla="*/ 2147483647 h 1507"/>
              <a:gd name="T86" fmla="*/ 2147483647 w 1461"/>
              <a:gd name="T87" fmla="*/ 2147483647 h 1507"/>
              <a:gd name="T88" fmla="*/ 2147483647 w 1461"/>
              <a:gd name="T89" fmla="*/ 2147483647 h 1507"/>
              <a:gd name="T90" fmla="*/ 2147483647 w 1461"/>
              <a:gd name="T91" fmla="*/ 2147483647 h 1507"/>
              <a:gd name="T92" fmla="*/ 2147483647 w 1461"/>
              <a:gd name="T93" fmla="*/ 2147483647 h 1507"/>
              <a:gd name="T94" fmla="*/ 2147483647 w 1461"/>
              <a:gd name="T95" fmla="*/ 2147483647 h 1507"/>
              <a:gd name="T96" fmla="*/ 2147483647 w 1461"/>
              <a:gd name="T97" fmla="*/ 2147483647 h 1507"/>
              <a:gd name="T98" fmla="*/ 2147483647 w 1461"/>
              <a:gd name="T99" fmla="*/ 2147483647 h 1507"/>
              <a:gd name="T100" fmla="*/ 2147483647 w 1461"/>
              <a:gd name="T101" fmla="*/ 2147483647 h 1507"/>
              <a:gd name="T102" fmla="*/ 2147483647 w 1461"/>
              <a:gd name="T103" fmla="*/ 2147483647 h 1507"/>
              <a:gd name="T104" fmla="*/ 2147483647 w 1461"/>
              <a:gd name="T105" fmla="*/ 2147483647 h 1507"/>
              <a:gd name="T106" fmla="*/ 2147483647 w 1461"/>
              <a:gd name="T107" fmla="*/ 2147483647 h 1507"/>
              <a:gd name="T108" fmla="*/ 2147483647 w 1461"/>
              <a:gd name="T109" fmla="*/ 2147483647 h 1507"/>
              <a:gd name="T110" fmla="*/ 2147483647 w 1461"/>
              <a:gd name="T111" fmla="*/ 2147483647 h 1507"/>
              <a:gd name="T112" fmla="*/ 2147483647 w 1461"/>
              <a:gd name="T113" fmla="*/ 2147483647 h 1507"/>
              <a:gd name="T114" fmla="*/ 2147483647 w 1461"/>
              <a:gd name="T115" fmla="*/ 2147483647 h 1507"/>
              <a:gd name="T116" fmla="*/ 2147483647 w 1461"/>
              <a:gd name="T117" fmla="*/ 2147483647 h 1507"/>
              <a:gd name="T118" fmla="*/ 2147483647 w 1461"/>
              <a:gd name="T119" fmla="*/ 2147483647 h 1507"/>
              <a:gd name="T120" fmla="*/ 2147483647 w 1461"/>
              <a:gd name="T121" fmla="*/ 2147483647 h 15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61"/>
              <a:gd name="T184" fmla="*/ 0 h 1507"/>
              <a:gd name="T185" fmla="*/ 1461 w 1461"/>
              <a:gd name="T186" fmla="*/ 1507 h 15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61" h="1507">
                <a:moveTo>
                  <a:pt x="1461" y="1021"/>
                </a:moveTo>
                <a:lnTo>
                  <a:pt x="804" y="1021"/>
                </a:lnTo>
                <a:lnTo>
                  <a:pt x="799" y="961"/>
                </a:lnTo>
                <a:lnTo>
                  <a:pt x="796" y="901"/>
                </a:lnTo>
                <a:lnTo>
                  <a:pt x="794" y="843"/>
                </a:lnTo>
                <a:lnTo>
                  <a:pt x="792" y="785"/>
                </a:lnTo>
                <a:lnTo>
                  <a:pt x="799" y="786"/>
                </a:lnTo>
                <a:lnTo>
                  <a:pt x="806" y="786"/>
                </a:lnTo>
                <a:lnTo>
                  <a:pt x="811" y="788"/>
                </a:lnTo>
                <a:lnTo>
                  <a:pt x="818" y="788"/>
                </a:lnTo>
                <a:lnTo>
                  <a:pt x="825" y="790"/>
                </a:lnTo>
                <a:lnTo>
                  <a:pt x="832" y="790"/>
                </a:lnTo>
                <a:lnTo>
                  <a:pt x="837" y="790"/>
                </a:lnTo>
                <a:lnTo>
                  <a:pt x="844" y="790"/>
                </a:lnTo>
                <a:lnTo>
                  <a:pt x="876" y="788"/>
                </a:lnTo>
                <a:lnTo>
                  <a:pt x="907" y="781"/>
                </a:lnTo>
                <a:lnTo>
                  <a:pt x="936" y="771"/>
                </a:lnTo>
                <a:lnTo>
                  <a:pt x="966" y="757"/>
                </a:lnTo>
                <a:lnTo>
                  <a:pt x="991" y="740"/>
                </a:lnTo>
                <a:lnTo>
                  <a:pt x="1015" y="719"/>
                </a:lnTo>
                <a:lnTo>
                  <a:pt x="1038" y="695"/>
                </a:lnTo>
                <a:lnTo>
                  <a:pt x="1056" y="670"/>
                </a:lnTo>
                <a:lnTo>
                  <a:pt x="1099" y="658"/>
                </a:lnTo>
                <a:lnTo>
                  <a:pt x="1137" y="639"/>
                </a:lnTo>
                <a:lnTo>
                  <a:pt x="1171" y="615"/>
                </a:lnTo>
                <a:lnTo>
                  <a:pt x="1200" y="584"/>
                </a:lnTo>
                <a:lnTo>
                  <a:pt x="1224" y="550"/>
                </a:lnTo>
                <a:lnTo>
                  <a:pt x="1242" y="512"/>
                </a:lnTo>
                <a:lnTo>
                  <a:pt x="1254" y="471"/>
                </a:lnTo>
                <a:lnTo>
                  <a:pt x="1257" y="426"/>
                </a:lnTo>
                <a:lnTo>
                  <a:pt x="1255" y="397"/>
                </a:lnTo>
                <a:lnTo>
                  <a:pt x="1250" y="369"/>
                </a:lnTo>
                <a:lnTo>
                  <a:pt x="1243" y="342"/>
                </a:lnTo>
                <a:lnTo>
                  <a:pt x="1233" y="316"/>
                </a:lnTo>
                <a:lnTo>
                  <a:pt x="1219" y="292"/>
                </a:lnTo>
                <a:lnTo>
                  <a:pt x="1202" y="268"/>
                </a:lnTo>
                <a:lnTo>
                  <a:pt x="1183" y="248"/>
                </a:lnTo>
                <a:lnTo>
                  <a:pt x="1161" y="229"/>
                </a:lnTo>
                <a:lnTo>
                  <a:pt x="1158" y="193"/>
                </a:lnTo>
                <a:lnTo>
                  <a:pt x="1147" y="160"/>
                </a:lnTo>
                <a:lnTo>
                  <a:pt x="1130" y="129"/>
                </a:lnTo>
                <a:lnTo>
                  <a:pt x="1108" y="103"/>
                </a:lnTo>
                <a:lnTo>
                  <a:pt x="1082" y="81"/>
                </a:lnTo>
                <a:lnTo>
                  <a:pt x="1051" y="64"/>
                </a:lnTo>
                <a:lnTo>
                  <a:pt x="1019" y="54"/>
                </a:lnTo>
                <a:lnTo>
                  <a:pt x="983" y="50"/>
                </a:lnTo>
                <a:lnTo>
                  <a:pt x="969" y="50"/>
                </a:lnTo>
                <a:lnTo>
                  <a:pt x="955" y="52"/>
                </a:lnTo>
                <a:lnTo>
                  <a:pt x="943" y="55"/>
                </a:lnTo>
                <a:lnTo>
                  <a:pt x="930" y="57"/>
                </a:lnTo>
                <a:lnTo>
                  <a:pt x="918" y="62"/>
                </a:lnTo>
                <a:lnTo>
                  <a:pt x="906" y="67"/>
                </a:lnTo>
                <a:lnTo>
                  <a:pt x="894" y="74"/>
                </a:lnTo>
                <a:lnTo>
                  <a:pt x="882" y="81"/>
                </a:lnTo>
                <a:lnTo>
                  <a:pt x="873" y="69"/>
                </a:lnTo>
                <a:lnTo>
                  <a:pt x="864" y="59"/>
                </a:lnTo>
                <a:lnTo>
                  <a:pt x="854" y="48"/>
                </a:lnTo>
                <a:lnTo>
                  <a:pt x="842" y="40"/>
                </a:lnTo>
                <a:lnTo>
                  <a:pt x="830" y="35"/>
                </a:lnTo>
                <a:lnTo>
                  <a:pt x="816" y="30"/>
                </a:lnTo>
                <a:lnTo>
                  <a:pt x="803" y="28"/>
                </a:lnTo>
                <a:lnTo>
                  <a:pt x="787" y="26"/>
                </a:lnTo>
                <a:lnTo>
                  <a:pt x="775" y="28"/>
                </a:lnTo>
                <a:lnTo>
                  <a:pt x="762" y="30"/>
                </a:lnTo>
                <a:lnTo>
                  <a:pt x="750" y="33"/>
                </a:lnTo>
                <a:lnTo>
                  <a:pt x="738" y="40"/>
                </a:lnTo>
                <a:lnTo>
                  <a:pt x="727" y="47"/>
                </a:lnTo>
                <a:lnTo>
                  <a:pt x="717" y="55"/>
                </a:lnTo>
                <a:lnTo>
                  <a:pt x="708" y="66"/>
                </a:lnTo>
                <a:lnTo>
                  <a:pt x="700" y="76"/>
                </a:lnTo>
                <a:lnTo>
                  <a:pt x="683" y="60"/>
                </a:lnTo>
                <a:lnTo>
                  <a:pt x="664" y="47"/>
                </a:lnTo>
                <a:lnTo>
                  <a:pt x="643" y="33"/>
                </a:lnTo>
                <a:lnTo>
                  <a:pt x="623" y="23"/>
                </a:lnTo>
                <a:lnTo>
                  <a:pt x="602" y="14"/>
                </a:lnTo>
                <a:lnTo>
                  <a:pt x="580" y="7"/>
                </a:lnTo>
                <a:lnTo>
                  <a:pt x="556" y="4"/>
                </a:lnTo>
                <a:lnTo>
                  <a:pt x="533" y="0"/>
                </a:lnTo>
                <a:lnTo>
                  <a:pt x="533" y="36"/>
                </a:lnTo>
                <a:lnTo>
                  <a:pt x="556" y="40"/>
                </a:lnTo>
                <a:lnTo>
                  <a:pt x="578" y="45"/>
                </a:lnTo>
                <a:lnTo>
                  <a:pt x="599" y="52"/>
                </a:lnTo>
                <a:lnTo>
                  <a:pt x="619" y="60"/>
                </a:lnTo>
                <a:lnTo>
                  <a:pt x="638" y="72"/>
                </a:lnTo>
                <a:lnTo>
                  <a:pt x="657" y="86"/>
                </a:lnTo>
                <a:lnTo>
                  <a:pt x="674" y="100"/>
                </a:lnTo>
                <a:lnTo>
                  <a:pt x="689" y="117"/>
                </a:lnTo>
                <a:lnTo>
                  <a:pt x="710" y="143"/>
                </a:lnTo>
                <a:lnTo>
                  <a:pt x="720" y="112"/>
                </a:lnTo>
                <a:lnTo>
                  <a:pt x="726" y="102"/>
                </a:lnTo>
                <a:lnTo>
                  <a:pt x="731" y="91"/>
                </a:lnTo>
                <a:lnTo>
                  <a:pt x="738" y="83"/>
                </a:lnTo>
                <a:lnTo>
                  <a:pt x="746" y="74"/>
                </a:lnTo>
                <a:lnTo>
                  <a:pt x="756" y="69"/>
                </a:lnTo>
                <a:lnTo>
                  <a:pt x="767" y="64"/>
                </a:lnTo>
                <a:lnTo>
                  <a:pt x="777" y="62"/>
                </a:lnTo>
                <a:lnTo>
                  <a:pt x="787" y="60"/>
                </a:lnTo>
                <a:lnTo>
                  <a:pt x="799" y="62"/>
                </a:lnTo>
                <a:lnTo>
                  <a:pt x="811" y="64"/>
                </a:lnTo>
                <a:lnTo>
                  <a:pt x="822" y="69"/>
                </a:lnTo>
                <a:lnTo>
                  <a:pt x="832" y="76"/>
                </a:lnTo>
                <a:lnTo>
                  <a:pt x="840" y="83"/>
                </a:lnTo>
                <a:lnTo>
                  <a:pt x="847" y="93"/>
                </a:lnTo>
                <a:lnTo>
                  <a:pt x="854" y="102"/>
                </a:lnTo>
                <a:lnTo>
                  <a:pt x="858" y="114"/>
                </a:lnTo>
                <a:lnTo>
                  <a:pt x="866" y="141"/>
                </a:lnTo>
                <a:lnTo>
                  <a:pt x="887" y="122"/>
                </a:lnTo>
                <a:lnTo>
                  <a:pt x="897" y="114"/>
                </a:lnTo>
                <a:lnTo>
                  <a:pt x="907" y="107"/>
                </a:lnTo>
                <a:lnTo>
                  <a:pt x="919" y="100"/>
                </a:lnTo>
                <a:lnTo>
                  <a:pt x="931" y="95"/>
                </a:lnTo>
                <a:lnTo>
                  <a:pt x="943" y="91"/>
                </a:lnTo>
                <a:lnTo>
                  <a:pt x="957" y="88"/>
                </a:lnTo>
                <a:lnTo>
                  <a:pt x="969" y="86"/>
                </a:lnTo>
                <a:lnTo>
                  <a:pt x="983" y="86"/>
                </a:lnTo>
                <a:lnTo>
                  <a:pt x="1012" y="90"/>
                </a:lnTo>
                <a:lnTo>
                  <a:pt x="1039" y="98"/>
                </a:lnTo>
                <a:lnTo>
                  <a:pt x="1063" y="110"/>
                </a:lnTo>
                <a:lnTo>
                  <a:pt x="1084" y="127"/>
                </a:lnTo>
                <a:lnTo>
                  <a:pt x="1103" y="150"/>
                </a:lnTo>
                <a:lnTo>
                  <a:pt x="1115" y="174"/>
                </a:lnTo>
                <a:lnTo>
                  <a:pt x="1123" y="201"/>
                </a:lnTo>
                <a:lnTo>
                  <a:pt x="1127" y="230"/>
                </a:lnTo>
                <a:lnTo>
                  <a:pt x="1125" y="234"/>
                </a:lnTo>
                <a:lnTo>
                  <a:pt x="1125" y="239"/>
                </a:lnTo>
                <a:lnTo>
                  <a:pt x="1125" y="244"/>
                </a:lnTo>
                <a:lnTo>
                  <a:pt x="1125" y="246"/>
                </a:lnTo>
                <a:lnTo>
                  <a:pt x="1134" y="251"/>
                </a:lnTo>
                <a:lnTo>
                  <a:pt x="1152" y="268"/>
                </a:lnTo>
                <a:lnTo>
                  <a:pt x="1171" y="285"/>
                </a:lnTo>
                <a:lnTo>
                  <a:pt x="1187" y="306"/>
                </a:lnTo>
                <a:lnTo>
                  <a:pt x="1199" y="328"/>
                </a:lnTo>
                <a:lnTo>
                  <a:pt x="1209" y="350"/>
                </a:lnTo>
                <a:lnTo>
                  <a:pt x="1216" y="376"/>
                </a:lnTo>
                <a:lnTo>
                  <a:pt x="1221" y="400"/>
                </a:lnTo>
                <a:lnTo>
                  <a:pt x="1223" y="426"/>
                </a:lnTo>
                <a:lnTo>
                  <a:pt x="1219" y="464"/>
                </a:lnTo>
                <a:lnTo>
                  <a:pt x="1209" y="501"/>
                </a:lnTo>
                <a:lnTo>
                  <a:pt x="1194" y="534"/>
                </a:lnTo>
                <a:lnTo>
                  <a:pt x="1171" y="565"/>
                </a:lnTo>
                <a:lnTo>
                  <a:pt x="1146" y="591"/>
                </a:lnTo>
                <a:lnTo>
                  <a:pt x="1115" y="611"/>
                </a:lnTo>
                <a:lnTo>
                  <a:pt x="1080" y="627"/>
                </a:lnTo>
                <a:lnTo>
                  <a:pt x="1043" y="637"/>
                </a:lnTo>
                <a:lnTo>
                  <a:pt x="1034" y="639"/>
                </a:lnTo>
                <a:lnTo>
                  <a:pt x="1029" y="646"/>
                </a:lnTo>
                <a:lnTo>
                  <a:pt x="1014" y="670"/>
                </a:lnTo>
                <a:lnTo>
                  <a:pt x="995" y="690"/>
                </a:lnTo>
                <a:lnTo>
                  <a:pt x="974" y="709"/>
                </a:lnTo>
                <a:lnTo>
                  <a:pt x="952" y="725"/>
                </a:lnTo>
                <a:lnTo>
                  <a:pt x="926" y="737"/>
                </a:lnTo>
                <a:lnTo>
                  <a:pt x="900" y="747"/>
                </a:lnTo>
                <a:lnTo>
                  <a:pt x="873" y="752"/>
                </a:lnTo>
                <a:lnTo>
                  <a:pt x="844" y="754"/>
                </a:lnTo>
                <a:lnTo>
                  <a:pt x="837" y="754"/>
                </a:lnTo>
                <a:lnTo>
                  <a:pt x="832" y="754"/>
                </a:lnTo>
                <a:lnTo>
                  <a:pt x="825" y="754"/>
                </a:lnTo>
                <a:lnTo>
                  <a:pt x="818" y="752"/>
                </a:lnTo>
                <a:lnTo>
                  <a:pt x="811" y="752"/>
                </a:lnTo>
                <a:lnTo>
                  <a:pt x="806" y="750"/>
                </a:lnTo>
                <a:lnTo>
                  <a:pt x="799" y="750"/>
                </a:lnTo>
                <a:lnTo>
                  <a:pt x="792" y="749"/>
                </a:lnTo>
                <a:lnTo>
                  <a:pt x="792" y="714"/>
                </a:lnTo>
                <a:lnTo>
                  <a:pt x="794" y="680"/>
                </a:lnTo>
                <a:lnTo>
                  <a:pt x="796" y="644"/>
                </a:lnTo>
                <a:lnTo>
                  <a:pt x="798" y="604"/>
                </a:lnTo>
                <a:lnTo>
                  <a:pt x="799" y="589"/>
                </a:lnTo>
                <a:lnTo>
                  <a:pt x="782" y="586"/>
                </a:lnTo>
                <a:lnTo>
                  <a:pt x="774" y="584"/>
                </a:lnTo>
                <a:lnTo>
                  <a:pt x="767" y="582"/>
                </a:lnTo>
                <a:lnTo>
                  <a:pt x="758" y="580"/>
                </a:lnTo>
                <a:lnTo>
                  <a:pt x="751" y="579"/>
                </a:lnTo>
                <a:lnTo>
                  <a:pt x="743" y="575"/>
                </a:lnTo>
                <a:lnTo>
                  <a:pt x="734" y="574"/>
                </a:lnTo>
                <a:lnTo>
                  <a:pt x="727" y="570"/>
                </a:lnTo>
                <a:lnTo>
                  <a:pt x="719" y="567"/>
                </a:lnTo>
                <a:lnTo>
                  <a:pt x="719" y="604"/>
                </a:lnTo>
                <a:lnTo>
                  <a:pt x="731" y="608"/>
                </a:lnTo>
                <a:lnTo>
                  <a:pt x="741" y="611"/>
                </a:lnTo>
                <a:lnTo>
                  <a:pt x="751" y="615"/>
                </a:lnTo>
                <a:lnTo>
                  <a:pt x="763" y="618"/>
                </a:lnTo>
                <a:lnTo>
                  <a:pt x="762" y="658"/>
                </a:lnTo>
                <a:lnTo>
                  <a:pt x="760" y="695"/>
                </a:lnTo>
                <a:lnTo>
                  <a:pt x="758" y="733"/>
                </a:lnTo>
                <a:lnTo>
                  <a:pt x="758" y="767"/>
                </a:lnTo>
                <a:lnTo>
                  <a:pt x="758" y="829"/>
                </a:lnTo>
                <a:lnTo>
                  <a:pt x="762" y="893"/>
                </a:lnTo>
                <a:lnTo>
                  <a:pt x="765" y="956"/>
                </a:lnTo>
                <a:lnTo>
                  <a:pt x="770" y="1021"/>
                </a:lnTo>
                <a:lnTo>
                  <a:pt x="638" y="1021"/>
                </a:lnTo>
                <a:lnTo>
                  <a:pt x="648" y="948"/>
                </a:lnTo>
                <a:lnTo>
                  <a:pt x="657" y="867"/>
                </a:lnTo>
                <a:lnTo>
                  <a:pt x="660" y="779"/>
                </a:lnTo>
                <a:lnTo>
                  <a:pt x="662" y="682"/>
                </a:lnTo>
                <a:lnTo>
                  <a:pt x="662" y="656"/>
                </a:lnTo>
                <a:lnTo>
                  <a:pt x="662" y="628"/>
                </a:lnTo>
                <a:lnTo>
                  <a:pt x="662" y="603"/>
                </a:lnTo>
                <a:lnTo>
                  <a:pt x="660" y="577"/>
                </a:lnTo>
                <a:lnTo>
                  <a:pt x="671" y="584"/>
                </a:lnTo>
                <a:lnTo>
                  <a:pt x="681" y="589"/>
                </a:lnTo>
                <a:lnTo>
                  <a:pt x="691" y="594"/>
                </a:lnTo>
                <a:lnTo>
                  <a:pt x="703" y="599"/>
                </a:lnTo>
                <a:lnTo>
                  <a:pt x="703" y="560"/>
                </a:lnTo>
                <a:lnTo>
                  <a:pt x="696" y="556"/>
                </a:lnTo>
                <a:lnTo>
                  <a:pt x="689" y="553"/>
                </a:lnTo>
                <a:lnTo>
                  <a:pt x="683" y="550"/>
                </a:lnTo>
                <a:lnTo>
                  <a:pt x="676" y="544"/>
                </a:lnTo>
                <a:lnTo>
                  <a:pt x="671" y="541"/>
                </a:lnTo>
                <a:lnTo>
                  <a:pt x="664" y="536"/>
                </a:lnTo>
                <a:lnTo>
                  <a:pt x="657" y="532"/>
                </a:lnTo>
                <a:lnTo>
                  <a:pt x="652" y="527"/>
                </a:lnTo>
                <a:lnTo>
                  <a:pt x="619" y="501"/>
                </a:lnTo>
                <a:lnTo>
                  <a:pt x="623" y="543"/>
                </a:lnTo>
                <a:lnTo>
                  <a:pt x="624" y="582"/>
                </a:lnTo>
                <a:lnTo>
                  <a:pt x="626" y="620"/>
                </a:lnTo>
                <a:lnTo>
                  <a:pt x="626" y="659"/>
                </a:lnTo>
                <a:lnTo>
                  <a:pt x="626" y="697"/>
                </a:lnTo>
                <a:lnTo>
                  <a:pt x="617" y="701"/>
                </a:lnTo>
                <a:lnTo>
                  <a:pt x="609" y="704"/>
                </a:lnTo>
                <a:lnTo>
                  <a:pt x="600" y="707"/>
                </a:lnTo>
                <a:lnTo>
                  <a:pt x="590" y="709"/>
                </a:lnTo>
                <a:lnTo>
                  <a:pt x="581" y="711"/>
                </a:lnTo>
                <a:lnTo>
                  <a:pt x="571" y="713"/>
                </a:lnTo>
                <a:lnTo>
                  <a:pt x="563" y="714"/>
                </a:lnTo>
                <a:lnTo>
                  <a:pt x="552" y="714"/>
                </a:lnTo>
                <a:lnTo>
                  <a:pt x="521" y="711"/>
                </a:lnTo>
                <a:lnTo>
                  <a:pt x="491" y="704"/>
                </a:lnTo>
                <a:lnTo>
                  <a:pt x="463" y="690"/>
                </a:lnTo>
                <a:lnTo>
                  <a:pt x="439" y="673"/>
                </a:lnTo>
                <a:lnTo>
                  <a:pt x="419" y="652"/>
                </a:lnTo>
                <a:lnTo>
                  <a:pt x="401" y="627"/>
                </a:lnTo>
                <a:lnTo>
                  <a:pt x="389" y="599"/>
                </a:lnTo>
                <a:lnTo>
                  <a:pt x="381" y="570"/>
                </a:lnTo>
                <a:lnTo>
                  <a:pt x="377" y="548"/>
                </a:lnTo>
                <a:lnTo>
                  <a:pt x="357" y="556"/>
                </a:lnTo>
                <a:lnTo>
                  <a:pt x="348" y="558"/>
                </a:lnTo>
                <a:lnTo>
                  <a:pt x="341" y="560"/>
                </a:lnTo>
                <a:lnTo>
                  <a:pt x="333" y="562"/>
                </a:lnTo>
                <a:lnTo>
                  <a:pt x="324" y="562"/>
                </a:lnTo>
                <a:lnTo>
                  <a:pt x="305" y="560"/>
                </a:lnTo>
                <a:lnTo>
                  <a:pt x="288" y="555"/>
                </a:lnTo>
                <a:lnTo>
                  <a:pt x="271" y="546"/>
                </a:lnTo>
                <a:lnTo>
                  <a:pt x="257" y="534"/>
                </a:lnTo>
                <a:lnTo>
                  <a:pt x="245" y="520"/>
                </a:lnTo>
                <a:lnTo>
                  <a:pt x="237" y="505"/>
                </a:lnTo>
                <a:lnTo>
                  <a:pt x="232" y="488"/>
                </a:lnTo>
                <a:lnTo>
                  <a:pt x="230" y="469"/>
                </a:lnTo>
                <a:lnTo>
                  <a:pt x="232" y="453"/>
                </a:lnTo>
                <a:lnTo>
                  <a:pt x="235" y="438"/>
                </a:lnTo>
                <a:lnTo>
                  <a:pt x="242" y="424"/>
                </a:lnTo>
                <a:lnTo>
                  <a:pt x="251" y="412"/>
                </a:lnTo>
                <a:lnTo>
                  <a:pt x="259" y="400"/>
                </a:lnTo>
                <a:lnTo>
                  <a:pt x="271" y="392"/>
                </a:lnTo>
                <a:lnTo>
                  <a:pt x="285" y="385"/>
                </a:lnTo>
                <a:lnTo>
                  <a:pt x="300" y="380"/>
                </a:lnTo>
                <a:lnTo>
                  <a:pt x="321" y="374"/>
                </a:lnTo>
                <a:lnTo>
                  <a:pt x="312" y="354"/>
                </a:lnTo>
                <a:lnTo>
                  <a:pt x="304" y="332"/>
                </a:lnTo>
                <a:lnTo>
                  <a:pt x="297" y="309"/>
                </a:lnTo>
                <a:lnTo>
                  <a:pt x="293" y="285"/>
                </a:lnTo>
                <a:lnTo>
                  <a:pt x="292" y="261"/>
                </a:lnTo>
                <a:lnTo>
                  <a:pt x="295" y="217"/>
                </a:lnTo>
                <a:lnTo>
                  <a:pt x="309" y="177"/>
                </a:lnTo>
                <a:lnTo>
                  <a:pt x="328" y="139"/>
                </a:lnTo>
                <a:lnTo>
                  <a:pt x="353" y="107"/>
                </a:lnTo>
                <a:lnTo>
                  <a:pt x="384" y="79"/>
                </a:lnTo>
                <a:lnTo>
                  <a:pt x="422" y="57"/>
                </a:lnTo>
                <a:lnTo>
                  <a:pt x="461" y="43"/>
                </a:lnTo>
                <a:lnTo>
                  <a:pt x="504" y="36"/>
                </a:lnTo>
                <a:lnTo>
                  <a:pt x="504" y="0"/>
                </a:lnTo>
                <a:lnTo>
                  <a:pt x="455" y="7"/>
                </a:lnTo>
                <a:lnTo>
                  <a:pt x="408" y="24"/>
                </a:lnTo>
                <a:lnTo>
                  <a:pt x="365" y="48"/>
                </a:lnTo>
                <a:lnTo>
                  <a:pt x="329" y="81"/>
                </a:lnTo>
                <a:lnTo>
                  <a:pt x="299" y="119"/>
                </a:lnTo>
                <a:lnTo>
                  <a:pt x="275" y="162"/>
                </a:lnTo>
                <a:lnTo>
                  <a:pt x="261" y="210"/>
                </a:lnTo>
                <a:lnTo>
                  <a:pt x="256" y="261"/>
                </a:lnTo>
                <a:lnTo>
                  <a:pt x="257" y="284"/>
                </a:lnTo>
                <a:lnTo>
                  <a:pt x="261" y="306"/>
                </a:lnTo>
                <a:lnTo>
                  <a:pt x="266" y="328"/>
                </a:lnTo>
                <a:lnTo>
                  <a:pt x="273" y="350"/>
                </a:lnTo>
                <a:lnTo>
                  <a:pt x="256" y="359"/>
                </a:lnTo>
                <a:lnTo>
                  <a:pt x="242" y="371"/>
                </a:lnTo>
                <a:lnTo>
                  <a:pt x="228" y="383"/>
                </a:lnTo>
                <a:lnTo>
                  <a:pt x="216" y="399"/>
                </a:lnTo>
                <a:lnTo>
                  <a:pt x="208" y="414"/>
                </a:lnTo>
                <a:lnTo>
                  <a:pt x="201" y="431"/>
                </a:lnTo>
                <a:lnTo>
                  <a:pt x="197" y="450"/>
                </a:lnTo>
                <a:lnTo>
                  <a:pt x="196" y="469"/>
                </a:lnTo>
                <a:lnTo>
                  <a:pt x="199" y="495"/>
                </a:lnTo>
                <a:lnTo>
                  <a:pt x="206" y="519"/>
                </a:lnTo>
                <a:lnTo>
                  <a:pt x="218" y="541"/>
                </a:lnTo>
                <a:lnTo>
                  <a:pt x="233" y="560"/>
                </a:lnTo>
                <a:lnTo>
                  <a:pt x="252" y="575"/>
                </a:lnTo>
                <a:lnTo>
                  <a:pt x="275" y="587"/>
                </a:lnTo>
                <a:lnTo>
                  <a:pt x="299" y="594"/>
                </a:lnTo>
                <a:lnTo>
                  <a:pt x="324" y="598"/>
                </a:lnTo>
                <a:lnTo>
                  <a:pt x="331" y="598"/>
                </a:lnTo>
                <a:lnTo>
                  <a:pt x="338" y="598"/>
                </a:lnTo>
                <a:lnTo>
                  <a:pt x="343" y="598"/>
                </a:lnTo>
                <a:lnTo>
                  <a:pt x="350" y="596"/>
                </a:lnTo>
                <a:lnTo>
                  <a:pt x="362" y="628"/>
                </a:lnTo>
                <a:lnTo>
                  <a:pt x="377" y="658"/>
                </a:lnTo>
                <a:lnTo>
                  <a:pt x="400" y="683"/>
                </a:lnTo>
                <a:lnTo>
                  <a:pt x="424" y="706"/>
                </a:lnTo>
                <a:lnTo>
                  <a:pt x="453" y="725"/>
                </a:lnTo>
                <a:lnTo>
                  <a:pt x="484" y="738"/>
                </a:lnTo>
                <a:lnTo>
                  <a:pt x="516" y="747"/>
                </a:lnTo>
                <a:lnTo>
                  <a:pt x="552" y="750"/>
                </a:lnTo>
                <a:lnTo>
                  <a:pt x="563" y="750"/>
                </a:lnTo>
                <a:lnTo>
                  <a:pt x="571" y="749"/>
                </a:lnTo>
                <a:lnTo>
                  <a:pt x="581" y="749"/>
                </a:lnTo>
                <a:lnTo>
                  <a:pt x="590" y="747"/>
                </a:lnTo>
                <a:lnTo>
                  <a:pt x="600" y="743"/>
                </a:lnTo>
                <a:lnTo>
                  <a:pt x="609" y="742"/>
                </a:lnTo>
                <a:lnTo>
                  <a:pt x="617" y="738"/>
                </a:lnTo>
                <a:lnTo>
                  <a:pt x="626" y="735"/>
                </a:lnTo>
                <a:lnTo>
                  <a:pt x="624" y="815"/>
                </a:lnTo>
                <a:lnTo>
                  <a:pt x="619" y="891"/>
                </a:lnTo>
                <a:lnTo>
                  <a:pt x="611" y="958"/>
                </a:lnTo>
                <a:lnTo>
                  <a:pt x="602" y="1021"/>
                </a:lnTo>
                <a:lnTo>
                  <a:pt x="5" y="1021"/>
                </a:lnTo>
                <a:lnTo>
                  <a:pt x="5" y="1056"/>
                </a:lnTo>
                <a:lnTo>
                  <a:pt x="595" y="1056"/>
                </a:lnTo>
                <a:lnTo>
                  <a:pt x="593" y="1068"/>
                </a:lnTo>
                <a:lnTo>
                  <a:pt x="590" y="1078"/>
                </a:lnTo>
                <a:lnTo>
                  <a:pt x="588" y="1088"/>
                </a:lnTo>
                <a:lnTo>
                  <a:pt x="585" y="1099"/>
                </a:lnTo>
                <a:lnTo>
                  <a:pt x="578" y="1121"/>
                </a:lnTo>
                <a:lnTo>
                  <a:pt x="568" y="1140"/>
                </a:lnTo>
                <a:lnTo>
                  <a:pt x="557" y="1160"/>
                </a:lnTo>
                <a:lnTo>
                  <a:pt x="544" y="1178"/>
                </a:lnTo>
                <a:lnTo>
                  <a:pt x="544" y="1176"/>
                </a:lnTo>
                <a:lnTo>
                  <a:pt x="521" y="1169"/>
                </a:lnTo>
                <a:lnTo>
                  <a:pt x="499" y="1164"/>
                </a:lnTo>
                <a:lnTo>
                  <a:pt x="477" y="1160"/>
                </a:lnTo>
                <a:lnTo>
                  <a:pt x="453" y="1157"/>
                </a:lnTo>
                <a:lnTo>
                  <a:pt x="431" y="1154"/>
                </a:lnTo>
                <a:lnTo>
                  <a:pt x="407" y="1152"/>
                </a:lnTo>
                <a:lnTo>
                  <a:pt x="384" y="1150"/>
                </a:lnTo>
                <a:lnTo>
                  <a:pt x="360" y="1150"/>
                </a:lnTo>
                <a:lnTo>
                  <a:pt x="331" y="1150"/>
                </a:lnTo>
                <a:lnTo>
                  <a:pt x="302" y="1152"/>
                </a:lnTo>
                <a:lnTo>
                  <a:pt x="275" y="1155"/>
                </a:lnTo>
                <a:lnTo>
                  <a:pt x="247" y="1160"/>
                </a:lnTo>
                <a:lnTo>
                  <a:pt x="218" y="1166"/>
                </a:lnTo>
                <a:lnTo>
                  <a:pt x="191" y="1172"/>
                </a:lnTo>
                <a:lnTo>
                  <a:pt x="165" y="1181"/>
                </a:lnTo>
                <a:lnTo>
                  <a:pt x="137" y="1190"/>
                </a:lnTo>
                <a:lnTo>
                  <a:pt x="130" y="1181"/>
                </a:lnTo>
                <a:lnTo>
                  <a:pt x="124" y="1172"/>
                </a:lnTo>
                <a:lnTo>
                  <a:pt x="115" y="1166"/>
                </a:lnTo>
                <a:lnTo>
                  <a:pt x="106" y="1159"/>
                </a:lnTo>
                <a:lnTo>
                  <a:pt x="98" y="1152"/>
                </a:lnTo>
                <a:lnTo>
                  <a:pt x="89" y="1147"/>
                </a:lnTo>
                <a:lnTo>
                  <a:pt x="79" y="1142"/>
                </a:lnTo>
                <a:lnTo>
                  <a:pt x="69" y="1138"/>
                </a:lnTo>
                <a:lnTo>
                  <a:pt x="58" y="1172"/>
                </a:lnTo>
                <a:lnTo>
                  <a:pt x="70" y="1178"/>
                </a:lnTo>
                <a:lnTo>
                  <a:pt x="82" y="1184"/>
                </a:lnTo>
                <a:lnTo>
                  <a:pt x="93" y="1193"/>
                </a:lnTo>
                <a:lnTo>
                  <a:pt x="103" y="1203"/>
                </a:lnTo>
                <a:lnTo>
                  <a:pt x="94" y="1207"/>
                </a:lnTo>
                <a:lnTo>
                  <a:pt x="86" y="1212"/>
                </a:lnTo>
                <a:lnTo>
                  <a:pt x="76" y="1215"/>
                </a:lnTo>
                <a:lnTo>
                  <a:pt x="67" y="1220"/>
                </a:lnTo>
                <a:lnTo>
                  <a:pt x="58" y="1224"/>
                </a:lnTo>
                <a:lnTo>
                  <a:pt x="50" y="1229"/>
                </a:lnTo>
                <a:lnTo>
                  <a:pt x="40" y="1232"/>
                </a:lnTo>
                <a:lnTo>
                  <a:pt x="31" y="1238"/>
                </a:lnTo>
                <a:lnTo>
                  <a:pt x="50" y="1269"/>
                </a:lnTo>
                <a:lnTo>
                  <a:pt x="64" y="1262"/>
                </a:lnTo>
                <a:lnTo>
                  <a:pt x="77" y="1255"/>
                </a:lnTo>
                <a:lnTo>
                  <a:pt x="91" y="1248"/>
                </a:lnTo>
                <a:lnTo>
                  <a:pt x="105" y="1241"/>
                </a:lnTo>
                <a:lnTo>
                  <a:pt x="118" y="1236"/>
                </a:lnTo>
                <a:lnTo>
                  <a:pt x="134" y="1229"/>
                </a:lnTo>
                <a:lnTo>
                  <a:pt x="148" y="1224"/>
                </a:lnTo>
                <a:lnTo>
                  <a:pt x="161" y="1219"/>
                </a:lnTo>
                <a:lnTo>
                  <a:pt x="165" y="1231"/>
                </a:lnTo>
                <a:lnTo>
                  <a:pt x="167" y="1241"/>
                </a:lnTo>
                <a:lnTo>
                  <a:pt x="167" y="1253"/>
                </a:lnTo>
                <a:lnTo>
                  <a:pt x="167" y="1265"/>
                </a:lnTo>
                <a:lnTo>
                  <a:pt x="161" y="1282"/>
                </a:lnTo>
                <a:lnTo>
                  <a:pt x="151" y="1298"/>
                </a:lnTo>
                <a:lnTo>
                  <a:pt x="139" y="1311"/>
                </a:lnTo>
                <a:lnTo>
                  <a:pt x="124" y="1323"/>
                </a:lnTo>
                <a:lnTo>
                  <a:pt x="108" y="1330"/>
                </a:lnTo>
                <a:lnTo>
                  <a:pt x="89" y="1335"/>
                </a:lnTo>
                <a:lnTo>
                  <a:pt x="70" y="1337"/>
                </a:lnTo>
                <a:lnTo>
                  <a:pt x="50" y="1335"/>
                </a:lnTo>
                <a:lnTo>
                  <a:pt x="41" y="1334"/>
                </a:lnTo>
                <a:lnTo>
                  <a:pt x="33" y="1330"/>
                </a:lnTo>
                <a:lnTo>
                  <a:pt x="26" y="1327"/>
                </a:lnTo>
                <a:lnTo>
                  <a:pt x="17" y="1323"/>
                </a:lnTo>
                <a:lnTo>
                  <a:pt x="0" y="1354"/>
                </a:lnTo>
                <a:lnTo>
                  <a:pt x="10" y="1359"/>
                </a:lnTo>
                <a:lnTo>
                  <a:pt x="21" y="1365"/>
                </a:lnTo>
                <a:lnTo>
                  <a:pt x="31" y="1368"/>
                </a:lnTo>
                <a:lnTo>
                  <a:pt x="43" y="1371"/>
                </a:lnTo>
                <a:lnTo>
                  <a:pt x="70" y="1373"/>
                </a:lnTo>
                <a:lnTo>
                  <a:pt x="96" y="1371"/>
                </a:lnTo>
                <a:lnTo>
                  <a:pt x="122" y="1365"/>
                </a:lnTo>
                <a:lnTo>
                  <a:pt x="144" y="1353"/>
                </a:lnTo>
                <a:lnTo>
                  <a:pt x="165" y="1337"/>
                </a:lnTo>
                <a:lnTo>
                  <a:pt x="180" y="1318"/>
                </a:lnTo>
                <a:lnTo>
                  <a:pt x="194" y="1296"/>
                </a:lnTo>
                <a:lnTo>
                  <a:pt x="201" y="1272"/>
                </a:lnTo>
                <a:lnTo>
                  <a:pt x="203" y="1257"/>
                </a:lnTo>
                <a:lnTo>
                  <a:pt x="203" y="1239"/>
                </a:lnTo>
                <a:lnTo>
                  <a:pt x="201" y="1224"/>
                </a:lnTo>
                <a:lnTo>
                  <a:pt x="196" y="1208"/>
                </a:lnTo>
                <a:lnTo>
                  <a:pt x="216" y="1203"/>
                </a:lnTo>
                <a:lnTo>
                  <a:pt x="235" y="1198"/>
                </a:lnTo>
                <a:lnTo>
                  <a:pt x="256" y="1195"/>
                </a:lnTo>
                <a:lnTo>
                  <a:pt x="276" y="1191"/>
                </a:lnTo>
                <a:lnTo>
                  <a:pt x="297" y="1190"/>
                </a:lnTo>
                <a:lnTo>
                  <a:pt x="317" y="1188"/>
                </a:lnTo>
                <a:lnTo>
                  <a:pt x="340" y="1186"/>
                </a:lnTo>
                <a:lnTo>
                  <a:pt x="360" y="1186"/>
                </a:lnTo>
                <a:lnTo>
                  <a:pt x="379" y="1186"/>
                </a:lnTo>
                <a:lnTo>
                  <a:pt x="400" y="1188"/>
                </a:lnTo>
                <a:lnTo>
                  <a:pt x="419" y="1190"/>
                </a:lnTo>
                <a:lnTo>
                  <a:pt x="437" y="1191"/>
                </a:lnTo>
                <a:lnTo>
                  <a:pt x="458" y="1193"/>
                </a:lnTo>
                <a:lnTo>
                  <a:pt x="477" y="1196"/>
                </a:lnTo>
                <a:lnTo>
                  <a:pt x="496" y="1202"/>
                </a:lnTo>
                <a:lnTo>
                  <a:pt x="515" y="1205"/>
                </a:lnTo>
                <a:lnTo>
                  <a:pt x="503" y="1214"/>
                </a:lnTo>
                <a:lnTo>
                  <a:pt x="489" y="1222"/>
                </a:lnTo>
                <a:lnTo>
                  <a:pt x="475" y="1229"/>
                </a:lnTo>
                <a:lnTo>
                  <a:pt x="460" y="1236"/>
                </a:lnTo>
                <a:lnTo>
                  <a:pt x="444" y="1239"/>
                </a:lnTo>
                <a:lnTo>
                  <a:pt x="429" y="1243"/>
                </a:lnTo>
                <a:lnTo>
                  <a:pt x="413" y="1246"/>
                </a:lnTo>
                <a:lnTo>
                  <a:pt x="396" y="1246"/>
                </a:lnTo>
                <a:lnTo>
                  <a:pt x="386" y="1246"/>
                </a:lnTo>
                <a:lnTo>
                  <a:pt x="376" y="1248"/>
                </a:lnTo>
                <a:lnTo>
                  <a:pt x="365" y="1248"/>
                </a:lnTo>
                <a:lnTo>
                  <a:pt x="355" y="1250"/>
                </a:lnTo>
                <a:lnTo>
                  <a:pt x="345" y="1251"/>
                </a:lnTo>
                <a:lnTo>
                  <a:pt x="336" y="1255"/>
                </a:lnTo>
                <a:lnTo>
                  <a:pt x="326" y="1257"/>
                </a:lnTo>
                <a:lnTo>
                  <a:pt x="317" y="1260"/>
                </a:lnTo>
                <a:lnTo>
                  <a:pt x="316" y="1258"/>
                </a:lnTo>
                <a:lnTo>
                  <a:pt x="316" y="1260"/>
                </a:lnTo>
                <a:lnTo>
                  <a:pt x="314" y="1262"/>
                </a:lnTo>
                <a:lnTo>
                  <a:pt x="287" y="1275"/>
                </a:lnTo>
                <a:lnTo>
                  <a:pt x="261" y="1293"/>
                </a:lnTo>
                <a:lnTo>
                  <a:pt x="237" y="1313"/>
                </a:lnTo>
                <a:lnTo>
                  <a:pt x="218" y="1337"/>
                </a:lnTo>
                <a:lnTo>
                  <a:pt x="201" y="1363"/>
                </a:lnTo>
                <a:lnTo>
                  <a:pt x="189" y="1392"/>
                </a:lnTo>
                <a:lnTo>
                  <a:pt x="179" y="1423"/>
                </a:lnTo>
                <a:lnTo>
                  <a:pt x="175" y="1456"/>
                </a:lnTo>
                <a:lnTo>
                  <a:pt x="209" y="1457"/>
                </a:lnTo>
                <a:lnTo>
                  <a:pt x="211" y="1435"/>
                </a:lnTo>
                <a:lnTo>
                  <a:pt x="216" y="1414"/>
                </a:lnTo>
                <a:lnTo>
                  <a:pt x="225" y="1394"/>
                </a:lnTo>
                <a:lnTo>
                  <a:pt x="233" y="1375"/>
                </a:lnTo>
                <a:lnTo>
                  <a:pt x="245" y="1358"/>
                </a:lnTo>
                <a:lnTo>
                  <a:pt x="259" y="1342"/>
                </a:lnTo>
                <a:lnTo>
                  <a:pt x="273" y="1329"/>
                </a:lnTo>
                <a:lnTo>
                  <a:pt x="290" y="1315"/>
                </a:lnTo>
                <a:lnTo>
                  <a:pt x="287" y="1339"/>
                </a:lnTo>
                <a:lnTo>
                  <a:pt x="288" y="1361"/>
                </a:lnTo>
                <a:lnTo>
                  <a:pt x="293" y="1383"/>
                </a:lnTo>
                <a:lnTo>
                  <a:pt x="304" y="1406"/>
                </a:lnTo>
                <a:lnTo>
                  <a:pt x="317" y="1423"/>
                </a:lnTo>
                <a:lnTo>
                  <a:pt x="333" y="1438"/>
                </a:lnTo>
                <a:lnTo>
                  <a:pt x="350" y="1450"/>
                </a:lnTo>
                <a:lnTo>
                  <a:pt x="371" y="1459"/>
                </a:lnTo>
                <a:lnTo>
                  <a:pt x="393" y="1464"/>
                </a:lnTo>
                <a:lnTo>
                  <a:pt x="415" y="1466"/>
                </a:lnTo>
                <a:lnTo>
                  <a:pt x="437" y="1462"/>
                </a:lnTo>
                <a:lnTo>
                  <a:pt x="460" y="1457"/>
                </a:lnTo>
                <a:lnTo>
                  <a:pt x="448" y="1423"/>
                </a:lnTo>
                <a:lnTo>
                  <a:pt x="432" y="1428"/>
                </a:lnTo>
                <a:lnTo>
                  <a:pt x="415" y="1430"/>
                </a:lnTo>
                <a:lnTo>
                  <a:pt x="400" y="1428"/>
                </a:lnTo>
                <a:lnTo>
                  <a:pt x="384" y="1425"/>
                </a:lnTo>
                <a:lnTo>
                  <a:pt x="369" y="1420"/>
                </a:lnTo>
                <a:lnTo>
                  <a:pt x="355" y="1411"/>
                </a:lnTo>
                <a:lnTo>
                  <a:pt x="345" y="1401"/>
                </a:lnTo>
                <a:lnTo>
                  <a:pt x="335" y="1387"/>
                </a:lnTo>
                <a:lnTo>
                  <a:pt x="324" y="1365"/>
                </a:lnTo>
                <a:lnTo>
                  <a:pt x="321" y="1339"/>
                </a:lnTo>
                <a:lnTo>
                  <a:pt x="326" y="1315"/>
                </a:lnTo>
                <a:lnTo>
                  <a:pt x="338" y="1291"/>
                </a:lnTo>
                <a:lnTo>
                  <a:pt x="345" y="1289"/>
                </a:lnTo>
                <a:lnTo>
                  <a:pt x="352" y="1286"/>
                </a:lnTo>
                <a:lnTo>
                  <a:pt x="359" y="1284"/>
                </a:lnTo>
                <a:lnTo>
                  <a:pt x="365" y="1282"/>
                </a:lnTo>
                <a:lnTo>
                  <a:pt x="374" y="1282"/>
                </a:lnTo>
                <a:lnTo>
                  <a:pt x="381" y="1281"/>
                </a:lnTo>
                <a:lnTo>
                  <a:pt x="389" y="1281"/>
                </a:lnTo>
                <a:lnTo>
                  <a:pt x="396" y="1281"/>
                </a:lnTo>
                <a:lnTo>
                  <a:pt x="436" y="1277"/>
                </a:lnTo>
                <a:lnTo>
                  <a:pt x="472" y="1269"/>
                </a:lnTo>
                <a:lnTo>
                  <a:pt x="506" y="1253"/>
                </a:lnTo>
                <a:lnTo>
                  <a:pt x="537" y="1232"/>
                </a:lnTo>
                <a:lnTo>
                  <a:pt x="564" y="1208"/>
                </a:lnTo>
                <a:lnTo>
                  <a:pt x="588" y="1179"/>
                </a:lnTo>
                <a:lnTo>
                  <a:pt x="605" y="1145"/>
                </a:lnTo>
                <a:lnTo>
                  <a:pt x="619" y="1107"/>
                </a:lnTo>
                <a:lnTo>
                  <a:pt x="623" y="1095"/>
                </a:lnTo>
                <a:lnTo>
                  <a:pt x="626" y="1083"/>
                </a:lnTo>
                <a:lnTo>
                  <a:pt x="628" y="1069"/>
                </a:lnTo>
                <a:lnTo>
                  <a:pt x="631" y="1056"/>
                </a:lnTo>
                <a:lnTo>
                  <a:pt x="671" y="1056"/>
                </a:lnTo>
                <a:lnTo>
                  <a:pt x="667" y="1095"/>
                </a:lnTo>
                <a:lnTo>
                  <a:pt x="657" y="1133"/>
                </a:lnTo>
                <a:lnTo>
                  <a:pt x="643" y="1169"/>
                </a:lnTo>
                <a:lnTo>
                  <a:pt x="624" y="1202"/>
                </a:lnTo>
                <a:lnTo>
                  <a:pt x="602" y="1232"/>
                </a:lnTo>
                <a:lnTo>
                  <a:pt x="575" y="1260"/>
                </a:lnTo>
                <a:lnTo>
                  <a:pt x="544" y="1284"/>
                </a:lnTo>
                <a:lnTo>
                  <a:pt x="509" y="1305"/>
                </a:lnTo>
                <a:lnTo>
                  <a:pt x="525" y="1337"/>
                </a:lnTo>
                <a:lnTo>
                  <a:pt x="539" y="1330"/>
                </a:lnTo>
                <a:lnTo>
                  <a:pt x="554" y="1322"/>
                </a:lnTo>
                <a:lnTo>
                  <a:pt x="566" y="1313"/>
                </a:lnTo>
                <a:lnTo>
                  <a:pt x="580" y="1305"/>
                </a:lnTo>
                <a:lnTo>
                  <a:pt x="592" y="1294"/>
                </a:lnTo>
                <a:lnTo>
                  <a:pt x="602" y="1284"/>
                </a:lnTo>
                <a:lnTo>
                  <a:pt x="614" y="1274"/>
                </a:lnTo>
                <a:lnTo>
                  <a:pt x="624" y="1262"/>
                </a:lnTo>
                <a:lnTo>
                  <a:pt x="628" y="1277"/>
                </a:lnTo>
                <a:lnTo>
                  <a:pt x="628" y="1294"/>
                </a:lnTo>
                <a:lnTo>
                  <a:pt x="626" y="1311"/>
                </a:lnTo>
                <a:lnTo>
                  <a:pt x="623" y="1327"/>
                </a:lnTo>
                <a:lnTo>
                  <a:pt x="657" y="1339"/>
                </a:lnTo>
                <a:lnTo>
                  <a:pt x="660" y="1327"/>
                </a:lnTo>
                <a:lnTo>
                  <a:pt x="662" y="1315"/>
                </a:lnTo>
                <a:lnTo>
                  <a:pt x="664" y="1305"/>
                </a:lnTo>
                <a:lnTo>
                  <a:pt x="664" y="1293"/>
                </a:lnTo>
                <a:lnTo>
                  <a:pt x="662" y="1275"/>
                </a:lnTo>
                <a:lnTo>
                  <a:pt x="660" y="1260"/>
                </a:lnTo>
                <a:lnTo>
                  <a:pt x="655" y="1244"/>
                </a:lnTo>
                <a:lnTo>
                  <a:pt x="650" y="1229"/>
                </a:lnTo>
                <a:lnTo>
                  <a:pt x="662" y="1210"/>
                </a:lnTo>
                <a:lnTo>
                  <a:pt x="672" y="1190"/>
                </a:lnTo>
                <a:lnTo>
                  <a:pt x="683" y="1169"/>
                </a:lnTo>
                <a:lnTo>
                  <a:pt x="691" y="1147"/>
                </a:lnTo>
                <a:lnTo>
                  <a:pt x="696" y="1126"/>
                </a:lnTo>
                <a:lnTo>
                  <a:pt x="701" y="1102"/>
                </a:lnTo>
                <a:lnTo>
                  <a:pt x="705" y="1080"/>
                </a:lnTo>
                <a:lnTo>
                  <a:pt x="707" y="1056"/>
                </a:lnTo>
                <a:lnTo>
                  <a:pt x="774" y="1056"/>
                </a:lnTo>
                <a:lnTo>
                  <a:pt x="774" y="1061"/>
                </a:lnTo>
                <a:lnTo>
                  <a:pt x="775" y="1064"/>
                </a:lnTo>
                <a:lnTo>
                  <a:pt x="775" y="1069"/>
                </a:lnTo>
                <a:lnTo>
                  <a:pt x="775" y="1073"/>
                </a:lnTo>
                <a:lnTo>
                  <a:pt x="760" y="1085"/>
                </a:lnTo>
                <a:lnTo>
                  <a:pt x="744" y="1097"/>
                </a:lnTo>
                <a:lnTo>
                  <a:pt x="732" y="1112"/>
                </a:lnTo>
                <a:lnTo>
                  <a:pt x="722" y="1128"/>
                </a:lnTo>
                <a:lnTo>
                  <a:pt x="714" y="1147"/>
                </a:lnTo>
                <a:lnTo>
                  <a:pt x="707" y="1166"/>
                </a:lnTo>
                <a:lnTo>
                  <a:pt x="703" y="1184"/>
                </a:lnTo>
                <a:lnTo>
                  <a:pt x="701" y="1205"/>
                </a:lnTo>
                <a:lnTo>
                  <a:pt x="703" y="1229"/>
                </a:lnTo>
                <a:lnTo>
                  <a:pt x="708" y="1251"/>
                </a:lnTo>
                <a:lnTo>
                  <a:pt x="719" y="1274"/>
                </a:lnTo>
                <a:lnTo>
                  <a:pt x="731" y="1294"/>
                </a:lnTo>
                <a:lnTo>
                  <a:pt x="720" y="1313"/>
                </a:lnTo>
                <a:lnTo>
                  <a:pt x="708" y="1330"/>
                </a:lnTo>
                <a:lnTo>
                  <a:pt x="695" y="1346"/>
                </a:lnTo>
                <a:lnTo>
                  <a:pt x="677" y="1359"/>
                </a:lnTo>
                <a:lnTo>
                  <a:pt x="659" y="1370"/>
                </a:lnTo>
                <a:lnTo>
                  <a:pt x="640" y="1377"/>
                </a:lnTo>
                <a:lnTo>
                  <a:pt x="619" y="1382"/>
                </a:lnTo>
                <a:lnTo>
                  <a:pt x="597" y="1383"/>
                </a:lnTo>
                <a:lnTo>
                  <a:pt x="578" y="1382"/>
                </a:lnTo>
                <a:lnTo>
                  <a:pt x="559" y="1378"/>
                </a:lnTo>
                <a:lnTo>
                  <a:pt x="542" y="1373"/>
                </a:lnTo>
                <a:lnTo>
                  <a:pt x="525" y="1365"/>
                </a:lnTo>
                <a:lnTo>
                  <a:pt x="509" y="1356"/>
                </a:lnTo>
                <a:lnTo>
                  <a:pt x="496" y="1344"/>
                </a:lnTo>
                <a:lnTo>
                  <a:pt x="484" y="1330"/>
                </a:lnTo>
                <a:lnTo>
                  <a:pt x="473" y="1315"/>
                </a:lnTo>
                <a:lnTo>
                  <a:pt x="443" y="1334"/>
                </a:lnTo>
                <a:lnTo>
                  <a:pt x="453" y="1349"/>
                </a:lnTo>
                <a:lnTo>
                  <a:pt x="467" y="1365"/>
                </a:lnTo>
                <a:lnTo>
                  <a:pt x="480" y="1377"/>
                </a:lnTo>
                <a:lnTo>
                  <a:pt x="496" y="1389"/>
                </a:lnTo>
                <a:lnTo>
                  <a:pt x="511" y="1397"/>
                </a:lnTo>
                <a:lnTo>
                  <a:pt x="528" y="1406"/>
                </a:lnTo>
                <a:lnTo>
                  <a:pt x="545" y="1413"/>
                </a:lnTo>
                <a:lnTo>
                  <a:pt x="564" y="1416"/>
                </a:lnTo>
                <a:lnTo>
                  <a:pt x="566" y="1430"/>
                </a:lnTo>
                <a:lnTo>
                  <a:pt x="571" y="1442"/>
                </a:lnTo>
                <a:lnTo>
                  <a:pt x="576" y="1456"/>
                </a:lnTo>
                <a:lnTo>
                  <a:pt x="581" y="1466"/>
                </a:lnTo>
                <a:lnTo>
                  <a:pt x="588" y="1478"/>
                </a:lnTo>
                <a:lnTo>
                  <a:pt x="597" y="1488"/>
                </a:lnTo>
                <a:lnTo>
                  <a:pt x="605" y="1498"/>
                </a:lnTo>
                <a:lnTo>
                  <a:pt x="616" y="1507"/>
                </a:lnTo>
                <a:lnTo>
                  <a:pt x="638" y="1480"/>
                </a:lnTo>
                <a:lnTo>
                  <a:pt x="626" y="1468"/>
                </a:lnTo>
                <a:lnTo>
                  <a:pt x="616" y="1452"/>
                </a:lnTo>
                <a:lnTo>
                  <a:pt x="607" y="1437"/>
                </a:lnTo>
                <a:lnTo>
                  <a:pt x="602" y="1420"/>
                </a:lnTo>
                <a:lnTo>
                  <a:pt x="626" y="1418"/>
                </a:lnTo>
                <a:lnTo>
                  <a:pt x="650" y="1411"/>
                </a:lnTo>
                <a:lnTo>
                  <a:pt x="672" y="1402"/>
                </a:lnTo>
                <a:lnTo>
                  <a:pt x="693" y="1392"/>
                </a:lnTo>
                <a:lnTo>
                  <a:pt x="712" y="1378"/>
                </a:lnTo>
                <a:lnTo>
                  <a:pt x="729" y="1361"/>
                </a:lnTo>
                <a:lnTo>
                  <a:pt x="744" y="1342"/>
                </a:lnTo>
                <a:lnTo>
                  <a:pt x="756" y="1322"/>
                </a:lnTo>
                <a:lnTo>
                  <a:pt x="760" y="1323"/>
                </a:lnTo>
                <a:lnTo>
                  <a:pt x="763" y="1327"/>
                </a:lnTo>
                <a:lnTo>
                  <a:pt x="765" y="1329"/>
                </a:lnTo>
                <a:lnTo>
                  <a:pt x="768" y="1332"/>
                </a:lnTo>
                <a:lnTo>
                  <a:pt x="763" y="1347"/>
                </a:lnTo>
                <a:lnTo>
                  <a:pt x="758" y="1363"/>
                </a:lnTo>
                <a:lnTo>
                  <a:pt x="756" y="1378"/>
                </a:lnTo>
                <a:lnTo>
                  <a:pt x="755" y="1396"/>
                </a:lnTo>
                <a:lnTo>
                  <a:pt x="758" y="1426"/>
                </a:lnTo>
                <a:lnTo>
                  <a:pt x="767" y="1457"/>
                </a:lnTo>
                <a:lnTo>
                  <a:pt x="782" y="1483"/>
                </a:lnTo>
                <a:lnTo>
                  <a:pt x="804" y="1505"/>
                </a:lnTo>
                <a:lnTo>
                  <a:pt x="827" y="1476"/>
                </a:lnTo>
                <a:lnTo>
                  <a:pt x="811" y="1461"/>
                </a:lnTo>
                <a:lnTo>
                  <a:pt x="799" y="1440"/>
                </a:lnTo>
                <a:lnTo>
                  <a:pt x="791" y="1418"/>
                </a:lnTo>
                <a:lnTo>
                  <a:pt x="789" y="1396"/>
                </a:lnTo>
                <a:lnTo>
                  <a:pt x="789" y="1383"/>
                </a:lnTo>
                <a:lnTo>
                  <a:pt x="792" y="1371"/>
                </a:lnTo>
                <a:lnTo>
                  <a:pt x="794" y="1359"/>
                </a:lnTo>
                <a:lnTo>
                  <a:pt x="799" y="1347"/>
                </a:lnTo>
                <a:lnTo>
                  <a:pt x="806" y="1349"/>
                </a:lnTo>
                <a:lnTo>
                  <a:pt x="813" y="1353"/>
                </a:lnTo>
                <a:lnTo>
                  <a:pt x="818" y="1354"/>
                </a:lnTo>
                <a:lnTo>
                  <a:pt x="825" y="1354"/>
                </a:lnTo>
                <a:lnTo>
                  <a:pt x="832" y="1356"/>
                </a:lnTo>
                <a:lnTo>
                  <a:pt x="839" y="1358"/>
                </a:lnTo>
                <a:lnTo>
                  <a:pt x="846" y="1358"/>
                </a:lnTo>
                <a:lnTo>
                  <a:pt x="852" y="1358"/>
                </a:lnTo>
                <a:lnTo>
                  <a:pt x="852" y="1322"/>
                </a:lnTo>
                <a:lnTo>
                  <a:pt x="828" y="1320"/>
                </a:lnTo>
                <a:lnTo>
                  <a:pt x="808" y="1313"/>
                </a:lnTo>
                <a:lnTo>
                  <a:pt x="787" y="1301"/>
                </a:lnTo>
                <a:lnTo>
                  <a:pt x="770" y="1287"/>
                </a:lnTo>
                <a:lnTo>
                  <a:pt x="756" y="1270"/>
                </a:lnTo>
                <a:lnTo>
                  <a:pt x="746" y="1250"/>
                </a:lnTo>
                <a:lnTo>
                  <a:pt x="739" y="1229"/>
                </a:lnTo>
                <a:lnTo>
                  <a:pt x="738" y="1205"/>
                </a:lnTo>
                <a:lnTo>
                  <a:pt x="741" y="1179"/>
                </a:lnTo>
                <a:lnTo>
                  <a:pt x="750" y="1154"/>
                </a:lnTo>
                <a:lnTo>
                  <a:pt x="762" y="1131"/>
                </a:lnTo>
                <a:lnTo>
                  <a:pt x="780" y="1112"/>
                </a:lnTo>
                <a:lnTo>
                  <a:pt x="787" y="1143"/>
                </a:lnTo>
                <a:lnTo>
                  <a:pt x="798" y="1174"/>
                </a:lnTo>
                <a:lnTo>
                  <a:pt x="811" y="1202"/>
                </a:lnTo>
                <a:lnTo>
                  <a:pt x="827" y="1227"/>
                </a:lnTo>
                <a:lnTo>
                  <a:pt x="846" y="1251"/>
                </a:lnTo>
                <a:lnTo>
                  <a:pt x="866" y="1274"/>
                </a:lnTo>
                <a:lnTo>
                  <a:pt x="890" y="1291"/>
                </a:lnTo>
                <a:lnTo>
                  <a:pt x="916" y="1306"/>
                </a:lnTo>
                <a:lnTo>
                  <a:pt x="928" y="1318"/>
                </a:lnTo>
                <a:lnTo>
                  <a:pt x="936" y="1332"/>
                </a:lnTo>
                <a:lnTo>
                  <a:pt x="942" y="1347"/>
                </a:lnTo>
                <a:lnTo>
                  <a:pt x="943" y="1365"/>
                </a:lnTo>
                <a:lnTo>
                  <a:pt x="942" y="1380"/>
                </a:lnTo>
                <a:lnTo>
                  <a:pt x="938" y="1394"/>
                </a:lnTo>
                <a:lnTo>
                  <a:pt x="931" y="1406"/>
                </a:lnTo>
                <a:lnTo>
                  <a:pt x="921" y="1418"/>
                </a:lnTo>
                <a:lnTo>
                  <a:pt x="911" y="1426"/>
                </a:lnTo>
                <a:lnTo>
                  <a:pt x="897" y="1433"/>
                </a:lnTo>
                <a:lnTo>
                  <a:pt x="883" y="1438"/>
                </a:lnTo>
                <a:lnTo>
                  <a:pt x="868" y="1440"/>
                </a:lnTo>
                <a:lnTo>
                  <a:pt x="868" y="1476"/>
                </a:lnTo>
                <a:lnTo>
                  <a:pt x="887" y="1474"/>
                </a:lnTo>
                <a:lnTo>
                  <a:pt x="904" y="1469"/>
                </a:lnTo>
                <a:lnTo>
                  <a:pt x="921" y="1462"/>
                </a:lnTo>
                <a:lnTo>
                  <a:pt x="936" y="1452"/>
                </a:lnTo>
                <a:lnTo>
                  <a:pt x="948" y="1440"/>
                </a:lnTo>
                <a:lnTo>
                  <a:pt x="960" y="1426"/>
                </a:lnTo>
                <a:lnTo>
                  <a:pt x="969" y="1411"/>
                </a:lnTo>
                <a:lnTo>
                  <a:pt x="976" y="1394"/>
                </a:lnTo>
                <a:lnTo>
                  <a:pt x="991" y="1397"/>
                </a:lnTo>
                <a:lnTo>
                  <a:pt x="1007" y="1402"/>
                </a:lnTo>
                <a:lnTo>
                  <a:pt x="1019" y="1409"/>
                </a:lnTo>
                <a:lnTo>
                  <a:pt x="1031" y="1420"/>
                </a:lnTo>
                <a:lnTo>
                  <a:pt x="1039" y="1432"/>
                </a:lnTo>
                <a:lnTo>
                  <a:pt x="1046" y="1445"/>
                </a:lnTo>
                <a:lnTo>
                  <a:pt x="1051" y="1461"/>
                </a:lnTo>
                <a:lnTo>
                  <a:pt x="1053" y="1476"/>
                </a:lnTo>
                <a:lnTo>
                  <a:pt x="1087" y="1476"/>
                </a:lnTo>
                <a:lnTo>
                  <a:pt x="1086" y="1454"/>
                </a:lnTo>
                <a:lnTo>
                  <a:pt x="1079" y="1433"/>
                </a:lnTo>
                <a:lnTo>
                  <a:pt x="1068" y="1413"/>
                </a:lnTo>
                <a:lnTo>
                  <a:pt x="1056" y="1397"/>
                </a:lnTo>
                <a:lnTo>
                  <a:pt x="1039" y="1382"/>
                </a:lnTo>
                <a:lnTo>
                  <a:pt x="1022" y="1371"/>
                </a:lnTo>
                <a:lnTo>
                  <a:pt x="1002" y="1363"/>
                </a:lnTo>
                <a:lnTo>
                  <a:pt x="979" y="1359"/>
                </a:lnTo>
                <a:lnTo>
                  <a:pt x="979" y="1351"/>
                </a:lnTo>
                <a:lnTo>
                  <a:pt x="978" y="1342"/>
                </a:lnTo>
                <a:lnTo>
                  <a:pt x="976" y="1335"/>
                </a:lnTo>
                <a:lnTo>
                  <a:pt x="972" y="1327"/>
                </a:lnTo>
                <a:lnTo>
                  <a:pt x="984" y="1329"/>
                </a:lnTo>
                <a:lnTo>
                  <a:pt x="998" y="1332"/>
                </a:lnTo>
                <a:lnTo>
                  <a:pt x="1010" y="1334"/>
                </a:lnTo>
                <a:lnTo>
                  <a:pt x="1022" y="1334"/>
                </a:lnTo>
                <a:lnTo>
                  <a:pt x="1022" y="1298"/>
                </a:lnTo>
                <a:lnTo>
                  <a:pt x="1010" y="1298"/>
                </a:lnTo>
                <a:lnTo>
                  <a:pt x="1000" y="1296"/>
                </a:lnTo>
                <a:lnTo>
                  <a:pt x="990" y="1294"/>
                </a:lnTo>
                <a:lnTo>
                  <a:pt x="978" y="1293"/>
                </a:lnTo>
                <a:lnTo>
                  <a:pt x="967" y="1289"/>
                </a:lnTo>
                <a:lnTo>
                  <a:pt x="957" y="1286"/>
                </a:lnTo>
                <a:lnTo>
                  <a:pt x="948" y="1282"/>
                </a:lnTo>
                <a:lnTo>
                  <a:pt x="938" y="1277"/>
                </a:lnTo>
                <a:lnTo>
                  <a:pt x="935" y="1275"/>
                </a:lnTo>
                <a:lnTo>
                  <a:pt x="933" y="1274"/>
                </a:lnTo>
                <a:lnTo>
                  <a:pt x="930" y="1272"/>
                </a:lnTo>
                <a:lnTo>
                  <a:pt x="926" y="1270"/>
                </a:lnTo>
                <a:lnTo>
                  <a:pt x="912" y="1263"/>
                </a:lnTo>
                <a:lnTo>
                  <a:pt x="900" y="1253"/>
                </a:lnTo>
                <a:lnTo>
                  <a:pt x="888" y="1244"/>
                </a:lnTo>
                <a:lnTo>
                  <a:pt x="876" y="1232"/>
                </a:lnTo>
                <a:lnTo>
                  <a:pt x="866" y="1220"/>
                </a:lnTo>
                <a:lnTo>
                  <a:pt x="858" y="1208"/>
                </a:lnTo>
                <a:lnTo>
                  <a:pt x="847" y="1195"/>
                </a:lnTo>
                <a:lnTo>
                  <a:pt x="840" y="1181"/>
                </a:lnTo>
                <a:lnTo>
                  <a:pt x="863" y="1190"/>
                </a:lnTo>
                <a:lnTo>
                  <a:pt x="885" y="1196"/>
                </a:lnTo>
                <a:lnTo>
                  <a:pt x="907" y="1203"/>
                </a:lnTo>
                <a:lnTo>
                  <a:pt x="930" y="1208"/>
                </a:lnTo>
                <a:lnTo>
                  <a:pt x="952" y="1214"/>
                </a:lnTo>
                <a:lnTo>
                  <a:pt x="976" y="1219"/>
                </a:lnTo>
                <a:lnTo>
                  <a:pt x="998" y="1222"/>
                </a:lnTo>
                <a:lnTo>
                  <a:pt x="1022" y="1224"/>
                </a:lnTo>
                <a:lnTo>
                  <a:pt x="1029" y="1226"/>
                </a:lnTo>
                <a:lnTo>
                  <a:pt x="1038" y="1227"/>
                </a:lnTo>
                <a:lnTo>
                  <a:pt x="1044" y="1229"/>
                </a:lnTo>
                <a:lnTo>
                  <a:pt x="1051" y="1232"/>
                </a:lnTo>
                <a:lnTo>
                  <a:pt x="1058" y="1236"/>
                </a:lnTo>
                <a:lnTo>
                  <a:pt x="1063" y="1241"/>
                </a:lnTo>
                <a:lnTo>
                  <a:pt x="1068" y="1246"/>
                </a:lnTo>
                <a:lnTo>
                  <a:pt x="1074" y="1251"/>
                </a:lnTo>
                <a:lnTo>
                  <a:pt x="1082" y="1265"/>
                </a:lnTo>
                <a:lnTo>
                  <a:pt x="1089" y="1279"/>
                </a:lnTo>
                <a:lnTo>
                  <a:pt x="1092" y="1294"/>
                </a:lnTo>
                <a:lnTo>
                  <a:pt x="1092" y="1310"/>
                </a:lnTo>
                <a:lnTo>
                  <a:pt x="1091" y="1322"/>
                </a:lnTo>
                <a:lnTo>
                  <a:pt x="1086" y="1332"/>
                </a:lnTo>
                <a:lnTo>
                  <a:pt x="1080" y="1342"/>
                </a:lnTo>
                <a:lnTo>
                  <a:pt x="1074" y="1353"/>
                </a:lnTo>
                <a:lnTo>
                  <a:pt x="1099" y="1377"/>
                </a:lnTo>
                <a:lnTo>
                  <a:pt x="1110" y="1363"/>
                </a:lnTo>
                <a:lnTo>
                  <a:pt x="1118" y="1347"/>
                </a:lnTo>
                <a:lnTo>
                  <a:pt x="1123" y="1330"/>
                </a:lnTo>
                <a:lnTo>
                  <a:pt x="1127" y="1311"/>
                </a:lnTo>
                <a:lnTo>
                  <a:pt x="1127" y="1308"/>
                </a:lnTo>
                <a:lnTo>
                  <a:pt x="1127" y="1305"/>
                </a:lnTo>
                <a:lnTo>
                  <a:pt x="1127" y="1301"/>
                </a:lnTo>
                <a:lnTo>
                  <a:pt x="1127" y="1298"/>
                </a:lnTo>
                <a:lnTo>
                  <a:pt x="1134" y="1296"/>
                </a:lnTo>
                <a:lnTo>
                  <a:pt x="1140" y="1296"/>
                </a:lnTo>
                <a:lnTo>
                  <a:pt x="1147" y="1294"/>
                </a:lnTo>
                <a:lnTo>
                  <a:pt x="1154" y="1294"/>
                </a:lnTo>
                <a:lnTo>
                  <a:pt x="1180" y="1298"/>
                </a:lnTo>
                <a:lnTo>
                  <a:pt x="1204" y="1305"/>
                </a:lnTo>
                <a:lnTo>
                  <a:pt x="1224" y="1317"/>
                </a:lnTo>
                <a:lnTo>
                  <a:pt x="1243" y="1332"/>
                </a:lnTo>
                <a:lnTo>
                  <a:pt x="1259" y="1351"/>
                </a:lnTo>
                <a:lnTo>
                  <a:pt x="1271" y="1373"/>
                </a:lnTo>
                <a:lnTo>
                  <a:pt x="1279" y="1397"/>
                </a:lnTo>
                <a:lnTo>
                  <a:pt x="1281" y="1423"/>
                </a:lnTo>
                <a:lnTo>
                  <a:pt x="1281" y="1433"/>
                </a:lnTo>
                <a:lnTo>
                  <a:pt x="1279" y="1444"/>
                </a:lnTo>
                <a:lnTo>
                  <a:pt x="1278" y="1456"/>
                </a:lnTo>
                <a:lnTo>
                  <a:pt x="1274" y="1466"/>
                </a:lnTo>
                <a:lnTo>
                  <a:pt x="1309" y="1476"/>
                </a:lnTo>
                <a:lnTo>
                  <a:pt x="1312" y="1462"/>
                </a:lnTo>
                <a:lnTo>
                  <a:pt x="1315" y="1450"/>
                </a:lnTo>
                <a:lnTo>
                  <a:pt x="1317" y="1437"/>
                </a:lnTo>
                <a:lnTo>
                  <a:pt x="1317" y="1423"/>
                </a:lnTo>
                <a:lnTo>
                  <a:pt x="1315" y="1401"/>
                </a:lnTo>
                <a:lnTo>
                  <a:pt x="1312" y="1378"/>
                </a:lnTo>
                <a:lnTo>
                  <a:pt x="1303" y="1359"/>
                </a:lnTo>
                <a:lnTo>
                  <a:pt x="1295" y="1341"/>
                </a:lnTo>
                <a:lnTo>
                  <a:pt x="1310" y="1323"/>
                </a:lnTo>
                <a:lnTo>
                  <a:pt x="1322" y="1303"/>
                </a:lnTo>
                <a:lnTo>
                  <a:pt x="1334" y="1284"/>
                </a:lnTo>
                <a:lnTo>
                  <a:pt x="1343" y="1262"/>
                </a:lnTo>
                <a:lnTo>
                  <a:pt x="1351" y="1239"/>
                </a:lnTo>
                <a:lnTo>
                  <a:pt x="1357" y="1217"/>
                </a:lnTo>
                <a:lnTo>
                  <a:pt x="1358" y="1195"/>
                </a:lnTo>
                <a:lnTo>
                  <a:pt x="1360" y="1171"/>
                </a:lnTo>
                <a:lnTo>
                  <a:pt x="1324" y="1171"/>
                </a:lnTo>
                <a:lnTo>
                  <a:pt x="1324" y="1190"/>
                </a:lnTo>
                <a:lnTo>
                  <a:pt x="1321" y="1210"/>
                </a:lnTo>
                <a:lnTo>
                  <a:pt x="1317" y="1229"/>
                </a:lnTo>
                <a:lnTo>
                  <a:pt x="1312" y="1246"/>
                </a:lnTo>
                <a:lnTo>
                  <a:pt x="1303" y="1263"/>
                </a:lnTo>
                <a:lnTo>
                  <a:pt x="1295" y="1281"/>
                </a:lnTo>
                <a:lnTo>
                  <a:pt x="1285" y="1296"/>
                </a:lnTo>
                <a:lnTo>
                  <a:pt x="1272" y="1311"/>
                </a:lnTo>
                <a:lnTo>
                  <a:pt x="1260" y="1299"/>
                </a:lnTo>
                <a:lnTo>
                  <a:pt x="1248" y="1289"/>
                </a:lnTo>
                <a:lnTo>
                  <a:pt x="1235" y="1281"/>
                </a:lnTo>
                <a:lnTo>
                  <a:pt x="1219" y="1274"/>
                </a:lnTo>
                <a:lnTo>
                  <a:pt x="1204" y="1267"/>
                </a:lnTo>
                <a:lnTo>
                  <a:pt x="1188" y="1263"/>
                </a:lnTo>
                <a:lnTo>
                  <a:pt x="1171" y="1262"/>
                </a:lnTo>
                <a:lnTo>
                  <a:pt x="1154" y="1260"/>
                </a:lnTo>
                <a:lnTo>
                  <a:pt x="1146" y="1260"/>
                </a:lnTo>
                <a:lnTo>
                  <a:pt x="1137" y="1260"/>
                </a:lnTo>
                <a:lnTo>
                  <a:pt x="1128" y="1262"/>
                </a:lnTo>
                <a:lnTo>
                  <a:pt x="1120" y="1263"/>
                </a:lnTo>
                <a:lnTo>
                  <a:pt x="1116" y="1253"/>
                </a:lnTo>
                <a:lnTo>
                  <a:pt x="1111" y="1244"/>
                </a:lnTo>
                <a:lnTo>
                  <a:pt x="1106" y="1236"/>
                </a:lnTo>
                <a:lnTo>
                  <a:pt x="1099" y="1227"/>
                </a:lnTo>
                <a:lnTo>
                  <a:pt x="1120" y="1226"/>
                </a:lnTo>
                <a:lnTo>
                  <a:pt x="1140" y="1226"/>
                </a:lnTo>
                <a:lnTo>
                  <a:pt x="1161" y="1222"/>
                </a:lnTo>
                <a:lnTo>
                  <a:pt x="1180" y="1220"/>
                </a:lnTo>
                <a:lnTo>
                  <a:pt x="1200" y="1217"/>
                </a:lnTo>
                <a:lnTo>
                  <a:pt x="1219" y="1212"/>
                </a:lnTo>
                <a:lnTo>
                  <a:pt x="1240" y="1208"/>
                </a:lnTo>
                <a:lnTo>
                  <a:pt x="1259" y="1203"/>
                </a:lnTo>
                <a:lnTo>
                  <a:pt x="1250" y="1169"/>
                </a:lnTo>
                <a:lnTo>
                  <a:pt x="1223" y="1176"/>
                </a:lnTo>
                <a:lnTo>
                  <a:pt x="1195" y="1181"/>
                </a:lnTo>
                <a:lnTo>
                  <a:pt x="1166" y="1186"/>
                </a:lnTo>
                <a:lnTo>
                  <a:pt x="1139" y="1190"/>
                </a:lnTo>
                <a:lnTo>
                  <a:pt x="1110" y="1191"/>
                </a:lnTo>
                <a:lnTo>
                  <a:pt x="1082" y="1191"/>
                </a:lnTo>
                <a:lnTo>
                  <a:pt x="1053" y="1191"/>
                </a:lnTo>
                <a:lnTo>
                  <a:pt x="1026" y="1190"/>
                </a:lnTo>
                <a:lnTo>
                  <a:pt x="998" y="1186"/>
                </a:lnTo>
                <a:lnTo>
                  <a:pt x="972" y="1183"/>
                </a:lnTo>
                <a:lnTo>
                  <a:pt x="947" y="1178"/>
                </a:lnTo>
                <a:lnTo>
                  <a:pt x="921" y="1171"/>
                </a:lnTo>
                <a:lnTo>
                  <a:pt x="895" y="1164"/>
                </a:lnTo>
                <a:lnTo>
                  <a:pt x="871" y="1155"/>
                </a:lnTo>
                <a:lnTo>
                  <a:pt x="846" y="1145"/>
                </a:lnTo>
                <a:lnTo>
                  <a:pt x="822" y="1135"/>
                </a:lnTo>
                <a:lnTo>
                  <a:pt x="822" y="1136"/>
                </a:lnTo>
                <a:lnTo>
                  <a:pt x="820" y="1128"/>
                </a:lnTo>
                <a:lnTo>
                  <a:pt x="816" y="1118"/>
                </a:lnTo>
                <a:lnTo>
                  <a:pt x="815" y="1107"/>
                </a:lnTo>
                <a:lnTo>
                  <a:pt x="815" y="1099"/>
                </a:lnTo>
                <a:lnTo>
                  <a:pt x="813" y="1087"/>
                </a:lnTo>
                <a:lnTo>
                  <a:pt x="813" y="1076"/>
                </a:lnTo>
                <a:lnTo>
                  <a:pt x="811" y="1066"/>
                </a:lnTo>
                <a:lnTo>
                  <a:pt x="810" y="1056"/>
                </a:lnTo>
                <a:lnTo>
                  <a:pt x="1461" y="1056"/>
                </a:lnTo>
                <a:lnTo>
                  <a:pt x="1461" y="10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MX" altLang="es-GT"/>
          </a:p>
        </p:txBody>
      </p:sp>
      <p:sp>
        <p:nvSpPr>
          <p:cNvPr id="129032" name="Text Box 6">
            <a:extLst>
              <a:ext uri="{FF2B5EF4-FFF2-40B4-BE49-F238E27FC236}">
                <a16:creationId xmlns:a16="http://schemas.microsoft.com/office/drawing/2014/main" id="{3A67FB19-B6A9-248E-95AD-1527609FC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9" y="5373688"/>
            <a:ext cx="828675" cy="406400"/>
          </a:xfrm>
          <a:prstGeom prst="rect">
            <a:avLst/>
          </a:prstGeom>
          <a:solidFill>
            <a:srgbClr val="66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es-ES" altLang="es-GT" sz="2000" b="1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es-ES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29033" name="Text Box 7">
            <a:extLst>
              <a:ext uri="{FF2B5EF4-FFF2-40B4-BE49-F238E27FC236}">
                <a16:creationId xmlns:a16="http://schemas.microsoft.com/office/drawing/2014/main" id="{92E7E5EC-BDF1-39BD-C555-9F92A306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5084763"/>
            <a:ext cx="404813" cy="1016000"/>
          </a:xfrm>
          <a:prstGeom prst="rect">
            <a:avLst/>
          </a:prstGeom>
          <a:solidFill>
            <a:srgbClr val="66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N</a:t>
            </a:r>
          </a:p>
          <a:p>
            <a:pPr algn="l" eaLnBrk="1" hangingPunct="1"/>
            <a:r>
              <a:rPr lang="es-CO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</a:p>
          <a:p>
            <a:pPr algn="l" eaLnBrk="1" hangingPunct="1"/>
            <a:r>
              <a:rPr lang="es-CO" altLang="es-GT" sz="2000" b="1">
                <a:solidFill>
                  <a:schemeClr val="bg1"/>
                </a:solidFill>
                <a:latin typeface="Arial Black" panose="020B0A04020102020204" pitchFamily="34" charset="0"/>
              </a:rPr>
              <a:t>K</a:t>
            </a:r>
            <a:endParaRPr lang="es-ES" altLang="es-GT" sz="2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16908" name="Rectangle 12">
            <a:extLst>
              <a:ext uri="{FF2B5EF4-FFF2-40B4-BE49-F238E27FC236}">
                <a16:creationId xmlns:a16="http://schemas.microsoft.com/office/drawing/2014/main" id="{11B90ED8-F372-2883-1054-9B55FA53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708276"/>
            <a:ext cx="1079500" cy="396875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</a:t>
            </a:r>
          </a:p>
        </p:txBody>
      </p:sp>
      <p:sp>
        <p:nvSpPr>
          <p:cNvPr id="129035" name="Oval 11">
            <a:extLst>
              <a:ext uri="{FF2B5EF4-FFF2-40B4-BE49-F238E27FC236}">
                <a16:creationId xmlns:a16="http://schemas.microsoft.com/office/drawing/2014/main" id="{6D9447CC-C314-2C04-96D4-42AB69FC5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1" y="3321050"/>
            <a:ext cx="1166813" cy="503238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400"/>
              <a:t>ALIMENTO</a:t>
            </a:r>
            <a:endParaRPr lang="es-ES" altLang="es-GT" sz="1400"/>
          </a:p>
        </p:txBody>
      </p:sp>
      <p:sp>
        <p:nvSpPr>
          <p:cNvPr id="129036" name="Oval 12">
            <a:extLst>
              <a:ext uri="{FF2B5EF4-FFF2-40B4-BE49-F238E27FC236}">
                <a16:creationId xmlns:a16="http://schemas.microsoft.com/office/drawing/2014/main" id="{CFE86841-1004-014B-5616-C976A29B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2763" y="3321050"/>
            <a:ext cx="1166812" cy="503238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400"/>
              <a:t>ENERGÍA</a:t>
            </a:r>
            <a:endParaRPr lang="es-ES" altLang="es-GT" sz="1400"/>
          </a:p>
        </p:txBody>
      </p:sp>
      <p:sp>
        <p:nvSpPr>
          <p:cNvPr id="129037" name="AutoShape 13">
            <a:extLst>
              <a:ext uri="{FF2B5EF4-FFF2-40B4-BE49-F238E27FC236}">
                <a16:creationId xmlns:a16="http://schemas.microsoft.com/office/drawing/2014/main" id="{22B69871-29F0-A43F-5B66-07FCDA4265B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395663" y="1954214"/>
            <a:ext cx="215900" cy="503237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38" name="AutoShape 14">
            <a:extLst>
              <a:ext uri="{FF2B5EF4-FFF2-40B4-BE49-F238E27FC236}">
                <a16:creationId xmlns:a16="http://schemas.microsoft.com/office/drawing/2014/main" id="{8AD604E2-EC5C-0F9B-739B-AC1233CE42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08094" y="3321844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39" name="AutoShape 15">
            <a:extLst>
              <a:ext uri="{FF2B5EF4-FFF2-40B4-BE49-F238E27FC236}">
                <a16:creationId xmlns:a16="http://schemas.microsoft.com/office/drawing/2014/main" id="{E8701B92-BCC8-99D6-88FF-7CA8751A61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63182" y="3321845"/>
            <a:ext cx="215900" cy="503237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0" name="AutoShape 16">
            <a:extLst>
              <a:ext uri="{FF2B5EF4-FFF2-40B4-BE49-F238E27FC236}">
                <a16:creationId xmlns:a16="http://schemas.microsoft.com/office/drawing/2014/main" id="{ABE5576F-E69A-8008-6F07-FB5BCB86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1952625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1" name="AutoShape 17">
            <a:extLst>
              <a:ext uri="{FF2B5EF4-FFF2-40B4-BE49-F238E27FC236}">
                <a16:creationId xmlns:a16="http://schemas.microsoft.com/office/drawing/2014/main" id="{E5F6CB5C-96EE-072A-3E0F-6AD8AF8C45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789069" y="5337969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2" name="AutoShape 18">
            <a:extLst>
              <a:ext uri="{FF2B5EF4-FFF2-40B4-BE49-F238E27FC236}">
                <a16:creationId xmlns:a16="http://schemas.microsoft.com/office/drawing/2014/main" id="{98E03BFC-7977-D0F0-DF63-78B7548B022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40919" y="5337969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3" name="AutoShape 19">
            <a:extLst>
              <a:ext uri="{FF2B5EF4-FFF2-40B4-BE49-F238E27FC236}">
                <a16:creationId xmlns:a16="http://schemas.microsoft.com/office/drawing/2014/main" id="{A2669ADD-5BE3-E5AC-C335-9F27376F1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4724400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4" name="Oval 20">
            <a:extLst>
              <a:ext uri="{FF2B5EF4-FFF2-40B4-BE49-F238E27FC236}">
                <a16:creationId xmlns:a16="http://schemas.microsoft.com/office/drawing/2014/main" id="{E0BFFE9B-6CD8-7445-14DE-53846E8D0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041775"/>
            <a:ext cx="649287" cy="323850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200"/>
              <a:t>Vestido</a:t>
            </a:r>
            <a:endParaRPr lang="es-ES" altLang="es-GT" sz="1200"/>
          </a:p>
        </p:txBody>
      </p:sp>
      <p:sp>
        <p:nvSpPr>
          <p:cNvPr id="129045" name="Oval 21">
            <a:extLst>
              <a:ext uri="{FF2B5EF4-FFF2-40B4-BE49-F238E27FC236}">
                <a16:creationId xmlns:a16="http://schemas.microsoft.com/office/drawing/2014/main" id="{BC359E7D-C3AA-C536-11DE-9B0E5355D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9" y="4473575"/>
            <a:ext cx="720725" cy="323850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200"/>
              <a:t>Medicina</a:t>
            </a:r>
            <a:endParaRPr lang="es-ES" altLang="es-GT" sz="1200"/>
          </a:p>
        </p:txBody>
      </p:sp>
      <p:sp>
        <p:nvSpPr>
          <p:cNvPr id="129046" name="Oval 22">
            <a:extLst>
              <a:ext uri="{FF2B5EF4-FFF2-40B4-BE49-F238E27FC236}">
                <a16:creationId xmlns:a16="http://schemas.microsoft.com/office/drawing/2014/main" id="{1188705F-F362-E620-D691-AAC6284EA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1" y="4508500"/>
            <a:ext cx="1046163" cy="325438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200"/>
              <a:t>Comunicación</a:t>
            </a:r>
            <a:endParaRPr lang="es-ES" altLang="es-GT" sz="1200"/>
          </a:p>
        </p:txBody>
      </p:sp>
      <p:sp>
        <p:nvSpPr>
          <p:cNvPr id="129047" name="Oval 23">
            <a:extLst>
              <a:ext uri="{FF2B5EF4-FFF2-40B4-BE49-F238E27FC236}">
                <a16:creationId xmlns:a16="http://schemas.microsoft.com/office/drawing/2014/main" id="{E4BEF380-BE66-A80C-FE95-197EBB45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1" y="4076700"/>
            <a:ext cx="1044575" cy="323850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sz="1200"/>
              <a:t>Infraestructura</a:t>
            </a:r>
            <a:endParaRPr lang="es-ES" altLang="es-GT" sz="1200"/>
          </a:p>
        </p:txBody>
      </p:sp>
      <p:sp>
        <p:nvSpPr>
          <p:cNvPr id="129048" name="Line 24">
            <a:extLst>
              <a:ext uri="{FF2B5EF4-FFF2-40B4-BE49-F238E27FC236}">
                <a16:creationId xmlns:a16="http://schemas.microsoft.com/office/drawing/2014/main" id="{65641BE0-92CC-720A-C8E8-D9AABFA6E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2775" y="3284538"/>
            <a:ext cx="8642350" cy="365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49" name="Text Box 6">
            <a:extLst>
              <a:ext uri="{FF2B5EF4-FFF2-40B4-BE49-F238E27FC236}">
                <a16:creationId xmlns:a16="http://schemas.microsoft.com/office/drawing/2014/main" id="{9068080A-9E0C-043F-C013-8C0227AB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6129338"/>
            <a:ext cx="1943100" cy="711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GT" sz="2000" b="1">
                <a:latin typeface="Arial Black" panose="020B0A04020102020204" pitchFamily="34" charset="0"/>
              </a:rPr>
              <a:t>CONFLICTO</a:t>
            </a:r>
          </a:p>
          <a:p>
            <a:pPr eaLnBrk="1" hangingPunct="1"/>
            <a:r>
              <a:rPr lang="es-MX" altLang="es-GT" sz="2000" b="1">
                <a:latin typeface="Arial Black" panose="020B0A04020102020204" pitchFamily="34" charset="0"/>
              </a:rPr>
              <a:t>LOCAL</a:t>
            </a:r>
            <a:endParaRPr lang="es-ES" altLang="es-GT" sz="2000" b="1">
              <a:latin typeface="Arial Black" panose="020B0A04020102020204" pitchFamily="34" charset="0"/>
            </a:endParaRPr>
          </a:p>
        </p:txBody>
      </p:sp>
      <p:sp>
        <p:nvSpPr>
          <p:cNvPr id="129050" name="Text Box 6">
            <a:extLst>
              <a:ext uri="{FF2B5EF4-FFF2-40B4-BE49-F238E27FC236}">
                <a16:creationId xmlns:a16="http://schemas.microsoft.com/office/drawing/2014/main" id="{1BF7EA6D-EB4F-05C1-F7D7-E5DA152AA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908050"/>
            <a:ext cx="1511300" cy="711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sz="2000" b="1">
                <a:latin typeface="Arial Black" panose="020B0A04020102020204" pitchFamily="34" charset="0"/>
              </a:rPr>
              <a:t>IMPACTO</a:t>
            </a:r>
          </a:p>
          <a:p>
            <a:pPr eaLnBrk="1" hangingPunct="1"/>
            <a:r>
              <a:rPr lang="es-MX" altLang="es-GT" sz="2000" b="1">
                <a:latin typeface="Arial Black" panose="020B0A04020102020204" pitchFamily="34" charset="0"/>
              </a:rPr>
              <a:t>GLOBAL</a:t>
            </a:r>
            <a:endParaRPr lang="es-ES" altLang="es-GT" sz="2000" b="1">
              <a:latin typeface="Arial Black" panose="020B0A04020102020204" pitchFamily="34" charset="0"/>
            </a:endParaRPr>
          </a:p>
        </p:txBody>
      </p:sp>
      <p:sp>
        <p:nvSpPr>
          <p:cNvPr id="129051" name="Rectangle 27">
            <a:extLst>
              <a:ext uri="{FF2B5EF4-FFF2-40B4-BE49-F238E27FC236}">
                <a16:creationId xmlns:a16="http://schemas.microsoft.com/office/drawing/2014/main" id="{E7A5B31D-82DB-D2DB-0659-81F743BF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714" y="6273801"/>
            <a:ext cx="2427287" cy="512763"/>
          </a:xfrm>
          <a:prstGeom prst="rect">
            <a:avLst/>
          </a:prstGeom>
          <a:solidFill>
            <a:schemeClr val="hlink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Combustible</a:t>
            </a:r>
            <a:r>
              <a:rPr lang="es-MX" altLang="es-GT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MX" altLang="es-G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fósil</a:t>
            </a:r>
            <a:endParaRPr lang="es-ES" altLang="es-G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52" name="Rectangle 28">
            <a:extLst>
              <a:ext uri="{FF2B5EF4-FFF2-40B4-BE49-F238E27FC236}">
                <a16:creationId xmlns:a16="http://schemas.microsoft.com/office/drawing/2014/main" id="{0322E6BC-2BF1-0800-02EE-46A5068B4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6227764"/>
            <a:ext cx="1871663" cy="549275"/>
          </a:xfrm>
          <a:prstGeom prst="rect">
            <a:avLst/>
          </a:prstGeom>
          <a:solidFill>
            <a:schemeClr val="hlink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MX" altLang="es-G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Minería metales, </a:t>
            </a:r>
          </a:p>
          <a:p>
            <a:r>
              <a:rPr lang="es-MX" altLang="es-G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Piedras, etc</a:t>
            </a:r>
            <a:endParaRPr lang="es-ES" altLang="es-G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53" name="AutoShape 29">
            <a:extLst>
              <a:ext uri="{FF2B5EF4-FFF2-40B4-BE49-F238E27FC236}">
                <a16:creationId xmlns:a16="http://schemas.microsoft.com/office/drawing/2014/main" id="{EA07E7B3-953E-584C-CC3A-A0F96980F51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72719" y="6238081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54" name="AutoShape 30">
            <a:extLst>
              <a:ext uri="{FF2B5EF4-FFF2-40B4-BE49-F238E27FC236}">
                <a16:creationId xmlns:a16="http://schemas.microsoft.com/office/drawing/2014/main" id="{076D6511-F48D-1455-9B4C-8F4F8C7B05C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7119" y="6238081"/>
            <a:ext cx="215900" cy="503238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55" name="AutoShape 31">
            <a:extLst>
              <a:ext uri="{FF2B5EF4-FFF2-40B4-BE49-F238E27FC236}">
                <a16:creationId xmlns:a16="http://schemas.microsoft.com/office/drawing/2014/main" id="{689D37C4-ED60-3C63-110E-E40D42D84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1808163"/>
            <a:ext cx="179388" cy="4392612"/>
          </a:xfrm>
          <a:prstGeom prst="upArrow">
            <a:avLst>
              <a:gd name="adj1" fmla="val 50000"/>
              <a:gd name="adj2" fmla="val 612166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56" name="AutoShape 32">
            <a:extLst>
              <a:ext uri="{FF2B5EF4-FFF2-40B4-BE49-F238E27FC236}">
                <a16:creationId xmlns:a16="http://schemas.microsoft.com/office/drawing/2014/main" id="{DEF558B0-0F24-A250-8612-F91FCF162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0664" y="1844676"/>
            <a:ext cx="179387" cy="4392613"/>
          </a:xfrm>
          <a:prstGeom prst="upArrow">
            <a:avLst>
              <a:gd name="adj1" fmla="val 50000"/>
              <a:gd name="adj2" fmla="val 61217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GT"/>
          </a:p>
        </p:txBody>
      </p:sp>
      <p:sp>
        <p:nvSpPr>
          <p:cNvPr id="129057" name="Text Box 33">
            <a:extLst>
              <a:ext uri="{FF2B5EF4-FFF2-40B4-BE49-F238E27FC236}">
                <a16:creationId xmlns:a16="http://schemas.microsoft.com/office/drawing/2014/main" id="{8145F2C8-61F4-605F-9FE8-0CF33DAD3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016001"/>
            <a:ext cx="51276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s-GT" sz="4800">
                <a:latin typeface="Arial Black" panose="020B0A04020102020204" pitchFamily="34" charset="0"/>
              </a:rPr>
              <a:t>$</a:t>
            </a:r>
            <a:endParaRPr lang="es-ES" altLang="es-GT" sz="4800"/>
          </a:p>
        </p:txBody>
      </p:sp>
      <p:sp>
        <p:nvSpPr>
          <p:cNvPr id="129058" name="Text Box 34">
            <a:extLst>
              <a:ext uri="{FF2B5EF4-FFF2-40B4-BE49-F238E27FC236}">
                <a16:creationId xmlns:a16="http://schemas.microsoft.com/office/drawing/2014/main" id="{21D640C0-3FFF-80DD-6434-44CD480B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1085851"/>
            <a:ext cx="5905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altLang="es-GT" sz="4800">
                <a:latin typeface="Arial Black" panose="020B0A04020102020204" pitchFamily="34" charset="0"/>
              </a:rPr>
              <a:t>$</a:t>
            </a:r>
            <a:endParaRPr lang="es-ES" altLang="es-GT" sz="4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940" name="Picture 4">
            <a:extLst>
              <a:ext uri="{FF2B5EF4-FFF2-40B4-BE49-F238E27FC236}">
                <a16:creationId xmlns:a16="http://schemas.microsoft.com/office/drawing/2014/main" id="{3918617D-1D3F-3087-58A9-573F1F7D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368426"/>
            <a:ext cx="8893175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7941" name="Rectangle 5">
            <a:extLst>
              <a:ext uri="{FF2B5EF4-FFF2-40B4-BE49-F238E27FC236}">
                <a16:creationId xmlns:a16="http://schemas.microsoft.com/office/drawing/2014/main" id="{50538E7C-ECD9-4AD5-65AF-75307729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296863"/>
            <a:ext cx="7740650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 u="sng">
                <a:solidFill>
                  <a:srgbClr val="FFFF66"/>
                </a:solidFill>
                <a:latin typeface="Arial" panose="020B0604020202020204" pitchFamily="34" charset="0"/>
              </a:rPr>
              <a:t>MODULO SANITARIO FAMILIAR UTILIZADO EN SAN ANDRES</a:t>
            </a:r>
            <a:endParaRPr lang="es-ES" altLang="es-GT" sz="2000" b="1" u="sng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42" name="Picture 2">
            <a:extLst>
              <a:ext uri="{FF2B5EF4-FFF2-40B4-BE49-F238E27FC236}">
                <a16:creationId xmlns:a16="http://schemas.microsoft.com/office/drawing/2014/main" id="{74F300DA-A213-8565-B81A-223235AC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1775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43" name="Text Box 3">
            <a:extLst>
              <a:ext uri="{FF2B5EF4-FFF2-40B4-BE49-F238E27FC236}">
                <a16:creationId xmlns:a16="http://schemas.microsoft.com/office/drawing/2014/main" id="{E6488040-F631-E280-BF40-79B6FC9B7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4941889"/>
            <a:ext cx="33845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sz="2400" b="1">
                <a:solidFill>
                  <a:srgbClr val="FFFFFF"/>
                </a:solidFill>
                <a:latin typeface="Arial" panose="020B0604020202020204" pitchFamily="34" charset="0"/>
              </a:rPr>
              <a:t>UNIDAD SANITARIA FAMILIAR</a:t>
            </a:r>
          </a:p>
        </p:txBody>
      </p:sp>
      <p:sp>
        <p:nvSpPr>
          <p:cNvPr id="1546245" name="Rectangle 5">
            <a:extLst>
              <a:ext uri="{FF2B5EF4-FFF2-40B4-BE49-F238E27FC236}">
                <a16:creationId xmlns:a16="http://schemas.microsoft.com/office/drawing/2014/main" id="{97AD5209-6CD5-A209-61AB-282A775BA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1" y="1"/>
            <a:ext cx="7777163" cy="682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sz="2000" b="1" u="sng">
                <a:solidFill>
                  <a:srgbClr val="FFFF66"/>
                </a:solidFill>
                <a:latin typeface="Arial" panose="020B0604020202020204" pitchFamily="34" charset="0"/>
              </a:rPr>
              <a:t>MODULO SANITARIO FAMILIAR UTILIZADO EN AMAZONAS</a:t>
            </a:r>
            <a:endParaRPr lang="es-ES" altLang="es-GT" sz="2000" b="1" u="sng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010" name="Picture 2">
            <a:extLst>
              <a:ext uri="{FF2B5EF4-FFF2-40B4-BE49-F238E27FC236}">
                <a16:creationId xmlns:a16="http://schemas.microsoft.com/office/drawing/2014/main" id="{40E7B345-A194-0C1A-2E6A-B2320E9F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1" y="188914"/>
            <a:ext cx="2498725" cy="3348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1011" name="Text Box 3">
            <a:extLst>
              <a:ext uri="{FF2B5EF4-FFF2-40B4-BE49-F238E27FC236}">
                <a16:creationId xmlns:a16="http://schemas.microsoft.com/office/drawing/2014/main" id="{319702BB-B17B-5519-AC4F-44A3DBE5F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4" y="1"/>
            <a:ext cx="255587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MX" altLang="es-GT" b="1">
                <a:solidFill>
                  <a:srgbClr val="F4F913"/>
                </a:solidFill>
                <a:latin typeface="Arial" panose="020B0604020202020204" pitchFamily="34" charset="0"/>
              </a:rPr>
              <a:t>Cambio de Tanques:</a:t>
            </a:r>
          </a:p>
        </p:txBody>
      </p:sp>
      <p:pic>
        <p:nvPicPr>
          <p:cNvPr id="1451012" name="Picture 4">
            <a:extLst>
              <a:ext uri="{FF2B5EF4-FFF2-40B4-BE49-F238E27FC236}">
                <a16:creationId xmlns:a16="http://schemas.microsoft.com/office/drawing/2014/main" id="{5BB394FD-707A-DD83-3DDC-D71A789D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6" y="3771900"/>
            <a:ext cx="2384425" cy="308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1013" name="Picture 5">
            <a:extLst>
              <a:ext uri="{FF2B5EF4-FFF2-40B4-BE49-F238E27FC236}">
                <a16:creationId xmlns:a16="http://schemas.microsoft.com/office/drawing/2014/main" id="{2DE30D8A-25AA-EFB9-BB75-A6BF32BD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149725"/>
            <a:ext cx="2736850" cy="2484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1014" name="Picture 6">
            <a:extLst>
              <a:ext uri="{FF2B5EF4-FFF2-40B4-BE49-F238E27FC236}">
                <a16:creationId xmlns:a16="http://schemas.microsoft.com/office/drawing/2014/main" id="{1C43AA57-183E-4D4B-9CF6-E493BE4A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016000"/>
            <a:ext cx="2925763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1015" name="Picture 7">
            <a:extLst>
              <a:ext uri="{FF2B5EF4-FFF2-40B4-BE49-F238E27FC236}">
                <a16:creationId xmlns:a16="http://schemas.microsoft.com/office/drawing/2014/main" id="{841AD8C9-EFDE-8AA3-9688-DFBC92A2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692151"/>
            <a:ext cx="2808287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418" name="Rectangle 2">
            <a:extLst>
              <a:ext uri="{FF2B5EF4-FFF2-40B4-BE49-F238E27FC236}">
                <a16:creationId xmlns:a16="http://schemas.microsoft.com/office/drawing/2014/main" id="{9A3D2DBE-4457-B164-8E43-0BC27CCE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-7429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68419" name="Rectangle 3">
            <a:extLst>
              <a:ext uri="{FF2B5EF4-FFF2-40B4-BE49-F238E27FC236}">
                <a16:creationId xmlns:a16="http://schemas.microsoft.com/office/drawing/2014/main" id="{4A387221-DCEE-590D-7218-2ED88E82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-7429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68420" name="Rectangle 4">
            <a:extLst>
              <a:ext uri="{FF2B5EF4-FFF2-40B4-BE49-F238E27FC236}">
                <a16:creationId xmlns:a16="http://schemas.microsoft.com/office/drawing/2014/main" id="{9B373B84-A729-FC92-EF51-E05557EEC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-2286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68421" name="Picture 5">
            <a:extLst>
              <a:ext uri="{FF2B5EF4-FFF2-40B4-BE49-F238E27FC236}">
                <a16:creationId xmlns:a16="http://schemas.microsoft.com/office/drawing/2014/main" id="{0F91B6C4-71FB-9967-B01C-7C32C088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6" name="Text Box 2">
            <a:extLst>
              <a:ext uri="{FF2B5EF4-FFF2-40B4-BE49-F238E27FC236}">
                <a16:creationId xmlns:a16="http://schemas.microsoft.com/office/drawing/2014/main" id="{ED09F3A0-E3DC-F734-6528-75AEB663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180976"/>
            <a:ext cx="9144000" cy="881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</a:pPr>
            <a:r>
              <a:rPr lang="es-MX" altLang="es-GT" sz="3200" b="1" u="sng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SEPARACIÓN DE FLUJOS</a:t>
            </a:r>
            <a:endParaRPr lang="es-ES" altLang="es-GT" sz="2800" b="1" u="sng">
              <a:solidFill>
                <a:srgbClr val="F4F91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</a:pPr>
            <a:r>
              <a:rPr lang="es-ES" altLang="es-GT" sz="2000" b="1" i="1" u="sng">
                <a:solidFill>
                  <a:srgbClr val="F4F9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Ahorro de agua y aprovechamiento de nutrientes</a:t>
            </a:r>
          </a:p>
        </p:txBody>
      </p:sp>
      <p:sp>
        <p:nvSpPr>
          <p:cNvPr id="1419267" name="Text Box 3" descr="Papel carta">
            <a:extLst>
              <a:ext uri="{FF2B5EF4-FFF2-40B4-BE49-F238E27FC236}">
                <a16:creationId xmlns:a16="http://schemas.microsoft.com/office/drawing/2014/main" id="{D46D3E45-8F35-49BB-5A3B-E058CD7A7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278064"/>
            <a:ext cx="4862512" cy="18176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altLang="es-GT" sz="1600" b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68" name="Text Box 4">
            <a:extLst>
              <a:ext uri="{FF2B5EF4-FFF2-40B4-BE49-F238E27FC236}">
                <a16:creationId xmlns:a16="http://schemas.microsoft.com/office/drawing/2014/main" id="{8722D99A-BD16-A508-60C4-F9BB5777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1147764"/>
            <a:ext cx="3455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00"/>
                </a:solidFill>
                <a:latin typeface="Trebuchet MS" panose="020B0603020202020204" pitchFamily="34" charset="0"/>
              </a:rPr>
              <a:t>Captación de agua de lluvia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endParaRPr lang="es-ES" altLang="es-GT" sz="1400" b="1" baseline="30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69" name="Text Box 5">
            <a:extLst>
              <a:ext uri="{FF2B5EF4-FFF2-40B4-BE49-F238E27FC236}">
                <a16:creationId xmlns:a16="http://schemas.microsoft.com/office/drawing/2014/main" id="{555B0A30-087A-B817-894C-6B25E250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4379913"/>
            <a:ext cx="863600" cy="369332"/>
          </a:xfrm>
          <a:prstGeom prst="rect">
            <a:avLst/>
          </a:prstGeom>
          <a:solidFill>
            <a:srgbClr val="FF99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3300"/>
                </a:solidFill>
                <a:latin typeface="Trebuchet MS" panose="020B0603020202020204" pitchFamily="34" charset="0"/>
              </a:rPr>
              <a:t>Orina</a:t>
            </a:r>
          </a:p>
        </p:txBody>
      </p:sp>
      <p:sp>
        <p:nvSpPr>
          <p:cNvPr id="1419270" name="Text Box 6">
            <a:extLst>
              <a:ext uri="{FF2B5EF4-FFF2-40B4-BE49-F238E27FC236}">
                <a16:creationId xmlns:a16="http://schemas.microsoft.com/office/drawing/2014/main" id="{DD44FEA4-2BDA-CABF-818E-6725F51A9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2886075"/>
            <a:ext cx="15113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0099"/>
                </a:solidFill>
                <a:latin typeface="Trebuchet MS" panose="020B0603020202020204" pitchFamily="34" charset="0"/>
              </a:rPr>
              <a:t>Uso doméstico del agua</a:t>
            </a:r>
          </a:p>
        </p:txBody>
      </p:sp>
      <p:sp>
        <p:nvSpPr>
          <p:cNvPr id="1419271" name="Freeform 7">
            <a:extLst>
              <a:ext uri="{FF2B5EF4-FFF2-40B4-BE49-F238E27FC236}">
                <a16:creationId xmlns:a16="http://schemas.microsoft.com/office/drawing/2014/main" id="{12E2878A-A893-28B7-933D-418BD2E60CAE}"/>
              </a:ext>
            </a:extLst>
          </p:cNvPr>
          <p:cNvSpPr>
            <a:spLocks/>
          </p:cNvSpPr>
          <p:nvPr/>
        </p:nvSpPr>
        <p:spPr bwMode="auto">
          <a:xfrm rot="275229">
            <a:off x="1719264" y="2924176"/>
            <a:ext cx="1322387" cy="3395663"/>
          </a:xfrm>
          <a:custGeom>
            <a:avLst/>
            <a:gdLst>
              <a:gd name="T0" fmla="*/ 1391 w 1391"/>
              <a:gd name="T1" fmla="*/ 1678 h 1678"/>
              <a:gd name="T2" fmla="*/ 30 w 1391"/>
              <a:gd name="T3" fmla="*/ 771 h 1678"/>
              <a:gd name="T4" fmla="*/ 1210 w 1391"/>
              <a:gd name="T5" fmla="*/ 0 h 1678"/>
              <a:gd name="T6" fmla="*/ 0 60000 65536"/>
              <a:gd name="T7" fmla="*/ 0 60000 65536"/>
              <a:gd name="T8" fmla="*/ 0 60000 65536"/>
              <a:gd name="T9" fmla="*/ 0 w 1391"/>
              <a:gd name="T10" fmla="*/ 0 h 1678"/>
              <a:gd name="T11" fmla="*/ 1391 w 1391"/>
              <a:gd name="T12" fmla="*/ 1678 h 16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1" h="1678">
                <a:moveTo>
                  <a:pt x="1391" y="1678"/>
                </a:moveTo>
                <a:cubicBezTo>
                  <a:pt x="725" y="1364"/>
                  <a:pt x="60" y="1051"/>
                  <a:pt x="30" y="771"/>
                </a:cubicBezTo>
                <a:cubicBezTo>
                  <a:pt x="0" y="491"/>
                  <a:pt x="1013" y="128"/>
                  <a:pt x="1210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72" name="Text Box 8">
            <a:extLst>
              <a:ext uri="{FF2B5EF4-FFF2-40B4-BE49-F238E27FC236}">
                <a16:creationId xmlns:a16="http://schemas.microsoft.com/office/drawing/2014/main" id="{7DCD78D9-FA9B-1EE1-9F69-AE9CAA418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2673351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8000"/>
                </a:solidFill>
                <a:latin typeface="Trebuchet MS" panose="020B0603020202020204" pitchFamily="34" charset="0"/>
              </a:rPr>
              <a:t>Alimentación</a:t>
            </a:r>
          </a:p>
        </p:txBody>
      </p:sp>
      <p:sp>
        <p:nvSpPr>
          <p:cNvPr id="1419273" name="Freeform 9">
            <a:extLst>
              <a:ext uri="{FF2B5EF4-FFF2-40B4-BE49-F238E27FC236}">
                <a16:creationId xmlns:a16="http://schemas.microsoft.com/office/drawing/2014/main" id="{83F59B59-9A1B-08B8-741D-A1DBF0CDD578}"/>
              </a:ext>
            </a:extLst>
          </p:cNvPr>
          <p:cNvSpPr>
            <a:spLocks/>
          </p:cNvSpPr>
          <p:nvPr/>
        </p:nvSpPr>
        <p:spPr bwMode="auto">
          <a:xfrm rot="21132887">
            <a:off x="6332538" y="2744788"/>
            <a:ext cx="741362" cy="157162"/>
          </a:xfrm>
          <a:custGeom>
            <a:avLst/>
            <a:gdLst>
              <a:gd name="T0" fmla="*/ 680 w 680"/>
              <a:gd name="T1" fmla="*/ 0 h 454"/>
              <a:gd name="T2" fmla="*/ 272 w 680"/>
              <a:gd name="T3" fmla="*/ 181 h 454"/>
              <a:gd name="T4" fmla="*/ 0 w 680"/>
              <a:gd name="T5" fmla="*/ 454 h 454"/>
              <a:gd name="T6" fmla="*/ 0 60000 65536"/>
              <a:gd name="T7" fmla="*/ 0 60000 65536"/>
              <a:gd name="T8" fmla="*/ 0 60000 65536"/>
              <a:gd name="T9" fmla="*/ 0 w 680"/>
              <a:gd name="T10" fmla="*/ 0 h 454"/>
              <a:gd name="T11" fmla="*/ 680 w 680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454">
                <a:moveTo>
                  <a:pt x="680" y="0"/>
                </a:moveTo>
                <a:cubicBezTo>
                  <a:pt x="532" y="52"/>
                  <a:pt x="385" y="105"/>
                  <a:pt x="272" y="181"/>
                </a:cubicBezTo>
                <a:cubicBezTo>
                  <a:pt x="159" y="257"/>
                  <a:pt x="45" y="409"/>
                  <a:pt x="0" y="45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74" name="AutoShape 10" descr="Madera">
            <a:extLst>
              <a:ext uri="{FF2B5EF4-FFF2-40B4-BE49-F238E27FC236}">
                <a16:creationId xmlns:a16="http://schemas.microsoft.com/office/drawing/2014/main" id="{774DEB16-6356-28EA-AC30-299948777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3" y="1416050"/>
            <a:ext cx="5256212" cy="719138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75" name="Line 12">
            <a:extLst>
              <a:ext uri="{FF2B5EF4-FFF2-40B4-BE49-F238E27FC236}">
                <a16:creationId xmlns:a16="http://schemas.microsoft.com/office/drawing/2014/main" id="{1B5EE107-EBFD-AF6D-6F37-21DEAC28F2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3068639"/>
            <a:ext cx="2159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76" name="Line 13">
            <a:extLst>
              <a:ext uri="{FF2B5EF4-FFF2-40B4-BE49-F238E27FC236}">
                <a16:creationId xmlns:a16="http://schemas.microsoft.com/office/drawing/2014/main" id="{D5F23DEF-6A49-3825-D537-4BEA860F7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4" y="3068639"/>
            <a:ext cx="865187" cy="1152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77" name="Text Box 14">
            <a:extLst>
              <a:ext uri="{FF2B5EF4-FFF2-40B4-BE49-F238E27FC236}">
                <a16:creationId xmlns:a16="http://schemas.microsoft.com/office/drawing/2014/main" id="{E7444A4E-0AA8-3B86-45F2-5C3F1A4A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4" y="2484438"/>
            <a:ext cx="1220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00"/>
                </a:solidFill>
                <a:latin typeface="Trebuchet MS" panose="020B0603020202020204" pitchFamily="34" charset="0"/>
              </a:rPr>
              <a:t>Filtración</a:t>
            </a:r>
          </a:p>
        </p:txBody>
      </p:sp>
      <p:sp>
        <p:nvSpPr>
          <p:cNvPr id="1419278" name="Arc 15">
            <a:extLst>
              <a:ext uri="{FF2B5EF4-FFF2-40B4-BE49-F238E27FC236}">
                <a16:creationId xmlns:a16="http://schemas.microsoft.com/office/drawing/2014/main" id="{F164BAD0-AF22-E4D5-6443-53391DF51273}"/>
              </a:ext>
            </a:extLst>
          </p:cNvPr>
          <p:cNvSpPr>
            <a:spLocks/>
          </p:cNvSpPr>
          <p:nvPr/>
        </p:nvSpPr>
        <p:spPr bwMode="auto">
          <a:xfrm rot="8083065">
            <a:off x="7111207" y="2051845"/>
            <a:ext cx="288925" cy="271462"/>
          </a:xfrm>
          <a:custGeom>
            <a:avLst/>
            <a:gdLst>
              <a:gd name="T0" fmla="*/ 0 w 23853"/>
              <a:gd name="T1" fmla="*/ 1483 h 21600"/>
              <a:gd name="T2" fmla="*/ 288925 w 23853"/>
              <a:gd name="T3" fmla="*/ 271462 h 21600"/>
              <a:gd name="T4" fmla="*/ 27290 w 23853"/>
              <a:gd name="T5" fmla="*/ 271462 h 21600"/>
              <a:gd name="T6" fmla="*/ 0 60000 65536"/>
              <a:gd name="T7" fmla="*/ 0 60000 65536"/>
              <a:gd name="T8" fmla="*/ 0 60000 65536"/>
              <a:gd name="T9" fmla="*/ 0 w 23853"/>
              <a:gd name="T10" fmla="*/ 0 h 21600"/>
              <a:gd name="T11" fmla="*/ 23853 w 238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3" h="21600" fill="none" extrusionOk="0">
                <a:moveTo>
                  <a:pt x="-1" y="117"/>
                </a:moveTo>
                <a:cubicBezTo>
                  <a:pt x="748" y="39"/>
                  <a:pt x="1500" y="-1"/>
                  <a:pt x="2253" y="0"/>
                </a:cubicBezTo>
                <a:cubicBezTo>
                  <a:pt x="14182" y="0"/>
                  <a:pt x="23853" y="9670"/>
                  <a:pt x="23853" y="21600"/>
                </a:cubicBezTo>
              </a:path>
              <a:path w="23853" h="21600" stroke="0" extrusionOk="0">
                <a:moveTo>
                  <a:pt x="-1" y="117"/>
                </a:moveTo>
                <a:cubicBezTo>
                  <a:pt x="748" y="39"/>
                  <a:pt x="1500" y="-1"/>
                  <a:pt x="2253" y="0"/>
                </a:cubicBezTo>
                <a:cubicBezTo>
                  <a:pt x="14182" y="0"/>
                  <a:pt x="23853" y="9670"/>
                  <a:pt x="23853" y="21600"/>
                </a:cubicBezTo>
                <a:lnTo>
                  <a:pt x="2253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79" name="Line 16">
            <a:extLst>
              <a:ext uri="{FF2B5EF4-FFF2-40B4-BE49-F238E27FC236}">
                <a16:creationId xmlns:a16="http://schemas.microsoft.com/office/drawing/2014/main" id="{A530CC8B-449F-9941-333B-196F4A8B1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2813" y="23034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80" name="Text Box 17">
            <a:extLst>
              <a:ext uri="{FF2B5EF4-FFF2-40B4-BE49-F238E27FC236}">
                <a16:creationId xmlns:a16="http://schemas.microsoft.com/office/drawing/2014/main" id="{9F5B3A99-8EE3-2926-4779-8D7E97A59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3629025"/>
            <a:ext cx="129698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00A4"/>
                </a:solidFill>
                <a:latin typeface="Trebuchet MS" panose="020B0603020202020204" pitchFamily="34" charset="0"/>
              </a:rPr>
              <a:t>Baño Seco</a:t>
            </a:r>
            <a:endParaRPr lang="en-US" altLang="es-GT" b="1">
              <a:solidFill>
                <a:srgbClr val="0000A4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81" name="Line 18">
            <a:extLst>
              <a:ext uri="{FF2B5EF4-FFF2-40B4-BE49-F238E27FC236}">
                <a16:creationId xmlns:a16="http://schemas.microsoft.com/office/drawing/2014/main" id="{3462BCDB-9F35-B8E0-4B77-016D139BB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4005263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82" name="Line 19">
            <a:extLst>
              <a:ext uri="{FF2B5EF4-FFF2-40B4-BE49-F238E27FC236}">
                <a16:creationId xmlns:a16="http://schemas.microsoft.com/office/drawing/2014/main" id="{AA93DE8A-F4D8-101C-359D-D13BA5318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4005263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83" name="Arc 20">
            <a:extLst>
              <a:ext uri="{FF2B5EF4-FFF2-40B4-BE49-F238E27FC236}">
                <a16:creationId xmlns:a16="http://schemas.microsoft.com/office/drawing/2014/main" id="{F6624521-1FB4-F536-7CE9-C6163CF7C303}"/>
              </a:ext>
            </a:extLst>
          </p:cNvPr>
          <p:cNvSpPr>
            <a:spLocks/>
          </p:cNvSpPr>
          <p:nvPr/>
        </p:nvSpPr>
        <p:spPr bwMode="auto">
          <a:xfrm rot="11121127">
            <a:off x="3738564" y="2535238"/>
            <a:ext cx="644525" cy="3827462"/>
          </a:xfrm>
          <a:custGeom>
            <a:avLst/>
            <a:gdLst>
              <a:gd name="T0" fmla="*/ 415421 w 19071"/>
              <a:gd name="T1" fmla="*/ 0 h 17761"/>
              <a:gd name="T2" fmla="*/ 644525 w 19071"/>
              <a:gd name="T3" fmla="*/ 1642095 h 17761"/>
              <a:gd name="T4" fmla="*/ 0 w 19071"/>
              <a:gd name="T5" fmla="*/ 3827462 h 17761"/>
              <a:gd name="T6" fmla="*/ 0 60000 65536"/>
              <a:gd name="T7" fmla="*/ 0 60000 65536"/>
              <a:gd name="T8" fmla="*/ 0 60000 65536"/>
              <a:gd name="T9" fmla="*/ 0 w 19071"/>
              <a:gd name="T10" fmla="*/ 0 h 17761"/>
              <a:gd name="T11" fmla="*/ 19071 w 19071"/>
              <a:gd name="T12" fmla="*/ 17761 h 17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71" h="17761" fill="none" extrusionOk="0">
                <a:moveTo>
                  <a:pt x="12292" y="-1"/>
                </a:moveTo>
                <a:cubicBezTo>
                  <a:pt x="15127" y="1962"/>
                  <a:pt x="17452" y="4575"/>
                  <a:pt x="19071" y="7619"/>
                </a:cubicBezTo>
              </a:path>
              <a:path w="19071" h="17761" stroke="0" extrusionOk="0">
                <a:moveTo>
                  <a:pt x="12292" y="-1"/>
                </a:moveTo>
                <a:cubicBezTo>
                  <a:pt x="15127" y="1962"/>
                  <a:pt x="17452" y="4575"/>
                  <a:pt x="19071" y="7619"/>
                </a:cubicBezTo>
                <a:lnTo>
                  <a:pt x="0" y="17761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84" name="Arc 21">
            <a:extLst>
              <a:ext uri="{FF2B5EF4-FFF2-40B4-BE49-F238E27FC236}">
                <a16:creationId xmlns:a16="http://schemas.microsoft.com/office/drawing/2014/main" id="{A2CC73F0-A11C-2BBA-B694-371C1E4D343C}"/>
              </a:ext>
            </a:extLst>
          </p:cNvPr>
          <p:cNvSpPr>
            <a:spLocks/>
          </p:cNvSpPr>
          <p:nvPr/>
        </p:nvSpPr>
        <p:spPr bwMode="auto">
          <a:xfrm rot="10548905">
            <a:off x="2973388" y="4765676"/>
            <a:ext cx="855662" cy="1579563"/>
          </a:xfrm>
          <a:custGeom>
            <a:avLst/>
            <a:gdLst>
              <a:gd name="T0" fmla="*/ 486935 w 21600"/>
              <a:gd name="T1" fmla="*/ 0 h 17761"/>
              <a:gd name="T2" fmla="*/ 855662 w 21600"/>
              <a:gd name="T3" fmla="*/ 1579563 h 17761"/>
              <a:gd name="T4" fmla="*/ 0 w 21600"/>
              <a:gd name="T5" fmla="*/ 1579563 h 17761"/>
              <a:gd name="T6" fmla="*/ 0 60000 65536"/>
              <a:gd name="T7" fmla="*/ 0 60000 65536"/>
              <a:gd name="T8" fmla="*/ 0 60000 65536"/>
              <a:gd name="T9" fmla="*/ 0 w 21600"/>
              <a:gd name="T10" fmla="*/ 0 h 17761"/>
              <a:gd name="T11" fmla="*/ 21600 w 21600"/>
              <a:gd name="T12" fmla="*/ 17761 h 17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761" fill="none" extrusionOk="0">
                <a:moveTo>
                  <a:pt x="12292" y="-1"/>
                </a:moveTo>
                <a:cubicBezTo>
                  <a:pt x="18121" y="4034"/>
                  <a:pt x="21600" y="10671"/>
                  <a:pt x="21600" y="17761"/>
                </a:cubicBezTo>
              </a:path>
              <a:path w="21600" h="17761" stroke="0" extrusionOk="0">
                <a:moveTo>
                  <a:pt x="12292" y="-1"/>
                </a:moveTo>
                <a:cubicBezTo>
                  <a:pt x="18121" y="4034"/>
                  <a:pt x="21600" y="10671"/>
                  <a:pt x="21600" y="17761"/>
                </a:cubicBezTo>
                <a:lnTo>
                  <a:pt x="0" y="17761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85" name="Text Box 22">
            <a:extLst>
              <a:ext uri="{FF2B5EF4-FFF2-40B4-BE49-F238E27FC236}">
                <a16:creationId xmlns:a16="http://schemas.microsoft.com/office/drawing/2014/main" id="{D3D09D87-928C-138E-CD08-47586721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9" y="4379913"/>
            <a:ext cx="935037" cy="369332"/>
          </a:xfrm>
          <a:prstGeom prst="rect">
            <a:avLst/>
          </a:prstGeom>
          <a:solidFill>
            <a:srgbClr val="FF99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3300"/>
                </a:solidFill>
                <a:latin typeface="Trebuchet MS" panose="020B0603020202020204" pitchFamily="34" charset="0"/>
              </a:rPr>
              <a:t>Heces</a:t>
            </a:r>
          </a:p>
        </p:txBody>
      </p:sp>
      <p:sp>
        <p:nvSpPr>
          <p:cNvPr id="1419286" name="Text Box 23">
            <a:extLst>
              <a:ext uri="{FF2B5EF4-FFF2-40B4-BE49-F238E27FC236}">
                <a16:creationId xmlns:a16="http://schemas.microsoft.com/office/drawing/2014/main" id="{8E45A9C3-4DC0-BEE4-34F0-A40243684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6346825"/>
            <a:ext cx="4281488" cy="376238"/>
          </a:xfrm>
          <a:prstGeom prst="rect">
            <a:avLst/>
          </a:prstGeom>
          <a:solidFill>
            <a:srgbClr val="CCCC00"/>
          </a:solidFill>
          <a:ln w="9525" algn="ctr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FF"/>
                </a:solidFill>
                <a:latin typeface="Trebuchet MS" panose="020B0603020202020204" pitchFamily="34" charset="0"/>
              </a:rPr>
              <a:t>Agricultura urbana &amp; composteo</a:t>
            </a:r>
          </a:p>
        </p:txBody>
      </p:sp>
      <p:sp>
        <p:nvSpPr>
          <p:cNvPr id="1419287" name="Arc 24">
            <a:extLst>
              <a:ext uri="{FF2B5EF4-FFF2-40B4-BE49-F238E27FC236}">
                <a16:creationId xmlns:a16="http://schemas.microsoft.com/office/drawing/2014/main" id="{0F0C1ABD-4BFB-5564-2AE1-686BAF16EBED}"/>
              </a:ext>
            </a:extLst>
          </p:cNvPr>
          <p:cNvSpPr>
            <a:spLocks/>
          </p:cNvSpPr>
          <p:nvPr/>
        </p:nvSpPr>
        <p:spPr bwMode="auto">
          <a:xfrm rot="4767476">
            <a:off x="7004051" y="4521201"/>
            <a:ext cx="1336675" cy="2324100"/>
          </a:xfrm>
          <a:custGeom>
            <a:avLst/>
            <a:gdLst>
              <a:gd name="T0" fmla="*/ 0 w 21600"/>
              <a:gd name="T1" fmla="*/ 0 h 27420"/>
              <a:gd name="T2" fmla="*/ 1287230 w 21600"/>
              <a:gd name="T3" fmla="*/ 2324100 h 27420"/>
              <a:gd name="T4" fmla="*/ 0 w 21600"/>
              <a:gd name="T5" fmla="*/ 1830801 h 27420"/>
              <a:gd name="T6" fmla="*/ 0 60000 65536"/>
              <a:gd name="T7" fmla="*/ 0 60000 65536"/>
              <a:gd name="T8" fmla="*/ 0 60000 65536"/>
              <a:gd name="T9" fmla="*/ 0 w 21600"/>
              <a:gd name="T10" fmla="*/ 0 h 27420"/>
              <a:gd name="T11" fmla="*/ 21600 w 21600"/>
              <a:gd name="T12" fmla="*/ 27420 h 27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42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5"/>
                  <a:pt x="20801" y="27420"/>
                </a:cubicBezTo>
              </a:path>
              <a:path w="21600" h="2742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5"/>
                  <a:pt x="20801" y="2742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88" name="Text Box 25" descr="Large confetti">
            <a:extLst>
              <a:ext uri="{FF2B5EF4-FFF2-40B4-BE49-F238E27FC236}">
                <a16:creationId xmlns:a16="http://schemas.microsoft.com/office/drawing/2014/main" id="{C1593755-E922-1693-5F8B-98F61A47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4652964"/>
            <a:ext cx="2879725" cy="376237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FF"/>
                </a:solidFill>
                <a:latin typeface="Trebuchet MS" panose="020B0603020202020204" pitchFamily="34" charset="0"/>
              </a:rPr>
              <a:t>Filtro de Aguas Grises</a:t>
            </a:r>
          </a:p>
        </p:txBody>
      </p:sp>
      <p:sp>
        <p:nvSpPr>
          <p:cNvPr id="1419289" name="Text Box 26">
            <a:extLst>
              <a:ext uri="{FF2B5EF4-FFF2-40B4-BE49-F238E27FC236}">
                <a16:creationId xmlns:a16="http://schemas.microsoft.com/office/drawing/2014/main" id="{0998FC7F-EE3F-A986-BC16-F9DC7D971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5516564"/>
            <a:ext cx="2303462" cy="650875"/>
          </a:xfrm>
          <a:prstGeom prst="rect">
            <a:avLst/>
          </a:prstGeom>
          <a:solidFill>
            <a:srgbClr val="D7F0FF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CC99"/>
                </a:solidFill>
                <a:latin typeface="Trebuchet MS" panose="020B0603020202020204" pitchFamily="34" charset="0"/>
              </a:rPr>
              <a:t>Riego/reutilización de agua</a:t>
            </a:r>
          </a:p>
        </p:txBody>
      </p:sp>
      <p:sp>
        <p:nvSpPr>
          <p:cNvPr id="1419290" name="Arc 27">
            <a:extLst>
              <a:ext uri="{FF2B5EF4-FFF2-40B4-BE49-F238E27FC236}">
                <a16:creationId xmlns:a16="http://schemas.microsoft.com/office/drawing/2014/main" id="{69FA70D0-D16D-42F3-A457-642DC03AF5AE}"/>
              </a:ext>
            </a:extLst>
          </p:cNvPr>
          <p:cNvSpPr>
            <a:spLocks/>
          </p:cNvSpPr>
          <p:nvPr/>
        </p:nvSpPr>
        <p:spPr bwMode="auto">
          <a:xfrm rot="19845059">
            <a:off x="6653213" y="2917825"/>
            <a:ext cx="1655762" cy="2217738"/>
          </a:xfrm>
          <a:custGeom>
            <a:avLst/>
            <a:gdLst>
              <a:gd name="T0" fmla="*/ 636702 w 21600"/>
              <a:gd name="T1" fmla="*/ 0 h 25759"/>
              <a:gd name="T2" fmla="*/ 1594514 w 21600"/>
              <a:gd name="T3" fmla="*/ 2217738 h 25759"/>
              <a:gd name="T4" fmla="*/ 0 w 21600"/>
              <a:gd name="T5" fmla="*/ 1716661 h 25759"/>
              <a:gd name="T6" fmla="*/ 0 60000 65536"/>
              <a:gd name="T7" fmla="*/ 0 60000 65536"/>
              <a:gd name="T8" fmla="*/ 0 60000 65536"/>
              <a:gd name="T9" fmla="*/ 0 w 21600"/>
              <a:gd name="T10" fmla="*/ 0 h 25759"/>
              <a:gd name="T11" fmla="*/ 21600 w 21600"/>
              <a:gd name="T12" fmla="*/ 25759 h 257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759" fill="none" extrusionOk="0">
                <a:moveTo>
                  <a:pt x="8306" y="-1"/>
                </a:moveTo>
                <a:cubicBezTo>
                  <a:pt x="16356" y="3353"/>
                  <a:pt x="21600" y="11218"/>
                  <a:pt x="21600" y="19939"/>
                </a:cubicBezTo>
                <a:cubicBezTo>
                  <a:pt x="21600" y="21906"/>
                  <a:pt x="21331" y="23864"/>
                  <a:pt x="20801" y="25759"/>
                </a:cubicBezTo>
              </a:path>
              <a:path w="21600" h="25759" stroke="0" extrusionOk="0">
                <a:moveTo>
                  <a:pt x="8306" y="-1"/>
                </a:moveTo>
                <a:cubicBezTo>
                  <a:pt x="16356" y="3353"/>
                  <a:pt x="21600" y="11218"/>
                  <a:pt x="21600" y="19939"/>
                </a:cubicBezTo>
                <a:cubicBezTo>
                  <a:pt x="21600" y="21906"/>
                  <a:pt x="21331" y="23864"/>
                  <a:pt x="20801" y="25759"/>
                </a:cubicBezTo>
                <a:lnTo>
                  <a:pt x="0" y="1993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91" name="Text Box 28">
            <a:extLst>
              <a:ext uri="{FF2B5EF4-FFF2-40B4-BE49-F238E27FC236}">
                <a16:creationId xmlns:a16="http://schemas.microsoft.com/office/drawing/2014/main" id="{F6353249-4327-9E59-66B0-D1197E8F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3700464"/>
            <a:ext cx="2012950" cy="376237"/>
          </a:xfrm>
          <a:prstGeom prst="rect">
            <a:avLst/>
          </a:prstGeom>
          <a:solidFill>
            <a:srgbClr val="D7F0FF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CC99"/>
                </a:solidFill>
                <a:latin typeface="Trebuchet MS" panose="020B0603020202020204" pitchFamily="34" charset="0"/>
              </a:rPr>
              <a:t>Ahorro de agua</a:t>
            </a:r>
          </a:p>
        </p:txBody>
      </p:sp>
      <p:sp>
        <p:nvSpPr>
          <p:cNvPr id="1419292" name="Arc 29">
            <a:extLst>
              <a:ext uri="{FF2B5EF4-FFF2-40B4-BE49-F238E27FC236}">
                <a16:creationId xmlns:a16="http://schemas.microsoft.com/office/drawing/2014/main" id="{27FC063B-8C7B-3503-CA70-1D82238C22D0}"/>
              </a:ext>
            </a:extLst>
          </p:cNvPr>
          <p:cNvSpPr>
            <a:spLocks/>
          </p:cNvSpPr>
          <p:nvPr/>
        </p:nvSpPr>
        <p:spPr bwMode="auto">
          <a:xfrm rot="2096561">
            <a:off x="4235451" y="4652964"/>
            <a:ext cx="955675" cy="1557337"/>
          </a:xfrm>
          <a:custGeom>
            <a:avLst/>
            <a:gdLst>
              <a:gd name="T0" fmla="*/ 550619 w 21600"/>
              <a:gd name="T1" fmla="*/ 0 h 17654"/>
              <a:gd name="T2" fmla="*/ 955675 w 21600"/>
              <a:gd name="T3" fmla="*/ 1557337 h 17654"/>
              <a:gd name="T4" fmla="*/ 0 w 21600"/>
              <a:gd name="T5" fmla="*/ 1557337 h 17654"/>
              <a:gd name="T6" fmla="*/ 0 60000 65536"/>
              <a:gd name="T7" fmla="*/ 0 60000 65536"/>
              <a:gd name="T8" fmla="*/ 0 60000 65536"/>
              <a:gd name="T9" fmla="*/ 0 w 21600"/>
              <a:gd name="T10" fmla="*/ 0 h 17654"/>
              <a:gd name="T11" fmla="*/ 21600 w 21600"/>
              <a:gd name="T12" fmla="*/ 17654 h 176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54" fill="none" extrusionOk="0">
                <a:moveTo>
                  <a:pt x="12445" y="-1"/>
                </a:moveTo>
                <a:cubicBezTo>
                  <a:pt x="18185" y="4046"/>
                  <a:pt x="21600" y="10630"/>
                  <a:pt x="21600" y="17654"/>
                </a:cubicBezTo>
              </a:path>
              <a:path w="21600" h="17654" stroke="0" extrusionOk="0">
                <a:moveTo>
                  <a:pt x="12445" y="-1"/>
                </a:moveTo>
                <a:cubicBezTo>
                  <a:pt x="18185" y="4046"/>
                  <a:pt x="21600" y="10630"/>
                  <a:pt x="21600" y="17654"/>
                </a:cubicBezTo>
                <a:lnTo>
                  <a:pt x="0" y="17654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GT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19293" name="Text Box 30">
            <a:extLst>
              <a:ext uri="{FF2B5EF4-FFF2-40B4-BE49-F238E27FC236}">
                <a16:creationId xmlns:a16="http://schemas.microsoft.com/office/drawing/2014/main" id="{9F9C017F-D921-B296-4B55-D16678C58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5145089"/>
            <a:ext cx="2879725" cy="65087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00CC99"/>
                </a:solidFill>
                <a:latin typeface="Trebuchet MS" panose="020B0603020202020204" pitchFamily="34" charset="0"/>
              </a:rPr>
              <a:t>Ahorro de agua</a:t>
            </a:r>
            <a:r>
              <a:rPr lang="es-ES" altLang="es-GT" b="1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s-ES" altLang="es-GT" b="1">
                <a:solidFill>
                  <a:srgbClr val="00CC99"/>
                </a:solidFill>
                <a:latin typeface="Trebuchet MS" panose="020B0603020202020204" pitchFamily="34" charset="0"/>
              </a:rPr>
              <a:t>y </a:t>
            </a:r>
            <a:r>
              <a:rPr lang="es-ES" altLang="es-GT" b="1">
                <a:solidFill>
                  <a:srgbClr val="008000"/>
                </a:solidFill>
                <a:latin typeface="Trebuchet MS" panose="020B0603020202020204" pitchFamily="34" charset="0"/>
              </a:rPr>
              <a:t>reciclaje de nutrientes</a:t>
            </a:r>
          </a:p>
        </p:txBody>
      </p:sp>
      <p:sp>
        <p:nvSpPr>
          <p:cNvPr id="1419294" name="Text Box 31">
            <a:extLst>
              <a:ext uri="{FF2B5EF4-FFF2-40B4-BE49-F238E27FC236}">
                <a16:creationId xmlns:a16="http://schemas.microsoft.com/office/drawing/2014/main" id="{5477C735-7767-E6D9-7016-920003D4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4227514"/>
            <a:ext cx="1330325" cy="650875"/>
          </a:xfrm>
          <a:prstGeom prst="rect">
            <a:avLst/>
          </a:prstGeom>
          <a:solidFill>
            <a:srgbClr val="CCCC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GT" b="1">
                <a:solidFill>
                  <a:srgbClr val="FFFFFF"/>
                </a:solidFill>
                <a:latin typeface="Trebuchet MS" panose="020B0603020202020204" pitchFamily="34" charset="0"/>
              </a:rPr>
              <a:t>Residuos orgánicos</a:t>
            </a:r>
          </a:p>
        </p:txBody>
      </p:sp>
      <p:sp>
        <p:nvSpPr>
          <p:cNvPr id="1419295" name="Line 33">
            <a:extLst>
              <a:ext uri="{FF2B5EF4-FFF2-40B4-BE49-F238E27FC236}">
                <a16:creationId xmlns:a16="http://schemas.microsoft.com/office/drawing/2014/main" id="{FB4E3925-3C46-E401-F385-BEFD7BA2B3EE}"/>
              </a:ext>
            </a:extLst>
          </p:cNvPr>
          <p:cNvSpPr>
            <a:spLocks noChangeShapeType="1"/>
          </p:cNvSpPr>
          <p:nvPr/>
        </p:nvSpPr>
        <p:spPr bwMode="auto">
          <a:xfrm rot="21286445" flipH="1">
            <a:off x="6375401" y="1487489"/>
            <a:ext cx="1444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96" name="Line 34">
            <a:extLst>
              <a:ext uri="{FF2B5EF4-FFF2-40B4-BE49-F238E27FC236}">
                <a16:creationId xmlns:a16="http://schemas.microsoft.com/office/drawing/2014/main" id="{250E7ADA-47C9-3C2E-D10A-AE25D0609964}"/>
              </a:ext>
            </a:extLst>
          </p:cNvPr>
          <p:cNvSpPr>
            <a:spLocks noChangeShapeType="1"/>
          </p:cNvSpPr>
          <p:nvPr/>
        </p:nvSpPr>
        <p:spPr bwMode="auto">
          <a:xfrm rot="21286445" flipH="1">
            <a:off x="6677026" y="1604964"/>
            <a:ext cx="1428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97" name="Line 35">
            <a:extLst>
              <a:ext uri="{FF2B5EF4-FFF2-40B4-BE49-F238E27FC236}">
                <a16:creationId xmlns:a16="http://schemas.microsoft.com/office/drawing/2014/main" id="{D0D828A4-1F58-C54C-1289-2D5A15C9111D}"/>
              </a:ext>
            </a:extLst>
          </p:cNvPr>
          <p:cNvSpPr>
            <a:spLocks noChangeShapeType="1"/>
          </p:cNvSpPr>
          <p:nvPr/>
        </p:nvSpPr>
        <p:spPr bwMode="auto">
          <a:xfrm rot="21286445" flipH="1">
            <a:off x="6526213" y="1544639"/>
            <a:ext cx="1444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9298" name="Line 36">
            <a:extLst>
              <a:ext uri="{FF2B5EF4-FFF2-40B4-BE49-F238E27FC236}">
                <a16:creationId xmlns:a16="http://schemas.microsoft.com/office/drawing/2014/main" id="{D2D289CC-47A7-173E-F1CB-9C32B5FD0DBC}"/>
              </a:ext>
            </a:extLst>
          </p:cNvPr>
          <p:cNvSpPr>
            <a:spLocks noChangeShapeType="1"/>
          </p:cNvSpPr>
          <p:nvPr/>
        </p:nvSpPr>
        <p:spPr bwMode="auto">
          <a:xfrm rot="21286445" flipH="1">
            <a:off x="6831014" y="1655764"/>
            <a:ext cx="1428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2">
            <a:extLst>
              <a:ext uri="{FF2B5EF4-FFF2-40B4-BE49-F238E27FC236}">
                <a16:creationId xmlns:a16="http://schemas.microsoft.com/office/drawing/2014/main" id="{1D100314-07C8-73C6-987A-FE4EAF5BE1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719514" y="0"/>
            <a:ext cx="5551487" cy="914400"/>
          </a:xfrm>
        </p:spPr>
        <p:txBody>
          <a:bodyPr/>
          <a:lstStyle/>
          <a:p>
            <a:r>
              <a:rPr lang="es-ES" altLang="es-GT" sz="2800" b="1" u="sng">
                <a:solidFill>
                  <a:srgbClr val="FFFF66"/>
                </a:solidFill>
              </a:rPr>
              <a:t>Prototipo de albergue</a:t>
            </a:r>
            <a:r>
              <a:rPr lang="es-ES" altLang="es-GT" sz="2800" u="sng">
                <a:solidFill>
                  <a:srgbClr val="FFFF66"/>
                </a:solidFill>
              </a:rPr>
              <a:t> </a:t>
            </a:r>
            <a:r>
              <a:rPr lang="es-ES" altLang="es-GT" sz="2800" b="1" u="sng">
                <a:solidFill>
                  <a:srgbClr val="FFFF66"/>
                </a:solidFill>
              </a:rPr>
              <a:t>de rápida instalación en Bucaramanga</a:t>
            </a:r>
            <a:endParaRPr lang="es-ES" altLang="es-GT" sz="2800" u="sng">
              <a:solidFill>
                <a:srgbClr val="FFFF66"/>
              </a:solidFill>
            </a:endParaRPr>
          </a:p>
        </p:txBody>
      </p:sp>
      <p:pic>
        <p:nvPicPr>
          <p:cNvPr id="1207299" name="Picture 3">
            <a:extLst>
              <a:ext uri="{FF2B5EF4-FFF2-40B4-BE49-F238E27FC236}">
                <a16:creationId xmlns:a16="http://schemas.microsoft.com/office/drawing/2014/main" id="{60EBC446-D686-ADA4-7ACC-32F58EAA51B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239" y="1341439"/>
            <a:ext cx="3419475" cy="2562225"/>
          </a:xfrm>
          <a:noFill/>
          <a:ln/>
        </p:spPr>
      </p:pic>
      <p:pic>
        <p:nvPicPr>
          <p:cNvPr id="1207300" name="Picture 4">
            <a:extLst>
              <a:ext uri="{FF2B5EF4-FFF2-40B4-BE49-F238E27FC236}">
                <a16:creationId xmlns:a16="http://schemas.microsoft.com/office/drawing/2014/main" id="{67D4E190-F14A-D7EF-6D73-3FBE7652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447801"/>
            <a:ext cx="34956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7301" name="Picture 5">
            <a:extLst>
              <a:ext uri="{FF2B5EF4-FFF2-40B4-BE49-F238E27FC236}">
                <a16:creationId xmlns:a16="http://schemas.microsoft.com/office/drawing/2014/main" id="{F0054670-696D-712C-FACD-1ED81B87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041775"/>
            <a:ext cx="33051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7302" name="Picture 6">
            <a:extLst>
              <a:ext uri="{FF2B5EF4-FFF2-40B4-BE49-F238E27FC236}">
                <a16:creationId xmlns:a16="http://schemas.microsoft.com/office/drawing/2014/main" id="{5E195DD8-43A1-5C1A-B5C1-B97F47A5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113213"/>
            <a:ext cx="34766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>
            <a:extLst>
              <a:ext uri="{FF2B5EF4-FFF2-40B4-BE49-F238E27FC236}">
                <a16:creationId xmlns:a16="http://schemas.microsoft.com/office/drawing/2014/main" id="{16AEFD90-3513-B7D8-E5CB-DCD83EFB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1" y="1"/>
            <a:ext cx="7021513" cy="574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ALBERGUES TEMPORALES FAMILIARES EN NARIÑO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08323" name="Picture 3">
            <a:extLst>
              <a:ext uri="{FF2B5EF4-FFF2-40B4-BE49-F238E27FC236}">
                <a16:creationId xmlns:a16="http://schemas.microsoft.com/office/drawing/2014/main" id="{267CAAEB-66A8-B6E0-7C21-8DC9BD5E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19126"/>
            <a:ext cx="861060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>
            <a:extLst>
              <a:ext uri="{FF2B5EF4-FFF2-40B4-BE49-F238E27FC236}">
                <a16:creationId xmlns:a16="http://schemas.microsoft.com/office/drawing/2014/main" id="{AAC9BAA2-ED0E-A0D2-2D55-B093DC8C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25426"/>
            <a:ext cx="7232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altLang="es-GT" b="1" u="sng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INTERIOR ALBERGUES TEMPORALES FAMILIARES EN NARIÑO</a:t>
            </a:r>
            <a:endParaRPr lang="es-ES" altLang="es-GT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09347" name="Picture 3">
            <a:extLst>
              <a:ext uri="{FF2B5EF4-FFF2-40B4-BE49-F238E27FC236}">
                <a16:creationId xmlns:a16="http://schemas.microsoft.com/office/drawing/2014/main" id="{00CCFD20-F0A5-15C9-7749-F6DEC9AD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771526"/>
            <a:ext cx="8382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>
            <a:extLst>
              <a:ext uri="{FF2B5EF4-FFF2-40B4-BE49-F238E27FC236}">
                <a16:creationId xmlns:a16="http://schemas.microsoft.com/office/drawing/2014/main" id="{4F06DDB1-A7BF-B4C0-A1A8-5B707C9830A8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2424114" y="0"/>
            <a:ext cx="6911975" cy="476250"/>
          </a:xfrm>
          <a:solidFill>
            <a:schemeClr val="accent1"/>
          </a:solidFill>
        </p:spPr>
        <p:txBody>
          <a:bodyPr/>
          <a:lstStyle/>
          <a:p>
            <a:r>
              <a:rPr lang="es-ES" altLang="es-GT" sz="2000">
                <a:solidFill>
                  <a:srgbClr val="FFFF00"/>
                </a:solidFill>
              </a:rPr>
              <a:t>INTERIOR VIVIENDA EN FIBROCEMENTO</a:t>
            </a:r>
          </a:p>
        </p:txBody>
      </p:sp>
      <p:pic>
        <p:nvPicPr>
          <p:cNvPr id="1213443" name="Picture 3">
            <a:extLst>
              <a:ext uri="{FF2B5EF4-FFF2-40B4-BE49-F238E27FC236}">
                <a16:creationId xmlns:a16="http://schemas.microsoft.com/office/drawing/2014/main" id="{44C0C454-E773-B2B1-056F-A41C50B1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6251"/>
            <a:ext cx="388937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4" name="Picture 4">
            <a:extLst>
              <a:ext uri="{FF2B5EF4-FFF2-40B4-BE49-F238E27FC236}">
                <a16:creationId xmlns:a16="http://schemas.microsoft.com/office/drawing/2014/main" id="{C5BFE08E-328D-6B93-20B0-557BC98D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0439"/>
            <a:ext cx="3887787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5" name="Picture 5">
            <a:extLst>
              <a:ext uri="{FF2B5EF4-FFF2-40B4-BE49-F238E27FC236}">
                <a16:creationId xmlns:a16="http://schemas.microsoft.com/office/drawing/2014/main" id="{1474FF86-3F24-D2A1-C6E2-7C6FFA2C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00439"/>
            <a:ext cx="3889375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6" name="Picture 6">
            <a:extLst>
              <a:ext uri="{FF2B5EF4-FFF2-40B4-BE49-F238E27FC236}">
                <a16:creationId xmlns:a16="http://schemas.microsoft.com/office/drawing/2014/main" id="{0CC5B9B7-8329-E7A3-288B-5B1C5DC3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76251"/>
            <a:ext cx="388937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514" name="Picture 2">
            <a:extLst>
              <a:ext uri="{FF2B5EF4-FFF2-40B4-BE49-F238E27FC236}">
                <a16:creationId xmlns:a16="http://schemas.microsoft.com/office/drawing/2014/main" id="{9DAF13D1-1C47-6902-B917-0E597A6A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2344737" cy="31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6515" name="Picture 3">
            <a:extLst>
              <a:ext uri="{FF2B5EF4-FFF2-40B4-BE49-F238E27FC236}">
                <a16:creationId xmlns:a16="http://schemas.microsoft.com/office/drawing/2014/main" id="{01D4607B-2DEF-94A6-5053-0F59FAFF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619625" y="404813"/>
            <a:ext cx="2952750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6516" name="Picture 4">
            <a:extLst>
              <a:ext uri="{FF2B5EF4-FFF2-40B4-BE49-F238E27FC236}">
                <a16:creationId xmlns:a16="http://schemas.microsoft.com/office/drawing/2014/main" id="{7014F928-479E-3F96-DD9C-50240B13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6" y="296863"/>
            <a:ext cx="18907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7" name="Picture 5">
            <a:extLst>
              <a:ext uri="{FF2B5EF4-FFF2-40B4-BE49-F238E27FC236}">
                <a16:creationId xmlns:a16="http://schemas.microsoft.com/office/drawing/2014/main" id="{F0E3517A-F06C-E5BF-CD10-04089711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33801"/>
            <a:ext cx="2303463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6518" name="Picture 6">
            <a:extLst>
              <a:ext uri="{FF2B5EF4-FFF2-40B4-BE49-F238E27FC236}">
                <a16:creationId xmlns:a16="http://schemas.microsoft.com/office/drawing/2014/main" id="{E2BA9F39-5049-924C-B293-F8CC71D6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9" y="3962400"/>
            <a:ext cx="2979737" cy="24018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>
            <a:extLst>
              <a:ext uri="{FF2B5EF4-FFF2-40B4-BE49-F238E27FC236}">
                <a16:creationId xmlns:a16="http://schemas.microsoft.com/office/drawing/2014/main" id="{38202178-D139-6B98-8149-C697EFC0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0"/>
            <a:ext cx="18288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6520" name="Rectangle 8">
            <a:extLst>
              <a:ext uri="{FF2B5EF4-FFF2-40B4-BE49-F238E27FC236}">
                <a16:creationId xmlns:a16="http://schemas.microsoft.com/office/drawing/2014/main" id="{BBF9DEE3-DEDD-3004-E3BD-91221DD4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572000"/>
            <a:ext cx="2514600" cy="1905000"/>
          </a:xfrm>
          <a:prstGeom prst="rect">
            <a:avLst/>
          </a:prstGeom>
          <a:solidFill>
            <a:srgbClr val="C5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G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216521" name="Group 9">
            <a:extLst>
              <a:ext uri="{FF2B5EF4-FFF2-40B4-BE49-F238E27FC236}">
                <a16:creationId xmlns:a16="http://schemas.microsoft.com/office/drawing/2014/main" id="{77C978E3-7D4D-2A2A-5EF3-8018F9763282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4724400"/>
            <a:ext cx="2362200" cy="1447800"/>
            <a:chOff x="3431" y="3475"/>
            <a:chExt cx="5240" cy="3580"/>
          </a:xfrm>
        </p:grpSpPr>
        <p:grpSp>
          <p:nvGrpSpPr>
            <p:cNvPr id="1216522" name="Group 10">
              <a:extLst>
                <a:ext uri="{FF2B5EF4-FFF2-40B4-BE49-F238E27FC236}">
                  <a16:creationId xmlns:a16="http://schemas.microsoft.com/office/drawing/2014/main" id="{FF31465A-BB43-35F9-6137-5999C5D1F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1" y="3475"/>
              <a:ext cx="5240" cy="3580"/>
              <a:chOff x="3431" y="3475"/>
              <a:chExt cx="5240" cy="3580"/>
            </a:xfrm>
          </p:grpSpPr>
          <p:grpSp>
            <p:nvGrpSpPr>
              <p:cNvPr id="1216523" name="Group 11">
                <a:extLst>
                  <a:ext uri="{FF2B5EF4-FFF2-40B4-BE49-F238E27FC236}">
                    <a16:creationId xmlns:a16="http://schemas.microsoft.com/office/drawing/2014/main" id="{0C392940-520D-950A-3731-898CB740C3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1" y="3475"/>
                <a:ext cx="5240" cy="3580"/>
                <a:chOff x="3431" y="3475"/>
                <a:chExt cx="5240" cy="3580"/>
              </a:xfrm>
            </p:grpSpPr>
            <p:grpSp>
              <p:nvGrpSpPr>
                <p:cNvPr id="1216524" name="Group 12">
                  <a:extLst>
                    <a:ext uri="{FF2B5EF4-FFF2-40B4-BE49-F238E27FC236}">
                      <a16:creationId xmlns:a16="http://schemas.microsoft.com/office/drawing/2014/main" id="{0221A317-F0F2-7527-4ADE-A511260380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31" y="3475"/>
                  <a:ext cx="5240" cy="3564"/>
                  <a:chOff x="3431" y="3475"/>
                  <a:chExt cx="5240" cy="3564"/>
                </a:xfrm>
              </p:grpSpPr>
              <p:grpSp>
                <p:nvGrpSpPr>
                  <p:cNvPr id="1216525" name="Group 13">
                    <a:extLst>
                      <a:ext uri="{FF2B5EF4-FFF2-40B4-BE49-F238E27FC236}">
                        <a16:creationId xmlns:a16="http://schemas.microsoft.com/office/drawing/2014/main" id="{14E03780-A35C-736B-5040-A9E443DA53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39" y="3475"/>
                    <a:ext cx="5232" cy="3564"/>
                    <a:chOff x="3439" y="3475"/>
                    <a:chExt cx="5232" cy="3564"/>
                  </a:xfrm>
                </p:grpSpPr>
                <p:sp>
                  <p:nvSpPr>
                    <p:cNvPr id="1216526" name="Line 14">
                      <a:extLst>
                        <a:ext uri="{FF2B5EF4-FFF2-40B4-BE49-F238E27FC236}">
                          <a16:creationId xmlns:a16="http://schemas.microsoft.com/office/drawing/2014/main" id="{F3939BEE-DD7E-B9B8-5793-3A11EE03A2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179" y="5158"/>
                      <a:ext cx="0" cy="93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GT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6527" name="Line 15">
                      <a:extLst>
                        <a:ext uri="{FF2B5EF4-FFF2-40B4-BE49-F238E27FC236}">
                          <a16:creationId xmlns:a16="http://schemas.microsoft.com/office/drawing/2014/main" id="{DDF50BA3-975D-D2CC-D9E0-59400DD33B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6" y="5134"/>
                      <a:ext cx="212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GT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6528" name="Line 16">
                      <a:extLst>
                        <a:ext uri="{FF2B5EF4-FFF2-40B4-BE49-F238E27FC236}">
                          <a16:creationId xmlns:a16="http://schemas.microsoft.com/office/drawing/2014/main" id="{2E20D6DE-6CF8-A808-9699-E0C04EABA1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26" y="4784"/>
                      <a:ext cx="0" cy="35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GT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216529" name="Group 17">
                      <a:extLst>
                        <a:ext uri="{FF2B5EF4-FFF2-40B4-BE49-F238E27FC236}">
                          <a16:creationId xmlns:a16="http://schemas.microsoft.com/office/drawing/2014/main" id="{685CEC3B-13C9-DC1A-4D98-C965A6D57C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39" y="3475"/>
                      <a:ext cx="5232" cy="3564"/>
                      <a:chOff x="3439" y="3475"/>
                      <a:chExt cx="5232" cy="3564"/>
                    </a:xfrm>
                  </p:grpSpPr>
                  <p:sp>
                    <p:nvSpPr>
                      <p:cNvPr id="1216530" name="Line 18">
                        <a:extLst>
                          <a:ext uri="{FF2B5EF4-FFF2-40B4-BE49-F238E27FC236}">
                            <a16:creationId xmlns:a16="http://schemas.microsoft.com/office/drawing/2014/main" id="{38D6A870-7FB2-B962-481F-13A75348328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000" y="3475"/>
                        <a:ext cx="0" cy="74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s-GT">
                          <a:solidFill>
                            <a:srgbClr val="FFFFFF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6531" name="Line 19">
                        <a:extLst>
                          <a:ext uri="{FF2B5EF4-FFF2-40B4-BE49-F238E27FC236}">
                            <a16:creationId xmlns:a16="http://schemas.microsoft.com/office/drawing/2014/main" id="{1DAA661B-5525-0D8A-07CB-EEAEC983ABB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626" y="3475"/>
                        <a:ext cx="0" cy="1309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s-GT">
                          <a:solidFill>
                            <a:srgbClr val="FFFFFF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216532" name="Group 20">
                        <a:extLst>
                          <a:ext uri="{FF2B5EF4-FFF2-40B4-BE49-F238E27FC236}">
                            <a16:creationId xmlns:a16="http://schemas.microsoft.com/office/drawing/2014/main" id="{EA5BC41A-E99D-95F4-58AA-96BABF38F73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39" y="3475"/>
                        <a:ext cx="5232" cy="3564"/>
                        <a:chOff x="3439" y="3475"/>
                        <a:chExt cx="5232" cy="3564"/>
                      </a:xfrm>
                    </p:grpSpPr>
                    <p:sp>
                      <p:nvSpPr>
                        <p:cNvPr id="1216533" name="Line 21">
                          <a:extLst>
                            <a:ext uri="{FF2B5EF4-FFF2-40B4-BE49-F238E27FC236}">
                              <a16:creationId xmlns:a16="http://schemas.microsoft.com/office/drawing/2014/main" id="{53D825C4-9496-B660-A14C-9EA2B801913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179" y="6093"/>
                          <a:ext cx="93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4" name="Line 22">
                          <a:extLst>
                            <a:ext uri="{FF2B5EF4-FFF2-40B4-BE49-F238E27FC236}">
                              <a16:creationId xmlns:a16="http://schemas.microsoft.com/office/drawing/2014/main" id="{E0B3D513-F528-11D1-7AC0-704790135D5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553" y="4223"/>
                          <a:ext cx="187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5" name="Line 23">
                          <a:extLst>
                            <a:ext uri="{FF2B5EF4-FFF2-40B4-BE49-F238E27FC236}">
                              <a16:creationId xmlns:a16="http://schemas.microsoft.com/office/drawing/2014/main" id="{DEE91F7D-BADC-CE0F-7864-086FA8CE3E7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179" y="4971"/>
                          <a:ext cx="561" cy="187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6" name="Line 24">
                          <a:extLst>
                            <a:ext uri="{FF2B5EF4-FFF2-40B4-BE49-F238E27FC236}">
                              <a16:creationId xmlns:a16="http://schemas.microsoft.com/office/drawing/2014/main" id="{7034762A-B973-3F88-633F-FF7359FAB0D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179" y="5134"/>
                          <a:ext cx="0" cy="9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7" name="Line 25">
                          <a:extLst>
                            <a:ext uri="{FF2B5EF4-FFF2-40B4-BE49-F238E27FC236}">
                              <a16:creationId xmlns:a16="http://schemas.microsoft.com/office/drawing/2014/main" id="{9FDFFA91-373F-3313-61EB-FD07463EF91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927" y="4021"/>
                          <a:ext cx="0" cy="123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8" name="Line 26">
                          <a:extLst>
                            <a:ext uri="{FF2B5EF4-FFF2-40B4-BE49-F238E27FC236}">
                              <a16:creationId xmlns:a16="http://schemas.microsoft.com/office/drawing/2014/main" id="{596B1C8B-2345-F7C0-F230-F2ADDA14F93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553" y="5254"/>
                          <a:ext cx="374" cy="11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539" name="Line 27">
                          <a:extLst>
                            <a:ext uri="{FF2B5EF4-FFF2-40B4-BE49-F238E27FC236}">
                              <a16:creationId xmlns:a16="http://schemas.microsoft.com/office/drawing/2014/main" id="{EEF1F4CB-A7BF-801F-25FD-826DB7CF3F4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553" y="5906"/>
                          <a:ext cx="56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s-GT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1216540" name="Group 28">
                          <a:extLst>
                            <a:ext uri="{FF2B5EF4-FFF2-40B4-BE49-F238E27FC236}">
                              <a16:creationId xmlns:a16="http://schemas.microsoft.com/office/drawing/2014/main" id="{C253A9DA-5DC1-B263-5A45-A1C698D16DA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39" y="3475"/>
                          <a:ext cx="5232" cy="3564"/>
                          <a:chOff x="3439" y="3475"/>
                          <a:chExt cx="5232" cy="3564"/>
                        </a:xfrm>
                      </p:grpSpPr>
                      <p:sp>
                        <p:nvSpPr>
                          <p:cNvPr id="1216541" name="Line 29">
                            <a:extLst>
                              <a:ext uri="{FF2B5EF4-FFF2-40B4-BE49-F238E27FC236}">
                                <a16:creationId xmlns:a16="http://schemas.microsoft.com/office/drawing/2014/main" id="{901E4C50-1186-947E-B742-010C6EA6862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439" y="7027"/>
                            <a:ext cx="2618" cy="0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algn="ctr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s-GT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1216542" name="Group 30">
                            <a:extLst>
                              <a:ext uri="{FF2B5EF4-FFF2-40B4-BE49-F238E27FC236}">
                                <a16:creationId xmlns:a16="http://schemas.microsoft.com/office/drawing/2014/main" id="{4FBFC406-277A-7321-D60E-49CC208714C6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39" y="3475"/>
                            <a:ext cx="5232" cy="3564"/>
                            <a:chOff x="3439" y="3475"/>
                            <a:chExt cx="5232" cy="3564"/>
                          </a:xfrm>
                        </p:grpSpPr>
                        <p:sp>
                          <p:nvSpPr>
                            <p:cNvPr id="1216543" name="Line 31">
                              <a:extLst>
                                <a:ext uri="{FF2B5EF4-FFF2-40B4-BE49-F238E27FC236}">
                                  <a16:creationId xmlns:a16="http://schemas.microsoft.com/office/drawing/2014/main" id="{06A67989-528F-F3B5-36FE-9EF70D161CD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7553" y="3926"/>
                              <a:ext cx="93" cy="0"/>
                            </a:xfrm>
                            <a:prstGeom prst="line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algn="ctr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s-GT">
                                <a:solidFill>
                                  <a:srgbClr val="FFFFFF"/>
                                </a:solidFill>
                                <a:latin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6544" name="Line 32">
                              <a:extLst>
                                <a:ext uri="{FF2B5EF4-FFF2-40B4-BE49-F238E27FC236}">
                                  <a16:creationId xmlns:a16="http://schemas.microsoft.com/office/drawing/2014/main" id="{E112C4EB-A199-C4AD-E0C8-E82145820B5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964" y="3926"/>
                              <a:ext cx="93" cy="0"/>
                            </a:xfrm>
                            <a:prstGeom prst="line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algn="ctr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s-GT">
                                <a:solidFill>
                                  <a:srgbClr val="FFFFFF"/>
                                </a:solidFill>
                                <a:latin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6545" name="Line 33">
                              <a:extLst>
                                <a:ext uri="{FF2B5EF4-FFF2-40B4-BE49-F238E27FC236}">
                                  <a16:creationId xmlns:a16="http://schemas.microsoft.com/office/drawing/2014/main" id="{56D1D9C5-690D-9827-4453-47C70BBBEBEB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496" y="3926"/>
                              <a:ext cx="93" cy="0"/>
                            </a:xfrm>
                            <a:prstGeom prst="line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algn="ctr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s-GT">
                                <a:solidFill>
                                  <a:srgbClr val="FFFFFF"/>
                                </a:solidFill>
                                <a:latin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6546" name="Line 34">
                              <a:extLst>
                                <a:ext uri="{FF2B5EF4-FFF2-40B4-BE49-F238E27FC236}">
                                  <a16:creationId xmlns:a16="http://schemas.microsoft.com/office/drawing/2014/main" id="{455486DE-7875-C772-7ECD-5D541E9E6D0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468" y="3926"/>
                              <a:ext cx="93" cy="0"/>
                            </a:xfrm>
                            <a:prstGeom prst="line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algn="ctr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s-GT">
                                <a:solidFill>
                                  <a:srgbClr val="FFFFFF"/>
                                </a:solidFill>
                                <a:latin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216547" name="Group 35">
                              <a:extLst>
                                <a:ext uri="{FF2B5EF4-FFF2-40B4-BE49-F238E27FC236}">
                                  <a16:creationId xmlns:a16="http://schemas.microsoft.com/office/drawing/2014/main" id="{38762618-069B-ADA8-4E49-81C58BB9B442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39" y="3475"/>
                              <a:ext cx="5232" cy="3564"/>
                              <a:chOff x="3439" y="3475"/>
                              <a:chExt cx="5232" cy="3564"/>
                            </a:xfrm>
                          </p:grpSpPr>
                          <p:sp>
                            <p:nvSpPr>
                              <p:cNvPr id="1216548" name="Line 36">
                                <a:extLst>
                                  <a:ext uri="{FF2B5EF4-FFF2-40B4-BE49-F238E27FC236}">
                                    <a16:creationId xmlns:a16="http://schemas.microsoft.com/office/drawing/2014/main" id="{C405FCCF-A351-4A78-ADA4-7D588D95A458}"/>
                                  </a:ext>
                                </a:extLst>
                              </p:cNvPr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8114" y="6840"/>
                                <a:ext cx="0" cy="187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algn="ctr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s-GT">
                                  <a:solidFill>
                                    <a:srgbClr val="FFFFFF"/>
                                  </a:solidFill>
                                  <a:latin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16549" name="Line 37">
                                <a:extLst>
                                  <a:ext uri="{FF2B5EF4-FFF2-40B4-BE49-F238E27FC236}">
                                    <a16:creationId xmlns:a16="http://schemas.microsoft.com/office/drawing/2014/main" id="{6BD39427-DC63-E9CE-C660-2B89CE97861C}"/>
                                  </a:ext>
                                </a:extLst>
                              </p:cNvPr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6057" y="7027"/>
                                <a:ext cx="2057" cy="0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algn="ctr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s-GT">
                                  <a:solidFill>
                                    <a:srgbClr val="FFFFFF"/>
                                  </a:solidFill>
                                  <a:latin typeface="Arial" panose="020B0604020202020204" pitchFamily="34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216550" name="Group 38">
                                <a:extLst>
                                  <a:ext uri="{FF2B5EF4-FFF2-40B4-BE49-F238E27FC236}">
                                    <a16:creationId xmlns:a16="http://schemas.microsoft.com/office/drawing/2014/main" id="{F4817CA2-AB48-E050-0FCC-7B38D685D183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39" y="3475"/>
                                <a:ext cx="5232" cy="3564"/>
                                <a:chOff x="3439" y="3475"/>
                                <a:chExt cx="5232" cy="3564"/>
                              </a:xfrm>
                            </p:grpSpPr>
                            <p:sp>
                              <p:nvSpPr>
                                <p:cNvPr id="1216551" name="Line 39">
                                  <a:extLst>
                                    <a:ext uri="{FF2B5EF4-FFF2-40B4-BE49-F238E27FC236}">
                                      <a16:creationId xmlns:a16="http://schemas.microsoft.com/office/drawing/2014/main" id="{FFF15B9E-5032-E7BB-2C57-36263C2A3D9B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8114" y="4036"/>
                                  <a:ext cx="0" cy="187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285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2" name="Line 40">
                                  <a:extLst>
                                    <a:ext uri="{FF2B5EF4-FFF2-40B4-BE49-F238E27FC236}">
                                      <a16:creationId xmlns:a16="http://schemas.microsoft.com/office/drawing/2014/main" id="{51FF8273-28FA-4E19-D976-664CF5E58E4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3439" y="4036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285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3" name="Line 41">
                                  <a:extLst>
                                    <a:ext uri="{FF2B5EF4-FFF2-40B4-BE49-F238E27FC236}">
                                      <a16:creationId xmlns:a16="http://schemas.microsoft.com/office/drawing/2014/main" id="{FB12EC0D-D51F-74AD-7101-DD8D8015C245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4036"/>
                                  <a:ext cx="0" cy="299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285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4" name="Line 42">
                                  <a:extLst>
                                    <a:ext uri="{FF2B5EF4-FFF2-40B4-BE49-F238E27FC236}">
                                      <a16:creationId xmlns:a16="http://schemas.microsoft.com/office/drawing/2014/main" id="{C37842A1-E959-8BDB-98F9-132448A4F94B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748" y="4784"/>
                                  <a:ext cx="0" cy="18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5" name="Line 43">
                                  <a:extLst>
                                    <a:ext uri="{FF2B5EF4-FFF2-40B4-BE49-F238E27FC236}">
                                      <a16:creationId xmlns:a16="http://schemas.microsoft.com/office/drawing/2014/main" id="{1DFD593B-F98A-17BA-B1DE-8FB8A040CBBE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309" y="4784"/>
                                  <a:ext cx="0" cy="18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6" name="Line 44">
                                  <a:extLst>
                                    <a:ext uri="{FF2B5EF4-FFF2-40B4-BE49-F238E27FC236}">
                                      <a16:creationId xmlns:a16="http://schemas.microsoft.com/office/drawing/2014/main" id="{D71E3B25-BDCC-361E-6391-32E6F2B4B09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6244" y="4784"/>
                                  <a:ext cx="0" cy="29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7" name="Line 45">
                                  <a:extLst>
                                    <a:ext uri="{FF2B5EF4-FFF2-40B4-BE49-F238E27FC236}">
                                      <a16:creationId xmlns:a16="http://schemas.microsoft.com/office/drawing/2014/main" id="{CC2E4705-A147-3042-16FD-64443D148E38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7361" y="4784"/>
                                  <a:ext cx="0" cy="29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8" name="Line 46">
                                  <a:extLst>
                                    <a:ext uri="{FF2B5EF4-FFF2-40B4-BE49-F238E27FC236}">
                                      <a16:creationId xmlns:a16="http://schemas.microsoft.com/office/drawing/2014/main" id="{8AFA2D53-F841-5814-3999-2FCD56D205E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561" y="3926"/>
                                  <a:ext cx="0" cy="85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59" name="Line 47">
                                  <a:extLst>
                                    <a:ext uri="{FF2B5EF4-FFF2-40B4-BE49-F238E27FC236}">
                                      <a16:creationId xmlns:a16="http://schemas.microsoft.com/office/drawing/2014/main" id="{FE58C5E5-84E4-1C46-0B2A-AFD13F79BBCF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496" y="3926"/>
                                  <a:ext cx="0" cy="85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0" name="Line 48">
                                  <a:extLst>
                                    <a:ext uri="{FF2B5EF4-FFF2-40B4-BE49-F238E27FC236}">
                                      <a16:creationId xmlns:a16="http://schemas.microsoft.com/office/drawing/2014/main" id="{7B976040-07B9-9298-CCE2-A12129C6A8BE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6057" y="3926"/>
                                  <a:ext cx="0" cy="85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1" name="Line 49">
                                  <a:extLst>
                                    <a:ext uri="{FF2B5EF4-FFF2-40B4-BE49-F238E27FC236}">
                                      <a16:creationId xmlns:a16="http://schemas.microsoft.com/office/drawing/2014/main" id="{D7A047D1-C3C7-F207-DB1E-56125E073A2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7553" y="3926"/>
                                  <a:ext cx="0" cy="85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2" name="Line 50">
                                  <a:extLst>
                                    <a:ext uri="{FF2B5EF4-FFF2-40B4-BE49-F238E27FC236}">
                                      <a16:creationId xmlns:a16="http://schemas.microsoft.com/office/drawing/2014/main" id="{886D8B49-B244-69BB-18CB-94B4947B0FDC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4561" y="4784"/>
                                  <a:ext cx="935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3" name="Line 51">
                                  <a:extLst>
                                    <a:ext uri="{FF2B5EF4-FFF2-40B4-BE49-F238E27FC236}">
                                      <a16:creationId xmlns:a16="http://schemas.microsoft.com/office/drawing/2014/main" id="{4F3A7BA5-96B0-BDA5-7E01-765B32E0A129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6057" y="4784"/>
                                  <a:ext cx="1496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4" name="Line 52">
                                  <a:extLst>
                                    <a:ext uri="{FF2B5EF4-FFF2-40B4-BE49-F238E27FC236}">
                                      <a16:creationId xmlns:a16="http://schemas.microsoft.com/office/drawing/2014/main" id="{AFE105A0-5007-4478-0271-C5D6FFF4BAE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5589" y="4496"/>
                                  <a:ext cx="375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5" name="Line 53">
                                  <a:extLst>
                                    <a:ext uri="{FF2B5EF4-FFF2-40B4-BE49-F238E27FC236}">
                                      <a16:creationId xmlns:a16="http://schemas.microsoft.com/office/drawing/2014/main" id="{83229492-35C7-AEDF-EB2E-07F44A740DD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rot="5454853" flipH="1">
                                  <a:off x="6600" y="5066"/>
                                  <a:ext cx="375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6" name="Oval 54">
                                  <a:extLst>
                                    <a:ext uri="{FF2B5EF4-FFF2-40B4-BE49-F238E27FC236}">
                                      <a16:creationId xmlns:a16="http://schemas.microsoft.com/office/drawing/2014/main" id="{79BE8B70-1587-6140-CFE5-AC9CECB528BC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6791" y="5555"/>
                                  <a:ext cx="143" cy="1011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7" name="Oval 55">
                                  <a:extLst>
                                    <a:ext uri="{FF2B5EF4-FFF2-40B4-BE49-F238E27FC236}">
                                      <a16:creationId xmlns:a16="http://schemas.microsoft.com/office/drawing/2014/main" id="{FFC3BFE4-1E2B-8AAC-7C20-2E8F716DA1E1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6619" y="5486"/>
                                  <a:ext cx="101" cy="111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8" name="Freeform 56">
                                  <a:extLst>
                                    <a:ext uri="{FF2B5EF4-FFF2-40B4-BE49-F238E27FC236}">
                                      <a16:creationId xmlns:a16="http://schemas.microsoft.com/office/drawing/2014/main" id="{98B81F7C-1364-7F95-0BF0-ABCD0A7278F8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6716" y="6511"/>
                                  <a:ext cx="1955" cy="160"/>
                                </a:xfrm>
                                <a:custGeom>
                                  <a:avLst/>
                                  <a:gdLst>
                                    <a:gd name="T0" fmla="*/ 45 w 1955"/>
                                    <a:gd name="T1" fmla="*/ 130 h 160"/>
                                    <a:gd name="T2" fmla="*/ 555 w 1955"/>
                                    <a:gd name="T3" fmla="*/ 100 h 160"/>
                                    <a:gd name="T4" fmla="*/ 690 w 1955"/>
                                    <a:gd name="T5" fmla="*/ 100 h 160"/>
                                    <a:gd name="T6" fmla="*/ 780 w 1955"/>
                                    <a:gd name="T7" fmla="*/ 160 h 160"/>
                                    <a:gd name="T8" fmla="*/ 1125 w 1955"/>
                                    <a:gd name="T9" fmla="*/ 115 h 160"/>
                                    <a:gd name="T10" fmla="*/ 1275 w 1955"/>
                                    <a:gd name="T11" fmla="*/ 55 h 160"/>
                                    <a:gd name="T12" fmla="*/ 1650 w 1955"/>
                                    <a:gd name="T13" fmla="*/ 130 h 160"/>
                                    <a:gd name="T14" fmla="*/ 1875 w 1955"/>
                                    <a:gd name="T15" fmla="*/ 115 h 160"/>
                                    <a:gd name="T16" fmla="*/ 1935 w 1955"/>
                                    <a:gd name="T17" fmla="*/ 100 h 160"/>
                                    <a:gd name="T18" fmla="*/ 1680 w 1955"/>
                                    <a:gd name="T19" fmla="*/ 85 h 160"/>
                                    <a:gd name="T20" fmla="*/ 1530 w 1955"/>
                                    <a:gd name="T21" fmla="*/ 40 h 160"/>
                                    <a:gd name="T22" fmla="*/ 1410 w 1955"/>
                                    <a:gd name="T23" fmla="*/ 10 h 160"/>
                                    <a:gd name="T24" fmla="*/ 1155 w 1955"/>
                                    <a:gd name="T25" fmla="*/ 40 h 160"/>
                                    <a:gd name="T26" fmla="*/ 1035 w 1955"/>
                                    <a:gd name="T27" fmla="*/ 70 h 160"/>
                                    <a:gd name="T28" fmla="*/ 0 w 1955"/>
                                    <a:gd name="T29" fmla="*/ 25 h 160"/>
                                    <a:gd name="T30" fmla="*/ 30 w 1955"/>
                                    <a:gd name="T31" fmla="*/ 70 h 160"/>
                                    <a:gd name="T32" fmla="*/ 210 w 1955"/>
                                    <a:gd name="T33" fmla="*/ 100 h 160"/>
                                    <a:gd name="T34" fmla="*/ 45 w 1955"/>
                                    <a:gd name="T35" fmla="*/ 130 h 16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  <a:cxn ang="0">
                                      <a:pos x="T20" y="T21"/>
                                    </a:cxn>
                                    <a:cxn ang="0">
                                      <a:pos x="T22" y="T23"/>
                                    </a:cxn>
                                    <a:cxn ang="0">
                                      <a:pos x="T24" y="T25"/>
                                    </a:cxn>
                                    <a:cxn ang="0">
                                      <a:pos x="T26" y="T27"/>
                                    </a:cxn>
                                    <a:cxn ang="0">
                                      <a:pos x="T28" y="T29"/>
                                    </a:cxn>
                                    <a:cxn ang="0">
                                      <a:pos x="T30" y="T31"/>
                                    </a:cxn>
                                    <a:cxn ang="0">
                                      <a:pos x="T32" y="T33"/>
                                    </a:cxn>
                                    <a:cxn ang="0">
                                      <a:pos x="T34" y="T35"/>
                                    </a:cxn>
                                  </a:cxnLst>
                                  <a:rect l="0" t="0" r="r" b="b"/>
                                  <a:pathLst>
                                    <a:path w="1955" h="160">
                                      <a:moveTo>
                                        <a:pt x="45" y="130"/>
                                      </a:moveTo>
                                      <a:cubicBezTo>
                                        <a:pt x="334" y="143"/>
                                        <a:pt x="341" y="154"/>
                                        <a:pt x="555" y="100"/>
                                      </a:cubicBezTo>
                                      <a:cubicBezTo>
                                        <a:pt x="611" y="63"/>
                                        <a:pt x="610" y="46"/>
                                        <a:pt x="690" y="100"/>
                                      </a:cubicBezTo>
                                      <a:cubicBezTo>
                                        <a:pt x="720" y="120"/>
                                        <a:pt x="780" y="160"/>
                                        <a:pt x="780" y="160"/>
                                      </a:cubicBezTo>
                                      <a:cubicBezTo>
                                        <a:pt x="912" y="134"/>
                                        <a:pt x="968" y="125"/>
                                        <a:pt x="1125" y="115"/>
                                      </a:cubicBezTo>
                                      <a:cubicBezTo>
                                        <a:pt x="1182" y="101"/>
                                        <a:pt x="1220" y="73"/>
                                        <a:pt x="1275" y="55"/>
                                      </a:cubicBezTo>
                                      <a:cubicBezTo>
                                        <a:pt x="1404" y="68"/>
                                        <a:pt x="1526" y="89"/>
                                        <a:pt x="1650" y="130"/>
                                      </a:cubicBezTo>
                                      <a:cubicBezTo>
                                        <a:pt x="1725" y="125"/>
                                        <a:pt x="1800" y="123"/>
                                        <a:pt x="1875" y="115"/>
                                      </a:cubicBezTo>
                                      <a:cubicBezTo>
                                        <a:pt x="1896" y="113"/>
                                        <a:pt x="1955" y="103"/>
                                        <a:pt x="1935" y="100"/>
                                      </a:cubicBezTo>
                                      <a:cubicBezTo>
                                        <a:pt x="1851" y="87"/>
                                        <a:pt x="1765" y="90"/>
                                        <a:pt x="1680" y="85"/>
                                      </a:cubicBezTo>
                                      <a:cubicBezTo>
                                        <a:pt x="1630" y="71"/>
                                        <a:pt x="1580" y="54"/>
                                        <a:pt x="1530" y="40"/>
                                      </a:cubicBezTo>
                                      <a:cubicBezTo>
                                        <a:pt x="1490" y="29"/>
                                        <a:pt x="1410" y="10"/>
                                        <a:pt x="1410" y="10"/>
                                      </a:cubicBezTo>
                                      <a:cubicBezTo>
                                        <a:pt x="1035" y="37"/>
                                        <a:pt x="1300" y="0"/>
                                        <a:pt x="1155" y="40"/>
                                      </a:cubicBezTo>
                                      <a:cubicBezTo>
                                        <a:pt x="1115" y="51"/>
                                        <a:pt x="1035" y="70"/>
                                        <a:pt x="1035" y="70"/>
                                      </a:cubicBezTo>
                                      <a:cubicBezTo>
                                        <a:pt x="60" y="39"/>
                                        <a:pt x="401" y="92"/>
                                        <a:pt x="0" y="25"/>
                                      </a:cubicBezTo>
                                      <a:cubicBezTo>
                                        <a:pt x="10" y="40"/>
                                        <a:pt x="13" y="64"/>
                                        <a:pt x="30" y="70"/>
                                      </a:cubicBezTo>
                                      <a:cubicBezTo>
                                        <a:pt x="87" y="90"/>
                                        <a:pt x="210" y="100"/>
                                        <a:pt x="210" y="100"/>
                                      </a:cubicBezTo>
                                      <a:cubicBezTo>
                                        <a:pt x="153" y="138"/>
                                        <a:pt x="112" y="152"/>
                                        <a:pt x="45" y="130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1"/>
                                </a:solidFill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69" name="Freeform 57">
                                  <a:extLst>
                                    <a:ext uri="{FF2B5EF4-FFF2-40B4-BE49-F238E27FC236}">
                                      <a16:creationId xmlns:a16="http://schemas.microsoft.com/office/drawing/2014/main" id="{53CE3C3D-3A8A-6BA8-910E-B1DE63B48825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6761" y="6416"/>
                                  <a:ext cx="1105" cy="165"/>
                                </a:xfrm>
                                <a:custGeom>
                                  <a:avLst/>
                                  <a:gdLst>
                                    <a:gd name="T0" fmla="*/ 165 w 1105"/>
                                    <a:gd name="T1" fmla="*/ 30 h 165"/>
                                    <a:gd name="T2" fmla="*/ 270 w 1105"/>
                                    <a:gd name="T3" fmla="*/ 0 h 165"/>
                                    <a:gd name="T4" fmla="*/ 375 w 1105"/>
                                    <a:gd name="T5" fmla="*/ 30 h 165"/>
                                    <a:gd name="T6" fmla="*/ 780 w 1105"/>
                                    <a:gd name="T7" fmla="*/ 90 h 165"/>
                                    <a:gd name="T8" fmla="*/ 960 w 1105"/>
                                    <a:gd name="T9" fmla="*/ 135 h 165"/>
                                    <a:gd name="T10" fmla="*/ 1005 w 1105"/>
                                    <a:gd name="T11" fmla="*/ 150 h 165"/>
                                    <a:gd name="T12" fmla="*/ 1080 w 1105"/>
                                    <a:gd name="T13" fmla="*/ 165 h 165"/>
                                    <a:gd name="T14" fmla="*/ 765 w 1105"/>
                                    <a:gd name="T15" fmla="*/ 150 h 165"/>
                                    <a:gd name="T16" fmla="*/ 0 w 1105"/>
                                    <a:gd name="T17" fmla="*/ 90 h 165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</a:cxnLst>
                                  <a:rect l="0" t="0" r="r" b="b"/>
                                  <a:pathLst>
                                    <a:path w="1105" h="165">
                                      <a:moveTo>
                                        <a:pt x="165" y="30"/>
                                      </a:moveTo>
                                      <a:cubicBezTo>
                                        <a:pt x="186" y="23"/>
                                        <a:pt x="251" y="0"/>
                                        <a:pt x="270" y="0"/>
                                      </a:cubicBezTo>
                                      <a:cubicBezTo>
                                        <a:pt x="312" y="0"/>
                                        <a:pt x="336" y="23"/>
                                        <a:pt x="375" y="30"/>
                                      </a:cubicBezTo>
                                      <a:cubicBezTo>
                                        <a:pt x="509" y="54"/>
                                        <a:pt x="645" y="69"/>
                                        <a:pt x="780" y="90"/>
                                      </a:cubicBezTo>
                                      <a:cubicBezTo>
                                        <a:pt x="893" y="107"/>
                                        <a:pt x="850" y="98"/>
                                        <a:pt x="960" y="135"/>
                                      </a:cubicBezTo>
                                      <a:cubicBezTo>
                                        <a:pt x="975" y="140"/>
                                        <a:pt x="990" y="145"/>
                                        <a:pt x="1005" y="150"/>
                                      </a:cubicBezTo>
                                      <a:cubicBezTo>
                                        <a:pt x="1029" y="158"/>
                                        <a:pt x="1105" y="165"/>
                                        <a:pt x="1080" y="165"/>
                                      </a:cubicBezTo>
                                      <a:cubicBezTo>
                                        <a:pt x="975" y="165"/>
                                        <a:pt x="870" y="155"/>
                                        <a:pt x="765" y="150"/>
                                      </a:cubicBezTo>
                                      <a:cubicBezTo>
                                        <a:pt x="426" y="65"/>
                                        <a:pt x="486" y="90"/>
                                        <a:pt x="0" y="9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chemeClr val="accent1"/>
                                </a:solidFill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0" name="Line 58">
                                  <a:extLst>
                                    <a:ext uri="{FF2B5EF4-FFF2-40B4-BE49-F238E27FC236}">
                                      <a16:creationId xmlns:a16="http://schemas.microsoft.com/office/drawing/2014/main" id="{64446C43-1646-D900-2F3F-8849C62C386C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rot="5454853" flipH="1">
                                  <a:off x="6795" y="5321"/>
                                  <a:ext cx="375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1" name="Line 59">
                                  <a:extLst>
                                    <a:ext uri="{FF2B5EF4-FFF2-40B4-BE49-F238E27FC236}">
                                      <a16:creationId xmlns:a16="http://schemas.microsoft.com/office/drawing/2014/main" id="{EAC7E8EB-7648-B129-D3AC-22DD55F0CDDE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rot="5454853" flipH="1">
                                  <a:off x="6375" y="5321"/>
                                  <a:ext cx="375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2" name="Line 60">
                                  <a:extLst>
                                    <a:ext uri="{FF2B5EF4-FFF2-40B4-BE49-F238E27FC236}">
                                      <a16:creationId xmlns:a16="http://schemas.microsoft.com/office/drawing/2014/main" id="{63D0F4C4-7635-1000-8D72-9AC00BDF30A0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4014" y="4511"/>
                                  <a:ext cx="375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3" name="Line 61">
                                  <a:extLst>
                                    <a:ext uri="{FF2B5EF4-FFF2-40B4-BE49-F238E27FC236}">
                                      <a16:creationId xmlns:a16="http://schemas.microsoft.com/office/drawing/2014/main" id="{BB5EC68C-64A8-9C7B-5361-AC800C1D95E0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rot="5454853" flipH="1">
                                  <a:off x="3630" y="4046"/>
                                  <a:ext cx="375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58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stealth" w="med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4" name="Line 62">
                                  <a:extLst>
                                    <a:ext uri="{FF2B5EF4-FFF2-40B4-BE49-F238E27FC236}">
                                      <a16:creationId xmlns:a16="http://schemas.microsoft.com/office/drawing/2014/main" id="{15525384-EEDD-CDC6-8598-0A083FA95583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626" y="3475"/>
                                  <a:ext cx="0" cy="54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285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5" name="Line 63">
                                  <a:extLst>
                                    <a:ext uri="{FF2B5EF4-FFF2-40B4-BE49-F238E27FC236}">
                                      <a16:creationId xmlns:a16="http://schemas.microsoft.com/office/drawing/2014/main" id="{44C39472-C416-A658-ADD6-37610615B359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014" y="3475"/>
                                  <a:ext cx="0" cy="54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2857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6" name="Line 64">
                                  <a:extLst>
                                    <a:ext uri="{FF2B5EF4-FFF2-40B4-BE49-F238E27FC236}">
                                      <a16:creationId xmlns:a16="http://schemas.microsoft.com/office/drawing/2014/main" id="{A54405DD-30CE-D66C-8336-0596E1A17145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561" y="3859"/>
                                  <a:ext cx="475" cy="6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7" name="Line 65">
                                  <a:extLst>
                                    <a:ext uri="{FF2B5EF4-FFF2-40B4-BE49-F238E27FC236}">
                                      <a16:creationId xmlns:a16="http://schemas.microsoft.com/office/drawing/2014/main" id="{1119D3B0-6918-E93D-4184-0B84ED2A3440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5036" y="3859"/>
                                  <a:ext cx="460" cy="6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chemeClr val="bg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8" name="Line 66">
                                  <a:extLst>
                                    <a:ext uri="{FF2B5EF4-FFF2-40B4-BE49-F238E27FC236}">
                                      <a16:creationId xmlns:a16="http://schemas.microsoft.com/office/drawing/2014/main" id="{B2EED1E4-B5C0-F10B-A508-D9AE5C9EB2F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036" y="3761"/>
                                  <a:ext cx="0" cy="9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79" name="Line 67">
                                  <a:extLst>
                                    <a:ext uri="{FF2B5EF4-FFF2-40B4-BE49-F238E27FC236}">
                                      <a16:creationId xmlns:a16="http://schemas.microsoft.com/office/drawing/2014/main" id="{F6FBA679-2F61-B975-CD03-D8C23F18060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6087" y="3859"/>
                                  <a:ext cx="704" cy="6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0" name="Line 68">
                                  <a:extLst>
                                    <a:ext uri="{FF2B5EF4-FFF2-40B4-BE49-F238E27FC236}">
                                      <a16:creationId xmlns:a16="http://schemas.microsoft.com/office/drawing/2014/main" id="{24622067-1F49-FF1A-20A0-5B8D1603F5D9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6791" y="3859"/>
                                  <a:ext cx="762" cy="6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1" name="Line 69">
                                  <a:extLst>
                                    <a:ext uri="{FF2B5EF4-FFF2-40B4-BE49-F238E27FC236}">
                                      <a16:creationId xmlns:a16="http://schemas.microsoft.com/office/drawing/2014/main" id="{BB51F19E-B8F2-4333-21AC-F1026E1E49F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6791" y="3761"/>
                                  <a:ext cx="0" cy="9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2" name="Line 70">
                                  <a:extLst>
                                    <a:ext uri="{FF2B5EF4-FFF2-40B4-BE49-F238E27FC236}">
                                      <a16:creationId xmlns:a16="http://schemas.microsoft.com/office/drawing/2014/main" id="{E653F6EE-8952-1EDF-8CC3-495ACC58CE4D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7208" y="6654"/>
                                  <a:ext cx="966" cy="1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3" name="Line 71">
                                  <a:extLst>
                                    <a:ext uri="{FF2B5EF4-FFF2-40B4-BE49-F238E27FC236}">
                                      <a16:creationId xmlns:a16="http://schemas.microsoft.com/office/drawing/2014/main" id="{0CE6B25A-B251-79F4-4BDD-BC04B95402BA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rot="-1613371" flipH="1" flipV="1">
                                  <a:off x="8126" y="6644"/>
                                  <a:ext cx="420" cy="33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 type="arrow" w="sm" len="lg"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4" name="Rectangle 72">
                                  <a:extLst>
                                    <a:ext uri="{FF2B5EF4-FFF2-40B4-BE49-F238E27FC236}">
                                      <a16:creationId xmlns:a16="http://schemas.microsoft.com/office/drawing/2014/main" id="{D747F115-5F25-62CD-510C-CBAEC0F8CD2C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6066" y="6840"/>
                                  <a:ext cx="2048" cy="187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5" name="Rectangle 73">
                                  <a:extLst>
                                    <a:ext uri="{FF2B5EF4-FFF2-40B4-BE49-F238E27FC236}">
                                      <a16:creationId xmlns:a16="http://schemas.microsoft.com/office/drawing/2014/main" id="{90FF34A0-AA10-1980-E210-0205FBCB2FB1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6057" y="5158"/>
                                  <a:ext cx="374" cy="16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6" name="Rectangle 74">
                                  <a:extLst>
                                    <a:ext uri="{FF2B5EF4-FFF2-40B4-BE49-F238E27FC236}">
                                      <a16:creationId xmlns:a16="http://schemas.microsoft.com/office/drawing/2014/main" id="{8C3DA1B5-F48F-5A12-177F-89FB8DEAC91E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187" y="4971"/>
                                  <a:ext cx="1683" cy="187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7" name="Rectangle 75">
                                  <a:extLst>
                                    <a:ext uri="{FF2B5EF4-FFF2-40B4-BE49-F238E27FC236}">
                                      <a16:creationId xmlns:a16="http://schemas.microsoft.com/office/drawing/2014/main" id="{25E6112A-0BBD-74B4-30E5-C10C64CE706F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-4211451">
                                  <a:off x="5876" y="4887"/>
                                  <a:ext cx="239" cy="49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8" name="Rectangle 76">
                                  <a:extLst>
                                    <a:ext uri="{FF2B5EF4-FFF2-40B4-BE49-F238E27FC236}">
                                      <a16:creationId xmlns:a16="http://schemas.microsoft.com/office/drawing/2014/main" id="{03E693F3-3E88-8BFC-6F38-BD8D09103D07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626" y="4784"/>
                                  <a:ext cx="748" cy="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89" name="Line 77">
                                  <a:extLst>
                                    <a:ext uri="{FF2B5EF4-FFF2-40B4-BE49-F238E27FC236}">
                                      <a16:creationId xmlns:a16="http://schemas.microsoft.com/office/drawing/2014/main" id="{A0763CC2-1A50-1A82-D0D8-699C0D6727B0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6057" y="5254"/>
                                  <a:ext cx="0" cy="17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0" name="Line 78">
                                  <a:extLst>
                                    <a:ext uri="{FF2B5EF4-FFF2-40B4-BE49-F238E27FC236}">
                                      <a16:creationId xmlns:a16="http://schemas.microsoft.com/office/drawing/2014/main" id="{07C35DB2-27FE-8963-18AC-4E7E0077FE8A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626" y="4784"/>
                                  <a:ext cx="74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1" name="Line 79">
                                  <a:extLst>
                                    <a:ext uri="{FF2B5EF4-FFF2-40B4-BE49-F238E27FC236}">
                                      <a16:creationId xmlns:a16="http://schemas.microsoft.com/office/drawing/2014/main" id="{F7420CAC-B1D2-02A1-4688-5F4B8539038A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4389" y="4971"/>
                                  <a:ext cx="127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2" name="Line 80">
                                  <a:extLst>
                                    <a:ext uri="{FF2B5EF4-FFF2-40B4-BE49-F238E27FC236}">
                                      <a16:creationId xmlns:a16="http://schemas.microsoft.com/office/drawing/2014/main" id="{4FF7B736-D6DA-3EB3-3377-9923EAEEED64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374" y="4784"/>
                                  <a:ext cx="0" cy="18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3" name="Line 81">
                                  <a:extLst>
                                    <a:ext uri="{FF2B5EF4-FFF2-40B4-BE49-F238E27FC236}">
                                      <a16:creationId xmlns:a16="http://schemas.microsoft.com/office/drawing/2014/main" id="{76132990-C513-407F-B6FE-48E65D4A960B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6431" y="5134"/>
                                  <a:ext cx="0" cy="170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4" name="Line 82">
                                  <a:extLst>
                                    <a:ext uri="{FF2B5EF4-FFF2-40B4-BE49-F238E27FC236}">
                                      <a16:creationId xmlns:a16="http://schemas.microsoft.com/office/drawing/2014/main" id="{EE84730D-2939-32AD-1E15-D2BE7AFD48E4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6431" y="6840"/>
                                  <a:ext cx="1695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5" name="Line 83">
                                  <a:extLst>
                                    <a:ext uri="{FF2B5EF4-FFF2-40B4-BE49-F238E27FC236}">
                                      <a16:creationId xmlns:a16="http://schemas.microsoft.com/office/drawing/2014/main" id="{2437BE83-4A88-D55D-1D7C-226F934BD1E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5870" y="4971"/>
                                  <a:ext cx="561" cy="163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6" name="Rectangle 84">
                                  <a:extLst>
                                    <a:ext uri="{FF2B5EF4-FFF2-40B4-BE49-F238E27FC236}">
                                      <a16:creationId xmlns:a16="http://schemas.microsoft.com/office/drawing/2014/main" id="{F0422ECC-C195-8DAE-022F-ECA1ECD129DC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7179" y="5906"/>
                                  <a:ext cx="935" cy="187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7" name="Rectangle 85">
                                  <a:extLst>
                                    <a:ext uri="{FF2B5EF4-FFF2-40B4-BE49-F238E27FC236}">
                                      <a16:creationId xmlns:a16="http://schemas.microsoft.com/office/drawing/2014/main" id="{94C92D1F-A774-1D42-2F6F-BDB37FD2C598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7179" y="5158"/>
                                  <a:ext cx="374" cy="748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8" name="Rectangle 86">
                                  <a:extLst>
                                    <a:ext uri="{FF2B5EF4-FFF2-40B4-BE49-F238E27FC236}">
                                      <a16:creationId xmlns:a16="http://schemas.microsoft.com/office/drawing/2014/main" id="{5077B4AF-DAE8-D2CA-86A3-EDA0BF8959C2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-17276305">
                                  <a:off x="7422" y="4926"/>
                                  <a:ext cx="300" cy="538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599" name="Rectangle 87">
                                  <a:extLst>
                                    <a:ext uri="{FF2B5EF4-FFF2-40B4-BE49-F238E27FC236}">
                                      <a16:creationId xmlns:a16="http://schemas.microsoft.com/office/drawing/2014/main" id="{40E93C30-AF58-143B-023B-C1CC5F346E96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7740" y="4036"/>
                                  <a:ext cx="187" cy="117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0" name="Rectangle 88">
                                  <a:extLst>
                                    <a:ext uri="{FF2B5EF4-FFF2-40B4-BE49-F238E27FC236}">
                                      <a16:creationId xmlns:a16="http://schemas.microsoft.com/office/drawing/2014/main" id="{702382A3-9E7B-C824-7726-E1FB069A3A7D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7553" y="4036"/>
                                  <a:ext cx="187" cy="172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19050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1" name="Rectangle 89">
                                  <a:extLst>
                                    <a:ext uri="{FF2B5EF4-FFF2-40B4-BE49-F238E27FC236}">
                                      <a16:creationId xmlns:a16="http://schemas.microsoft.com/office/drawing/2014/main" id="{2FB00D88-2341-C0EF-3823-7EBF28270AB2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496" y="4021"/>
                                  <a:ext cx="561" cy="202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19050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2" name="Rectangle 90">
                                  <a:extLst>
                                    <a:ext uri="{FF2B5EF4-FFF2-40B4-BE49-F238E27FC236}">
                                      <a16:creationId xmlns:a16="http://schemas.microsoft.com/office/drawing/2014/main" id="{073931FE-3747-FBA7-9297-D44D2A0CC464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014" y="4036"/>
                                  <a:ext cx="547" cy="187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19050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3" name="Line 91">
                                  <a:extLst>
                                    <a:ext uri="{FF2B5EF4-FFF2-40B4-BE49-F238E27FC236}">
                                      <a16:creationId xmlns:a16="http://schemas.microsoft.com/office/drawing/2014/main" id="{900E4C84-2D1F-ABE3-FCAD-A19D4DDA2C09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740" y="4223"/>
                                  <a:ext cx="0" cy="7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4" name="Line 92">
                                  <a:extLst>
                                    <a:ext uri="{FF2B5EF4-FFF2-40B4-BE49-F238E27FC236}">
                                      <a16:creationId xmlns:a16="http://schemas.microsoft.com/office/drawing/2014/main" id="{C5B46742-B32D-5874-E924-EFCACEC2BDBF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553" y="5365"/>
                                  <a:ext cx="0" cy="54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5" name="Line 93">
                                  <a:extLst>
                                    <a:ext uri="{FF2B5EF4-FFF2-40B4-BE49-F238E27FC236}">
                                      <a16:creationId xmlns:a16="http://schemas.microsoft.com/office/drawing/2014/main" id="{FCB0D0A2-724B-ECFF-0BFC-00F52B8D3343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7556" y="4034"/>
                                  <a:ext cx="555" cy="1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6" name="Line 94">
                                  <a:extLst>
                                    <a:ext uri="{FF2B5EF4-FFF2-40B4-BE49-F238E27FC236}">
                                      <a16:creationId xmlns:a16="http://schemas.microsoft.com/office/drawing/2014/main" id="{954BCD17-297C-F99B-D84D-679045C3C01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6581"/>
                                  <a:ext cx="261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7" name="Line 95">
                                  <a:extLst>
                                    <a:ext uri="{FF2B5EF4-FFF2-40B4-BE49-F238E27FC236}">
                                      <a16:creationId xmlns:a16="http://schemas.microsoft.com/office/drawing/2014/main" id="{EA762CA3-714F-D8F3-F855-8649F1488F68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5844"/>
                                  <a:ext cx="261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bg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8" name="Line 96">
                                  <a:extLst>
                                    <a:ext uri="{FF2B5EF4-FFF2-40B4-BE49-F238E27FC236}">
                                      <a16:creationId xmlns:a16="http://schemas.microsoft.com/office/drawing/2014/main" id="{83239D54-2B48-54E8-04E0-BD6C9C18AA7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5081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09" name="Line 97">
                                  <a:extLst>
                                    <a:ext uri="{FF2B5EF4-FFF2-40B4-BE49-F238E27FC236}">
                                      <a16:creationId xmlns:a16="http://schemas.microsoft.com/office/drawing/2014/main" id="{828DDFEC-6AA5-BCBF-C4C7-0263ECBD22D8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4784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0" name="Line 98">
                                  <a:extLst>
                                    <a:ext uri="{FF2B5EF4-FFF2-40B4-BE49-F238E27FC236}">
                                      <a16:creationId xmlns:a16="http://schemas.microsoft.com/office/drawing/2014/main" id="{767CA1B0-7A0F-C609-F4A6-07E4E5A56C55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439" y="4348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1" name="Line 99">
                                  <a:extLst>
                                    <a:ext uri="{FF2B5EF4-FFF2-40B4-BE49-F238E27FC236}">
                                      <a16:creationId xmlns:a16="http://schemas.microsoft.com/office/drawing/2014/main" id="{3B747AAF-A33D-2C0A-C35A-043C13BDEAB4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187" y="6566"/>
                                  <a:ext cx="0" cy="46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2" name="Line 100">
                                  <a:extLst>
                                    <a:ext uri="{FF2B5EF4-FFF2-40B4-BE49-F238E27FC236}">
                                      <a16:creationId xmlns:a16="http://schemas.microsoft.com/office/drawing/2014/main" id="{CFBEC0BE-691E-9325-67B4-DA4F3AF56438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187" y="5844"/>
                                  <a:ext cx="0" cy="369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3" name="Line 101">
                                  <a:extLst>
                                    <a:ext uri="{FF2B5EF4-FFF2-40B4-BE49-F238E27FC236}">
                                      <a16:creationId xmlns:a16="http://schemas.microsoft.com/office/drawing/2014/main" id="{22049065-9E01-1A38-E2E4-8D1EF7708F8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187" y="5134"/>
                                  <a:ext cx="0" cy="349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4" name="Line 102">
                                  <a:extLst>
                                    <a:ext uri="{FF2B5EF4-FFF2-40B4-BE49-F238E27FC236}">
                                      <a16:creationId xmlns:a16="http://schemas.microsoft.com/office/drawing/2014/main" id="{42452C6D-55EF-8A9A-E4B3-E38FA42406F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950" y="6581"/>
                                  <a:ext cx="0" cy="44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5" name="Line 103">
                                  <a:extLst>
                                    <a:ext uri="{FF2B5EF4-FFF2-40B4-BE49-F238E27FC236}">
                                      <a16:creationId xmlns:a16="http://schemas.microsoft.com/office/drawing/2014/main" id="{BC0E9FA5-AE75-C3F9-0665-BEF4C608941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950" y="5134"/>
                                  <a:ext cx="0" cy="349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6" name="Line 104">
                                  <a:extLst>
                                    <a:ext uri="{FF2B5EF4-FFF2-40B4-BE49-F238E27FC236}">
                                      <a16:creationId xmlns:a16="http://schemas.microsoft.com/office/drawing/2014/main" id="{2443A199-AB79-4B18-5D1C-F328AFC5495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935" y="5844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7" name="Line 105">
                                  <a:extLst>
                                    <a:ext uri="{FF2B5EF4-FFF2-40B4-BE49-F238E27FC236}">
                                      <a16:creationId xmlns:a16="http://schemas.microsoft.com/office/drawing/2014/main" id="{209A6464-D3B5-73D1-FBD6-F2F6E15E6E7F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5683" y="6031"/>
                                  <a:ext cx="0" cy="18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8" name="Line 106">
                                  <a:extLst>
                                    <a:ext uri="{FF2B5EF4-FFF2-40B4-BE49-F238E27FC236}">
                                      <a16:creationId xmlns:a16="http://schemas.microsoft.com/office/drawing/2014/main" id="{F752BE04-3F97-63C1-1944-EBE554FF2FBE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813" y="6218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19" name="Line 107">
                                  <a:extLst>
                                    <a:ext uri="{FF2B5EF4-FFF2-40B4-BE49-F238E27FC236}">
                                      <a16:creationId xmlns:a16="http://schemas.microsoft.com/office/drawing/2014/main" id="{30755175-50E8-951E-F9BB-1C68F3664543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813" y="5470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0" name="Line 108">
                                  <a:extLst>
                                    <a:ext uri="{FF2B5EF4-FFF2-40B4-BE49-F238E27FC236}">
                                      <a16:creationId xmlns:a16="http://schemas.microsoft.com/office/drawing/2014/main" id="{21CB2E19-9790-48F1-2DE2-BBBBF2AFF85F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561" y="6218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1" name="Line 109">
                                  <a:extLst>
                                    <a:ext uri="{FF2B5EF4-FFF2-40B4-BE49-F238E27FC236}">
                                      <a16:creationId xmlns:a16="http://schemas.microsoft.com/office/drawing/2014/main" id="{D33D10B2-1C2C-C289-DD56-ADC7B927DC7A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561" y="5470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2" name="Line 110">
                                  <a:extLst>
                                    <a:ext uri="{FF2B5EF4-FFF2-40B4-BE49-F238E27FC236}">
                                      <a16:creationId xmlns:a16="http://schemas.microsoft.com/office/drawing/2014/main" id="{26786197-E421-8CBC-8FFA-BE463492C90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309" y="6218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3" name="Line 111">
                                  <a:extLst>
                                    <a:ext uri="{FF2B5EF4-FFF2-40B4-BE49-F238E27FC236}">
                                      <a16:creationId xmlns:a16="http://schemas.microsoft.com/office/drawing/2014/main" id="{5603E4FE-8DA7-6B35-62AA-46741D03D53D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309" y="5470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4" name="Line 112">
                                  <a:extLst>
                                    <a:ext uri="{FF2B5EF4-FFF2-40B4-BE49-F238E27FC236}">
                                      <a16:creationId xmlns:a16="http://schemas.microsoft.com/office/drawing/2014/main" id="{31069B34-0A6B-F0FF-2206-E7FC2BA43ECB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683" y="5096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5" name="Line 113">
                                  <a:extLst>
                                    <a:ext uri="{FF2B5EF4-FFF2-40B4-BE49-F238E27FC236}">
                                      <a16:creationId xmlns:a16="http://schemas.microsoft.com/office/drawing/2014/main" id="{2DDC2FAF-CBEB-3621-9734-F577B9234AEE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553" y="5470"/>
                                  <a:ext cx="561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6" name="Line 114">
                                  <a:extLst>
                                    <a:ext uri="{FF2B5EF4-FFF2-40B4-BE49-F238E27FC236}">
                                      <a16:creationId xmlns:a16="http://schemas.microsoft.com/office/drawing/2014/main" id="{6FBF1A13-BDD7-8823-6A77-BD282A3B30B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927" y="5096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7" name="Line 115">
                                  <a:extLst>
                                    <a:ext uri="{FF2B5EF4-FFF2-40B4-BE49-F238E27FC236}">
                                      <a16:creationId xmlns:a16="http://schemas.microsoft.com/office/drawing/2014/main" id="{81AAED76-F481-7C31-321D-1A7D5B0984D1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927" y="4722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8" name="Line 116">
                                  <a:extLst>
                                    <a:ext uri="{FF2B5EF4-FFF2-40B4-BE49-F238E27FC236}">
                                      <a16:creationId xmlns:a16="http://schemas.microsoft.com/office/drawing/2014/main" id="{13139592-CCF0-171C-67A9-B185ED08B293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927" y="4348"/>
                                  <a:ext cx="187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29" name="Line 117">
                                  <a:extLst>
                                    <a:ext uri="{FF2B5EF4-FFF2-40B4-BE49-F238E27FC236}">
                                      <a16:creationId xmlns:a16="http://schemas.microsoft.com/office/drawing/2014/main" id="{87291C9D-40EB-B991-66FF-FC8CACAEC58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7740" y="5470"/>
                                  <a:ext cx="0" cy="37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30" name="Line 118">
                                  <a:extLst>
                                    <a:ext uri="{FF2B5EF4-FFF2-40B4-BE49-F238E27FC236}">
                                      <a16:creationId xmlns:a16="http://schemas.microsoft.com/office/drawing/2014/main" id="{CF262DAF-55FA-9B1F-EE2A-530CCEAA9C96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7927" y="5283"/>
                                  <a:ext cx="0" cy="18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6631" name="Line 119">
                                  <a:extLst>
                                    <a:ext uri="{FF2B5EF4-FFF2-40B4-BE49-F238E27FC236}">
                                      <a16:creationId xmlns:a16="http://schemas.microsoft.com/office/drawing/2014/main" id="{6A9CAE37-3569-4660-8BA4-14A4C9AA5A27}"/>
                                    </a:ext>
                                  </a:extLst>
                                </p:cNvPr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5683" y="6592"/>
                                  <a:ext cx="0" cy="447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algn="ctr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s-GT">
                                    <a:solidFill>
                                      <a:srgbClr val="FFFFFF"/>
                                    </a:solidFill>
                                    <a:latin typeface="Arial" panose="020B0604020202020204" pitchFamily="34" charset="0"/>
                                  </a:endParaRP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  <p:sp>
                <p:nvSpPr>
                  <p:cNvPr id="1216632" name="Line 120">
                    <a:extLst>
                      <a:ext uri="{FF2B5EF4-FFF2-40B4-BE49-F238E27FC236}">
                        <a16:creationId xmlns:a16="http://schemas.microsoft.com/office/drawing/2014/main" id="{4FFFBD72-1618-C844-3BAF-275F1B37CF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31" y="6207"/>
                    <a:ext cx="263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GT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216633" name="Line 121">
                    <a:extLst>
                      <a:ext uri="{FF2B5EF4-FFF2-40B4-BE49-F238E27FC236}">
                        <a16:creationId xmlns:a16="http://schemas.microsoft.com/office/drawing/2014/main" id="{6FBD19DE-F2E7-CF23-109D-B27C127C15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31" y="5477"/>
                    <a:ext cx="263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GT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16634" name="Line 122">
                  <a:extLst>
                    <a:ext uri="{FF2B5EF4-FFF2-40B4-BE49-F238E27FC236}">
                      <a16:creationId xmlns:a16="http://schemas.microsoft.com/office/drawing/2014/main" id="{59C20EBE-5375-2676-5CAD-921658EFC8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21" y="4787"/>
                  <a:ext cx="0" cy="35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35" name="Line 123">
                  <a:extLst>
                    <a:ext uri="{FF2B5EF4-FFF2-40B4-BE49-F238E27FC236}">
                      <a16:creationId xmlns:a16="http://schemas.microsoft.com/office/drawing/2014/main" id="{E6DA478C-8F66-0CDA-D853-AC4809CB3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6" y="5135"/>
                  <a:ext cx="2070" cy="1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36" name="Line 124">
                  <a:extLst>
                    <a:ext uri="{FF2B5EF4-FFF2-40B4-BE49-F238E27FC236}">
                      <a16:creationId xmlns:a16="http://schemas.microsoft.com/office/drawing/2014/main" id="{3E35B117-D80B-BA92-6433-9E56BD2CE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81" y="5150"/>
                  <a:ext cx="368" cy="12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37" name="Line 125">
                  <a:extLst>
                    <a:ext uri="{FF2B5EF4-FFF2-40B4-BE49-F238E27FC236}">
                      <a16:creationId xmlns:a16="http://schemas.microsoft.com/office/drawing/2014/main" id="{88AE5ACE-FEAD-0D82-FAD6-3220708C4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11" y="5907"/>
                  <a:ext cx="0" cy="19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38" name="Line 126">
                  <a:extLst>
                    <a:ext uri="{FF2B5EF4-FFF2-40B4-BE49-F238E27FC236}">
                      <a16:creationId xmlns:a16="http://schemas.microsoft.com/office/drawing/2014/main" id="{494E8C12-8ED6-32F9-DA40-FEC0E3524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64" y="7017"/>
                  <a:ext cx="2047" cy="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39" name="Line 127">
                  <a:extLst>
                    <a:ext uri="{FF2B5EF4-FFF2-40B4-BE49-F238E27FC236}">
                      <a16:creationId xmlns:a16="http://schemas.microsoft.com/office/drawing/2014/main" id="{2B3DE23C-2965-66E5-AAB4-CD26C68BC2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11" y="6852"/>
                  <a:ext cx="1" cy="20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40" name="Line 128">
                  <a:extLst>
                    <a:ext uri="{FF2B5EF4-FFF2-40B4-BE49-F238E27FC236}">
                      <a16:creationId xmlns:a16="http://schemas.microsoft.com/office/drawing/2014/main" id="{95EE405B-C6DC-B328-76AF-DAF0BE0478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424" y="6837"/>
                  <a:ext cx="168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41" name="Line 129">
                  <a:extLst>
                    <a:ext uri="{FF2B5EF4-FFF2-40B4-BE49-F238E27FC236}">
                      <a16:creationId xmlns:a16="http://schemas.microsoft.com/office/drawing/2014/main" id="{11061B6C-6DA8-906B-1832-C1D74BF5A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424" y="5134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42" name="Line 130">
                  <a:extLst>
                    <a:ext uri="{FF2B5EF4-FFF2-40B4-BE49-F238E27FC236}">
                      <a16:creationId xmlns:a16="http://schemas.microsoft.com/office/drawing/2014/main" id="{DC574348-1301-5CB4-F308-9EFEEB0253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81" y="5142"/>
                  <a:ext cx="0" cy="95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643" name="Line 131">
                  <a:extLst>
                    <a:ext uri="{FF2B5EF4-FFF2-40B4-BE49-F238E27FC236}">
                      <a16:creationId xmlns:a16="http://schemas.microsoft.com/office/drawing/2014/main" id="{E2D0CF5F-A6F8-2CCD-B413-B9B6B5722C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74" y="6095"/>
                  <a:ext cx="93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GT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216644" name="Line 132">
                <a:extLst>
                  <a:ext uri="{FF2B5EF4-FFF2-40B4-BE49-F238E27FC236}">
                    <a16:creationId xmlns:a16="http://schemas.microsoft.com/office/drawing/2014/main" id="{8C969808-8A68-34BD-F83C-D7E98A16FC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54" y="4040"/>
                <a:ext cx="5" cy="18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G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6645" name="Line 133">
                <a:extLst>
                  <a:ext uri="{FF2B5EF4-FFF2-40B4-BE49-F238E27FC236}">
                    <a16:creationId xmlns:a16="http://schemas.microsoft.com/office/drawing/2014/main" id="{8CC13916-0CAC-CC0A-07DA-3AB52287F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4" y="4220"/>
                <a:ext cx="0" cy="7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G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6646" name="Line 134">
                <a:extLst>
                  <a:ext uri="{FF2B5EF4-FFF2-40B4-BE49-F238E27FC236}">
                    <a16:creationId xmlns:a16="http://schemas.microsoft.com/office/drawing/2014/main" id="{BAE31B99-C457-8E4B-3141-AF5164DB2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76" y="4970"/>
                <a:ext cx="148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G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6647" name="Line 135">
                <a:extLst>
                  <a:ext uri="{FF2B5EF4-FFF2-40B4-BE49-F238E27FC236}">
                    <a16:creationId xmlns:a16="http://schemas.microsoft.com/office/drawing/2014/main" id="{886392A3-D9DE-9C04-A259-28F31DE63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19" y="4782"/>
                <a:ext cx="74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G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6648" name="Line 136">
                <a:extLst>
                  <a:ext uri="{FF2B5EF4-FFF2-40B4-BE49-F238E27FC236}">
                    <a16:creationId xmlns:a16="http://schemas.microsoft.com/office/drawing/2014/main" id="{34987A8D-A660-AF32-6712-C4D408EEB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61" y="4789"/>
                <a:ext cx="1" cy="15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G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16649" name="Line 137">
              <a:extLst>
                <a:ext uri="{FF2B5EF4-FFF2-40B4-BE49-F238E27FC236}">
                  <a16:creationId xmlns:a16="http://schemas.microsoft.com/office/drawing/2014/main" id="{38D56CE1-7818-8FC4-3A64-1E817E82A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6" y="5892"/>
              <a:ext cx="563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G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AE334E4C-C8B9-3A48-70EA-3A2EB9020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852739"/>
            <a:ext cx="2514600" cy="1038361"/>
          </a:xfrm>
          <a:prstGeom prst="rect">
            <a:avLst/>
          </a:prstGeom>
          <a:solidFill>
            <a:srgbClr val="0066CC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s-ES" altLang="es-GT" sz="2500" b="1" u="sng">
                <a:latin typeface="Arial Narrow" panose="020B0606020202030204" pitchFamily="34" charset="0"/>
              </a:rPr>
              <a:t>Determinantes</a:t>
            </a:r>
          </a:p>
          <a:p>
            <a:pPr eaLnBrk="1" hangingPunct="1">
              <a:lnSpc>
                <a:spcPct val="130000"/>
              </a:lnSpc>
            </a:pPr>
            <a:r>
              <a:rPr lang="es-ES" altLang="es-GT" sz="2500" b="1" u="sng">
                <a:latin typeface="Arial Narrow" panose="020B0606020202030204" pitchFamily="34" charset="0"/>
              </a:rPr>
              <a:t>Socioeconómicos</a:t>
            </a:r>
          </a:p>
        </p:txBody>
      </p:sp>
      <p:sp>
        <p:nvSpPr>
          <p:cNvPr id="142339" name="AutoShape 3">
            <a:extLst>
              <a:ext uri="{FF2B5EF4-FFF2-40B4-BE49-F238E27FC236}">
                <a16:creationId xmlns:a16="http://schemas.microsoft.com/office/drawing/2014/main" id="{868155EC-6466-E2B5-E8AC-FB03EC7CF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3176588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B3941A82-83BD-A799-DE3B-126C2B49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60689"/>
            <a:ext cx="1511300" cy="854075"/>
          </a:xfrm>
          <a:prstGeom prst="rect">
            <a:avLst/>
          </a:prstGeom>
          <a:solidFill>
            <a:srgbClr val="0066CC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s-ES" altLang="es-GT" sz="2500" b="1">
                <a:latin typeface="Arial Narrow" panose="020B0606020202030204" pitchFamily="34" charset="0"/>
              </a:rPr>
              <a:t>Modelo</a:t>
            </a:r>
          </a:p>
          <a:p>
            <a:pPr algn="l" eaLnBrk="1" hangingPunct="1"/>
            <a:r>
              <a:rPr lang="es-MX" altLang="es-GT" sz="2500" b="1">
                <a:latin typeface="Arial Narrow" panose="020B0606020202030204" pitchFamily="34" charset="0"/>
              </a:rPr>
              <a:t>Desarrollo</a:t>
            </a:r>
            <a:endParaRPr lang="es-ES" altLang="es-GT" sz="2500" b="1">
              <a:latin typeface="Arial Narrow" panose="020B0606020202030204" pitchFamily="34" charset="0"/>
            </a:endParaRPr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4589B985-58AC-EBC1-A9BC-A31612A8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2744789"/>
            <a:ext cx="1676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s-ES" altLang="es-GT" sz="2500" b="1" u="sng">
                <a:latin typeface="Arial Narrow" panose="020B0606020202030204" pitchFamily="34" charset="0"/>
              </a:rPr>
              <a:t>Situación Ambiente y</a:t>
            </a:r>
          </a:p>
          <a:p>
            <a:pPr algn="l" eaLnBrk="1" hangingPunct="1">
              <a:lnSpc>
                <a:spcPct val="120000"/>
              </a:lnSpc>
            </a:pPr>
            <a:r>
              <a:rPr lang="es-ES" altLang="es-GT" sz="2500" b="1" u="sng">
                <a:latin typeface="Arial Narrow" panose="020B0606020202030204" pitchFamily="34" charset="0"/>
              </a:rPr>
              <a:t>Exposición</a:t>
            </a:r>
          </a:p>
        </p:txBody>
      </p:sp>
      <p:sp>
        <p:nvSpPr>
          <p:cNvPr id="142342" name="Text Box 6">
            <a:extLst>
              <a:ext uri="{FF2B5EF4-FFF2-40B4-BE49-F238E27FC236}">
                <a16:creationId xmlns:a16="http://schemas.microsoft.com/office/drawing/2014/main" id="{52E2398A-DA93-3A60-C4E7-37514D06B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5805488"/>
            <a:ext cx="5795963" cy="641350"/>
          </a:xfrm>
          <a:prstGeom prst="rect">
            <a:avLst/>
          </a:prstGeom>
          <a:solidFill>
            <a:schemeClr val="tx1">
              <a:alpha val="36862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GT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Solución Problemática actual pasa por la reflexión filosófica</a:t>
            </a:r>
          </a:p>
          <a:p>
            <a:pPr algn="ctr" eaLnBrk="1" hangingPunct="1"/>
            <a:r>
              <a:rPr lang="es-ES" altLang="es-GT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y la decisión política</a:t>
            </a:r>
          </a:p>
        </p:txBody>
      </p:sp>
      <p:sp>
        <p:nvSpPr>
          <p:cNvPr id="142343" name="AutoShape 7">
            <a:extLst>
              <a:ext uri="{FF2B5EF4-FFF2-40B4-BE49-F238E27FC236}">
                <a16:creationId xmlns:a16="http://schemas.microsoft.com/office/drawing/2014/main" id="{9C6C9FF6-985B-30C9-1852-62D421AA5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3141663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  <p:sp>
        <p:nvSpPr>
          <p:cNvPr id="142344" name="AutoShape 8">
            <a:extLst>
              <a:ext uri="{FF2B5EF4-FFF2-40B4-BE49-F238E27FC236}">
                <a16:creationId xmlns:a16="http://schemas.microsoft.com/office/drawing/2014/main" id="{3A0B0798-D4D9-5665-8F97-A3F96E2B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2738" y="32131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  <p:sp>
        <p:nvSpPr>
          <p:cNvPr id="142345" name="Rectangle 9">
            <a:extLst>
              <a:ext uri="{FF2B5EF4-FFF2-40B4-BE49-F238E27FC236}">
                <a16:creationId xmlns:a16="http://schemas.microsoft.com/office/drawing/2014/main" id="{06E88911-FAED-7788-18FD-21C0BA05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916" y="66678"/>
            <a:ext cx="6837027" cy="973137"/>
          </a:xfrm>
          <a:prstGeom prst="rect">
            <a:avLst/>
          </a:prstGeom>
          <a:solidFill>
            <a:srgbClr val="0099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GT" sz="3200" b="1" u="sng" dirty="0">
                <a:solidFill>
                  <a:srgbClr val="F4F913"/>
                </a:solidFill>
              </a:rPr>
              <a:t>Decisiones Filosóficas y Renuncia</a:t>
            </a:r>
            <a:endParaRPr lang="es-ES" altLang="es-GT" sz="3200" b="1" u="sng" dirty="0">
              <a:solidFill>
                <a:srgbClr val="F4F913"/>
              </a:solidFill>
            </a:endParaRPr>
          </a:p>
        </p:txBody>
      </p:sp>
      <p:sp>
        <p:nvSpPr>
          <p:cNvPr id="142346" name="Text Box 10">
            <a:extLst>
              <a:ext uri="{FF2B5EF4-FFF2-40B4-BE49-F238E27FC236}">
                <a16:creationId xmlns:a16="http://schemas.microsoft.com/office/drawing/2014/main" id="{F81A8C2B-380C-E1BA-A5D6-533DDDFDE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4" y="1736726"/>
            <a:ext cx="223043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s-ES" altLang="es-GT" sz="2500" b="1">
                <a:latin typeface="Arial Narrow" panose="020B0606020202030204" pitchFamily="34" charset="0"/>
              </a:rPr>
              <a:t>Causan</a:t>
            </a:r>
          </a:p>
          <a:p>
            <a:pPr algn="l" eaLnBrk="1" hangingPunct="1">
              <a:lnSpc>
                <a:spcPct val="120000"/>
              </a:lnSpc>
            </a:pPr>
            <a:r>
              <a:rPr lang="es-ES" altLang="es-GT" sz="2500" b="1">
                <a:latin typeface="Arial Narrow" panose="020B0606020202030204" pitchFamily="34" charset="0"/>
              </a:rPr>
              <a:t>efecto</a:t>
            </a:r>
          </a:p>
          <a:p>
            <a:pPr algn="l" eaLnBrk="1" hangingPunct="1">
              <a:lnSpc>
                <a:spcPct val="120000"/>
              </a:lnSpc>
            </a:pPr>
            <a:r>
              <a:rPr lang="es-ES" altLang="es-GT" sz="2500" b="1">
                <a:latin typeface="Arial Narrow" panose="020B0606020202030204" pitchFamily="34" charset="0"/>
              </a:rPr>
              <a:t>en la</a:t>
            </a:r>
          </a:p>
          <a:p>
            <a:pPr algn="l" eaLnBrk="1" hangingPunct="1">
              <a:lnSpc>
                <a:spcPct val="120000"/>
              </a:lnSpc>
            </a:pPr>
            <a:r>
              <a:rPr lang="es-ES" altLang="es-GT" sz="2500" b="1">
                <a:latin typeface="Arial Narrow" panose="020B0606020202030204" pitchFamily="34" charset="0"/>
              </a:rPr>
              <a:t>Salud  y en la sobrevivencía de los</a:t>
            </a:r>
          </a:p>
          <a:p>
            <a:pPr algn="l" eaLnBrk="1" hangingPunct="1">
              <a:lnSpc>
                <a:spcPct val="120000"/>
              </a:lnSpc>
            </a:pPr>
            <a:r>
              <a:rPr lang="es-ES" altLang="es-GT" sz="2500" b="1">
                <a:latin typeface="Arial Narrow" panose="020B0606020202030204" pitchFamily="34" charset="0"/>
              </a:rPr>
              <a:t>Seres vivos</a:t>
            </a:r>
          </a:p>
        </p:txBody>
      </p:sp>
      <p:sp>
        <p:nvSpPr>
          <p:cNvPr id="142347" name="AutoShape 11">
            <a:extLst>
              <a:ext uri="{FF2B5EF4-FFF2-40B4-BE49-F238E27FC236}">
                <a16:creationId xmlns:a16="http://schemas.microsoft.com/office/drawing/2014/main" id="{5537E64C-8EE4-0132-85DD-54BD6E0FEB43}"/>
              </a:ext>
            </a:extLst>
          </p:cNvPr>
          <p:cNvSpPr>
            <a:spLocks/>
          </p:cNvSpPr>
          <p:nvPr/>
        </p:nvSpPr>
        <p:spPr bwMode="auto">
          <a:xfrm>
            <a:off x="8256589" y="1808163"/>
            <a:ext cx="288925" cy="3205162"/>
          </a:xfrm>
          <a:prstGeom prst="leftBrace">
            <a:avLst>
              <a:gd name="adj1" fmla="val 92445"/>
              <a:gd name="adj2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  <p:sp>
        <p:nvSpPr>
          <p:cNvPr id="142348" name="Rectangle 12">
            <a:extLst>
              <a:ext uri="{FF2B5EF4-FFF2-40B4-BE49-F238E27FC236}">
                <a16:creationId xmlns:a16="http://schemas.microsoft.com/office/drawing/2014/main" id="{F783E286-E3E9-1FB4-D49C-F19447F39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3464" y="5768976"/>
            <a:ext cx="1396547" cy="792163"/>
          </a:xfrm>
          <a:prstGeom prst="rect">
            <a:avLst/>
          </a:prstGeom>
          <a:solidFill>
            <a:srgbClr val="FF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G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RENUNCIA</a:t>
            </a:r>
            <a:endParaRPr lang="es-ES" altLang="es-G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349" name="AutoShape 13">
            <a:extLst>
              <a:ext uri="{FF2B5EF4-FFF2-40B4-BE49-F238E27FC236}">
                <a16:creationId xmlns:a16="http://schemas.microsoft.com/office/drawing/2014/main" id="{6F3CEFB6-A666-0220-2942-404054E6F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5913438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CO" altLang="es-GT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314" name="Picture 2">
            <a:extLst>
              <a:ext uri="{FF2B5EF4-FFF2-40B4-BE49-F238E27FC236}">
                <a16:creationId xmlns:a16="http://schemas.microsoft.com/office/drawing/2014/main" id="{BAF7ED8E-BD91-CB2C-83FF-21802DA8CE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1" y="1125539"/>
            <a:ext cx="3636963" cy="272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9315" name="Picture 3">
            <a:extLst>
              <a:ext uri="{FF2B5EF4-FFF2-40B4-BE49-F238E27FC236}">
                <a16:creationId xmlns:a16="http://schemas.microsoft.com/office/drawing/2014/main" id="{26332737-893E-FCC2-71B3-C5605C90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-17145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9316" name="Picture 4">
            <a:extLst>
              <a:ext uri="{FF2B5EF4-FFF2-40B4-BE49-F238E27FC236}">
                <a16:creationId xmlns:a16="http://schemas.microsoft.com/office/drawing/2014/main" id="{5C0A68D7-3461-70E2-7A50-CD47A761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330700"/>
            <a:ext cx="34290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9317" name="Picture 5">
            <a:extLst>
              <a:ext uri="{FF2B5EF4-FFF2-40B4-BE49-F238E27FC236}">
                <a16:creationId xmlns:a16="http://schemas.microsoft.com/office/drawing/2014/main" id="{3C41286D-419C-24BB-1EA7-AC1839E5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851276"/>
            <a:ext cx="4464050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9318" name="Rectangle 6">
            <a:extLst>
              <a:ext uri="{FF2B5EF4-FFF2-40B4-BE49-F238E27FC236}">
                <a16:creationId xmlns:a16="http://schemas.microsoft.com/office/drawing/2014/main" id="{E375F509-09D0-A52B-DED8-7B5E1FC3C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1"/>
            <a:ext cx="4067175" cy="650875"/>
          </a:xfrm>
          <a:prstGeom prst="rect">
            <a:avLst/>
          </a:prstGeom>
          <a:solidFill>
            <a:schemeClr val="hlink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u="sng">
                <a:solidFill>
                  <a:srgbClr val="E8FA3C"/>
                </a:solidFill>
                <a:latin typeface="Arial" panose="020B0604020202020204" pitchFamily="34" charset="0"/>
              </a:rPr>
              <a:t>CALEFACTORES NATURALES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GT" b="1" u="sng">
                <a:solidFill>
                  <a:srgbClr val="E8FA3C"/>
                </a:solidFill>
                <a:latin typeface="Arial" panose="020B0604020202020204" pitchFamily="34" charset="0"/>
              </a:rPr>
              <a:t>(Muro Trombe</a:t>
            </a:r>
            <a:r>
              <a:rPr lang="es-ES" altLang="es-GT" b="1">
                <a:solidFill>
                  <a:srgbClr val="E8FA3C"/>
                </a:solidFill>
                <a:latin typeface="Arial" panose="020B0604020202020204" pitchFamily="34" charset="0"/>
              </a:rPr>
              <a:t>)</a:t>
            </a:r>
            <a:endParaRPr lang="es-ES" altLang="es-GT" sz="2800" b="1">
              <a:solidFill>
                <a:srgbClr val="E8FA3C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C3A533-DDB7-6AE3-5142-7F05A87F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4" y="396259"/>
            <a:ext cx="2114354" cy="24995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B166A3-66DB-8F38-C6FE-6A593A517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952" y="349863"/>
            <a:ext cx="2181969" cy="25459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9940C3-5E0F-E705-1ED8-C4447DA8B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55" y="371871"/>
            <a:ext cx="2271251" cy="25239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A7E594-93B5-F09C-34C4-2B999C113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858" y="349863"/>
            <a:ext cx="2271251" cy="25459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2BA7CF-9E8F-B810-9AF0-8AC27FD4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151" y="3639345"/>
            <a:ext cx="2271250" cy="24995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675A84-C543-5F72-5525-FAAE06ABA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64" y="3506316"/>
            <a:ext cx="2114354" cy="26644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EF123F-E8F7-5C94-AD76-31FA4590F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7952" y="3506316"/>
            <a:ext cx="2181969" cy="26326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BA007C-0F57-2014-953D-A4FD1D451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165" y="3639345"/>
            <a:ext cx="22712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00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F0385E-1AE4-1EB2-D0E4-D6ED5558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5" y="440490"/>
            <a:ext cx="1962490" cy="26203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435D7B-B30D-2B36-BE48-2E8EDE6E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45" y="440490"/>
            <a:ext cx="1962490" cy="26203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C1B604-E8C0-41F7-1975-8399E906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971" y="440490"/>
            <a:ext cx="2197838" cy="26203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CCA533-1DD8-5F15-CA35-773BC5893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445" y="440490"/>
            <a:ext cx="1870994" cy="26203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8694F2-761D-4EF5-F35C-C9569DC6C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074" y="459600"/>
            <a:ext cx="1870993" cy="25097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854C9-EE9B-4A62-27F6-B52E6270F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154" y="3429000"/>
            <a:ext cx="2094271" cy="30970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A73D73-2C7A-B14D-7CA3-13C8095E8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139" y="3797176"/>
            <a:ext cx="2819016" cy="26203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E91A44-6561-3973-0C79-A328EE071E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0424" y="3429000"/>
            <a:ext cx="1822862" cy="30970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3F0361-F760-0E5D-2FB9-AAFBF972D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419" y="3429000"/>
            <a:ext cx="1955169" cy="30970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8A63FB1-340B-4362-2963-42929340F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1074" y="3428999"/>
            <a:ext cx="2061932" cy="30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287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79A7F8-F20A-074B-85E7-C9A216AE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176" y="631000"/>
            <a:ext cx="1743607" cy="27300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CE2AA0-20FB-6F0B-EA48-D746A312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87" y="3607484"/>
            <a:ext cx="2560495" cy="28985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513104-6E62-9C53-2F32-6CFDFBD98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057" y="3496991"/>
            <a:ext cx="2441723" cy="31496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1A6C74-CF1A-C850-DC38-04BF2B0A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356" y="3572102"/>
            <a:ext cx="1938696" cy="28836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B84B73-0FD0-3533-EDB1-883FE2AA1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017" y="3496991"/>
            <a:ext cx="1828959" cy="31496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0B031B-114F-1E84-C6F5-5A58ED954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034" y="645252"/>
            <a:ext cx="3078747" cy="24602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819481-4AC8-BE40-F6BA-A1FDCE60E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19" y="578873"/>
            <a:ext cx="1938696" cy="28165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23ABB3-C5EE-3803-809D-46531DE63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906" y="627643"/>
            <a:ext cx="1615580" cy="28348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0AC0A17-047A-362B-A07B-D7FB9D1442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3" y="3622333"/>
            <a:ext cx="1938696" cy="28836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7DBE069-8FFA-35E6-1305-0F9F944F28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1520" y="578872"/>
            <a:ext cx="1938696" cy="28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13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BB4476-198F-3797-4AAF-63E648FC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04" y="203936"/>
            <a:ext cx="3848595" cy="3225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120144-FF10-7DFF-DAC5-897C52A6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855" y="174481"/>
            <a:ext cx="3917930" cy="33258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ACD4BD-64E4-605E-FB3B-734FCA6A1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69" y="3500283"/>
            <a:ext cx="3917930" cy="3040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E95868-4758-620A-E246-54F061307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14" y="3567543"/>
            <a:ext cx="4002771" cy="29058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8CF86B-B13A-4EEA-A0FF-E9ED6F74D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971" y="153566"/>
            <a:ext cx="2987742" cy="33258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93A709-CBE3-0626-C89E-5AE3D4D94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971" y="3567543"/>
            <a:ext cx="3114435" cy="30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858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>
            <a:extLst>
              <a:ext uri="{FF2B5EF4-FFF2-40B4-BE49-F238E27FC236}">
                <a16:creationId xmlns:a16="http://schemas.microsoft.com/office/drawing/2014/main" id="{B53AD60F-D1E3-80A2-700E-07EC3A48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4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CA15A6-7E18-AFDB-DF3E-07E635C68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45" b="6585"/>
          <a:stretch/>
        </p:blipFill>
        <p:spPr>
          <a:xfrm>
            <a:off x="810609" y="643467"/>
            <a:ext cx="105707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8463"/>
      </p:ext>
    </p:extLst>
  </p:cSld>
  <p:clrMapOvr>
    <a:masterClrMapping/>
  </p:clrMapOvr>
</p:sld>
</file>

<file path=ppt/theme/theme1.xml><?xml version="1.0" encoding="utf-8"?>
<a:theme xmlns:a="http://schemas.openxmlformats.org/drawingml/2006/main" name="1_Nubes">
  <a:themeElements>
    <a:clrScheme name="Nube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bes">
  <a:themeElements>
    <a:clrScheme name="Nube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G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G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Nubes">
  <a:themeElements>
    <a:clrScheme name="Nube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G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G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az de luz">
  <a:themeElements>
    <a:clrScheme name="Haz de luz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az de lu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az de luz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Nubes">
  <a:themeElements>
    <a:clrScheme name="Nube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3314</Words>
  <Application>Microsoft Office PowerPoint</Application>
  <PresentationFormat>Panorámica</PresentationFormat>
  <Paragraphs>794</Paragraphs>
  <Slides>96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16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96</vt:i4>
      </vt:variant>
    </vt:vector>
  </HeadingPairs>
  <TitlesOfParts>
    <vt:vector size="120" baseType="lpstr">
      <vt:lpstr>Arial</vt:lpstr>
      <vt:lpstr>Arial Black</vt:lpstr>
      <vt:lpstr>Arial Narrow</vt:lpstr>
      <vt:lpstr>Arial Narrow Bold</vt:lpstr>
      <vt:lpstr>Calibri</vt:lpstr>
      <vt:lpstr>Comic Sans MS</vt:lpstr>
      <vt:lpstr>Impact</vt:lpstr>
      <vt:lpstr>Lucida Bright</vt:lpstr>
      <vt:lpstr>Showcard Gothic</vt:lpstr>
      <vt:lpstr>Tahoma</vt:lpstr>
      <vt:lpstr>Times</vt:lpstr>
      <vt:lpstr>Times New Roman</vt:lpstr>
      <vt:lpstr>Trebuchet MS</vt:lpstr>
      <vt:lpstr>Verdana</vt:lpstr>
      <vt:lpstr>Wingdings</vt:lpstr>
      <vt:lpstr>Zapf Dingbats</vt:lpstr>
      <vt:lpstr>1_Nubes</vt:lpstr>
      <vt:lpstr>Nubes</vt:lpstr>
      <vt:lpstr>2_Nubes</vt:lpstr>
      <vt:lpstr>Diseño predeterminado</vt:lpstr>
      <vt:lpstr>Haz de luz</vt:lpstr>
      <vt:lpstr>3_Nubes</vt:lpstr>
      <vt:lpstr>Imagen</vt:lpstr>
      <vt:lpstr>Document</vt:lpstr>
      <vt:lpstr>Presentación de PowerPoint</vt:lpstr>
      <vt:lpstr>Presentación de PowerPoint</vt:lpstr>
      <vt:lpstr>LOS DETERMINANTES Y LA ESTRATEGIA DE LA VIVIENDA SALUDABLE </vt:lpstr>
      <vt:lpstr>Presentación de PowerPoint</vt:lpstr>
      <vt:lpstr>Presentación de PowerPoint</vt:lpstr>
      <vt:lpstr>Presentación de PowerPoint</vt:lpstr>
      <vt:lpstr>Presentación de PowerPoint</vt:lpstr>
      <vt:lpstr>Componentes Críticos de la Sustentabilidad de los Seres Vivos en el Planeta tierra</vt:lpstr>
      <vt:lpstr>Presentación de PowerPoint</vt:lpstr>
      <vt:lpstr>Presentación de PowerPoint</vt:lpstr>
      <vt:lpstr>Presentación de PowerPoint</vt:lpstr>
      <vt:lpstr>Presentación de PowerPoint</vt:lpstr>
      <vt:lpstr>FUNDAMENTOS DE LA EVS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 una vivienda saludable?</vt:lpstr>
      <vt:lpstr>¿Cómo se aplica?</vt:lpstr>
      <vt:lpstr>¿Por qué es importante?</vt:lpstr>
      <vt:lpstr>Contribuye a :</vt:lpstr>
      <vt:lpstr>APLICACIÓN DE LA EVS</vt:lpstr>
      <vt:lpstr>Presentación de PowerPoint</vt:lpstr>
      <vt:lpstr>Enfermedades relacionadas con la vivienda y su entorno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Bidón lavamanos</vt:lpstr>
      <vt:lpstr>Utilización de las Aguas Subterráneas  y de Lluvias para el Abastecimiento de Agua Potable </vt:lpstr>
      <vt:lpstr>Captación de agua de lluvia</vt:lpstr>
      <vt:lpstr>Presentación de PowerPoint</vt:lpstr>
      <vt:lpstr>Presentación de PowerPoint</vt:lpstr>
      <vt:lpstr>Captación de agua de lluvia (tanque de ferrocemento)</vt:lpstr>
      <vt:lpstr>Presentación de PowerPoint</vt:lpstr>
      <vt:lpstr>CAPTACIÓN  DE AGUAS  SUBTERRÁNEAS</vt:lpstr>
      <vt:lpstr>Presentación de PowerPoint</vt:lpstr>
      <vt:lpstr>Bomba manual AYNI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SANEAMIENTO ECOLOGICO</vt:lpstr>
      <vt:lpstr>SISTEMA DE SEPARACION DE ORINA</vt:lpstr>
      <vt:lpstr>SANEAR Y ELIMINAR LAS POSIBILIDADES INFECCIOSAS DE LOS PATÓGENO</vt:lpstr>
      <vt:lpstr>Presentación de PowerPoint</vt:lpstr>
      <vt:lpstr>Presentación de PowerPoint</vt:lpstr>
      <vt:lpstr>TECNOLOGÍA “SES” PROPUESTA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Prototipo de albergue de rápida instalación en Bucaramanga</vt:lpstr>
      <vt:lpstr>Presentación de PowerPoint</vt:lpstr>
      <vt:lpstr>Presentación de PowerPoint</vt:lpstr>
      <vt:lpstr>INTERIOR VIVIENDA EN FIBROCEMENTO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Orozco, Ing. Juan Guillermo (GTM)</dc:creator>
  <cp:lastModifiedBy>Orozco, Ing. Juan Guillermo (GTM)</cp:lastModifiedBy>
  <cp:revision>7</cp:revision>
  <dcterms:created xsi:type="dcterms:W3CDTF">2023-02-26T15:51:04Z</dcterms:created>
  <dcterms:modified xsi:type="dcterms:W3CDTF">2023-07-16T22:28:49Z</dcterms:modified>
</cp:coreProperties>
</file>