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56" r:id="rId2"/>
    <p:sldId id="457" r:id="rId3"/>
    <p:sldId id="459" r:id="rId4"/>
    <p:sldId id="442" r:id="rId5"/>
    <p:sldId id="448" r:id="rId6"/>
    <p:sldId id="443" r:id="rId7"/>
    <p:sldId id="467" r:id="rId8"/>
    <p:sldId id="441" r:id="rId9"/>
    <p:sldId id="447" r:id="rId10"/>
    <p:sldId id="465" r:id="rId11"/>
    <p:sldId id="350" r:id="rId12"/>
    <p:sldId id="354" r:id="rId13"/>
    <p:sldId id="450" r:id="rId14"/>
    <p:sldId id="452" r:id="rId15"/>
    <p:sldId id="368" r:id="rId16"/>
    <p:sldId id="466" r:id="rId17"/>
    <p:sldId id="370" r:id="rId18"/>
    <p:sldId id="371" r:id="rId19"/>
    <p:sldId id="305" r:id="rId20"/>
    <p:sldId id="455" r:id="rId21"/>
    <p:sldId id="462" r:id="rId22"/>
    <p:sldId id="463" r:id="rId23"/>
    <p:sldId id="464" r:id="rId24"/>
    <p:sldId id="460" r:id="rId25"/>
    <p:sldId id="454" r:id="rId26"/>
    <p:sldId id="461" r:id="rId27"/>
    <p:sldId id="408" r:id="rId28"/>
    <p:sldId id="414" r:id="rId29"/>
    <p:sldId id="431" r:id="rId30"/>
    <p:sldId id="458" r:id="rId31"/>
    <p:sldId id="391" r:id="rId32"/>
    <p:sldId id="390" r:id="rId33"/>
    <p:sldId id="386" r:id="rId34"/>
    <p:sldId id="476" r:id="rId35"/>
    <p:sldId id="424" r:id="rId36"/>
    <p:sldId id="377" r:id="rId37"/>
    <p:sldId id="468" r:id="rId38"/>
    <p:sldId id="470" r:id="rId39"/>
    <p:sldId id="471" r:id="rId40"/>
    <p:sldId id="472" r:id="rId41"/>
    <p:sldId id="473" r:id="rId42"/>
    <p:sldId id="474" r:id="rId43"/>
    <p:sldId id="475" r:id="rId44"/>
    <p:sldId id="477" r:id="rId45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960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F28DA-12D5-4587-96DA-115190EEB0C5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2FB11-84B8-4D18-8628-AEBE10322D6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4127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2FB11-84B8-4D18-8628-AEBE10322D6D}" type="slidenum">
              <a:rPr lang="es-GT" smtClean="0"/>
              <a:t>44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8979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0898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4215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5897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2953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2200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834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5229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9330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4786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3869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2846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6F13-74DE-497D-A881-9AEF1D2D78DB}" type="datetimeFigureOut">
              <a:rPr lang="es-GT" smtClean="0"/>
              <a:t>14/11/2017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4778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30960"/>
            <a:ext cx="2848826" cy="237804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39552" y="6165304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solidFill>
                  <a:srgbClr val="003300"/>
                </a:solidFill>
                <a:latin typeface="Adobe Caslon Pro" pitchFamily="18" charset="0"/>
              </a:rPr>
              <a:t>Asociación Ambiental Guatemala Veintidós [G-22]  www.g-22.org  : info@g-22.org  </a:t>
            </a:r>
          </a:p>
        </p:txBody>
      </p:sp>
      <p:sp>
        <p:nvSpPr>
          <p:cNvPr id="10" name="9 Rectángulo"/>
          <p:cNvSpPr/>
          <p:nvPr/>
        </p:nvSpPr>
        <p:spPr bwMode="auto">
          <a:xfrm>
            <a:off x="2035973" y="1340768"/>
            <a:ext cx="4464496" cy="3672408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GT" sz="2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44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44008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Pintando Santa Catarina </a:t>
            </a:r>
            <a:r>
              <a:rPr lang="es-GT" sz="2000" b="1" dirty="0" err="1">
                <a:latin typeface="Adobe Caslon Pro" pitchFamily="18" charset="0"/>
              </a:rPr>
              <a:t>Palopó</a:t>
            </a:r>
            <a:endParaRPr lang="es-GT" sz="2000" b="1" dirty="0">
              <a:latin typeface="Adobe Caslon Pro" pitchFamily="18" charset="0"/>
            </a:endParaRPr>
          </a:p>
          <a:p>
            <a:r>
              <a:rPr lang="es-GT" dirty="0">
                <a:latin typeface="Adobe Caslon Pro" pitchFamily="18" charset="0"/>
              </a:rPr>
              <a:t>Cliente:  </a:t>
            </a:r>
            <a:r>
              <a:rPr lang="es-GT" b="1" dirty="0">
                <a:latin typeface="Adobe Caslon Pro" pitchFamily="18" charset="0"/>
              </a:rPr>
              <a:t>Asociación Pintando el Cambio</a:t>
            </a:r>
          </a:p>
          <a:p>
            <a:r>
              <a:rPr lang="es-GT" b="1" dirty="0">
                <a:latin typeface="Adobe Caslon Pro" pitchFamily="18" charset="0"/>
              </a:rPr>
              <a:t>Santa Catarina </a:t>
            </a:r>
            <a:r>
              <a:rPr lang="es-GT" b="1" dirty="0" err="1">
                <a:latin typeface="Adobe Caslon Pro" pitchFamily="18" charset="0"/>
              </a:rPr>
              <a:t>Palopó</a:t>
            </a:r>
            <a:r>
              <a:rPr lang="es-GT" b="1" dirty="0">
                <a:latin typeface="Adobe Caslon Pro" pitchFamily="18" charset="0"/>
              </a:rPr>
              <a:t>, Sololá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AE620-41DA-4163-B725-958BC093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77092"/>
            <a:ext cx="931168" cy="82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F4E52-E9B0-466F-8F14-DEE0A2831994}"/>
              </a:ext>
            </a:extLst>
          </p:cNvPr>
          <p:cNvSpPr txBox="1"/>
          <p:nvPr/>
        </p:nvSpPr>
        <p:spPr>
          <a:xfrm>
            <a:off x="4644008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2016-2017</a:t>
            </a:r>
          </a:p>
        </p:txBody>
      </p:sp>
    </p:spTree>
    <p:extLst>
      <p:ext uri="{BB962C8B-B14F-4D97-AF65-F5344CB8AC3E}">
        <p14:creationId xmlns:p14="http://schemas.microsoft.com/office/powerpoint/2010/main" val="302509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5877272"/>
            <a:ext cx="931168" cy="82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9836"/>
            <a:ext cx="4437529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0" y="0"/>
            <a:ext cx="8865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5877272"/>
            <a:ext cx="931168" cy="82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623"/>
            <a:ext cx="9144000" cy="61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32656"/>
            <a:ext cx="9144000" cy="61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232"/>
            <a:ext cx="9144000" cy="63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86003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Mi hogar Sostenible</a:t>
            </a:r>
          </a:p>
          <a:p>
            <a:r>
              <a:rPr lang="es-GT" dirty="0">
                <a:latin typeface="Adobe Caslon Pro" pitchFamily="18" charset="0"/>
              </a:rPr>
              <a:t>Cliente:  </a:t>
            </a:r>
            <a:r>
              <a:rPr lang="es-GT" b="1" dirty="0">
                <a:latin typeface="Adobe Caslon Pro" pitchFamily="18" charset="0"/>
              </a:rPr>
              <a:t>Varias Familias</a:t>
            </a:r>
          </a:p>
          <a:p>
            <a:r>
              <a:rPr lang="es-GT" b="1" dirty="0">
                <a:latin typeface="Adobe Caslon Pro" pitchFamily="18" charset="0"/>
              </a:rPr>
              <a:t>Nuevo San Carlos, Retalhuleu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7AF04-B9A0-40DC-992C-99EE479F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" y="5547523"/>
            <a:ext cx="3779911" cy="98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590A69-3FA9-4B79-BA96-7C5AB53F26D7}"/>
              </a:ext>
            </a:extLst>
          </p:cNvPr>
          <p:cNvSpPr txBox="1"/>
          <p:nvPr/>
        </p:nvSpPr>
        <p:spPr>
          <a:xfrm>
            <a:off x="4884827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2016-2017</a:t>
            </a:r>
          </a:p>
        </p:txBody>
      </p:sp>
    </p:spTree>
    <p:extLst>
      <p:ext uri="{BB962C8B-B14F-4D97-AF65-F5344CB8AC3E}">
        <p14:creationId xmlns:p14="http://schemas.microsoft.com/office/powerpoint/2010/main" val="2969512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572"/>
            <a:ext cx="9144000" cy="539685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76" y="5445695"/>
            <a:ext cx="347040" cy="3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602940"/>
            <a:ext cx="7808416" cy="878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206696" cy="81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43608" y="1412776"/>
            <a:ext cx="70567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2000" dirty="0">
                <a:latin typeface="Adobe Caslon Pro" pitchFamily="18" charset="0"/>
              </a:rPr>
              <a:t>La Asociación Ambiental Guatemala 22, </a:t>
            </a:r>
            <a:r>
              <a:rPr lang="es-GT" sz="2000" b="1" dirty="0">
                <a:latin typeface="Adobe Caslon Pro" pitchFamily="18" charset="0"/>
              </a:rPr>
              <a:t>G-22</a:t>
            </a:r>
            <a:r>
              <a:rPr lang="es-GT" sz="2000" dirty="0">
                <a:latin typeface="Adobe Caslon Pro" pitchFamily="18" charset="0"/>
              </a:rPr>
              <a:t>, es una iniciativa sin fines de lucro que busca promover las mejores prácticas ambientales a través de proyectos de diseño arquitectónico y programas de </a:t>
            </a:r>
            <a:r>
              <a:rPr lang="es-GT" sz="2000" b="1" dirty="0">
                <a:latin typeface="Adobe Caslon Pro" pitchFamily="18" charset="0"/>
              </a:rPr>
              <a:t>Educación Ambiental</a:t>
            </a:r>
            <a:r>
              <a:rPr lang="es-GT" sz="2000" dirty="0">
                <a:latin typeface="Adobe Caslon Pro" pitchFamily="18" charset="0"/>
              </a:rPr>
              <a:t>. </a:t>
            </a:r>
          </a:p>
          <a:p>
            <a:pPr algn="just"/>
            <a:endParaRPr lang="es-GT" sz="2000" dirty="0">
              <a:latin typeface="Adobe Caslon Pro" pitchFamily="18" charset="0"/>
            </a:endParaRPr>
          </a:p>
          <a:p>
            <a:pPr algn="just"/>
            <a:r>
              <a:rPr lang="es-GT" sz="2000" dirty="0">
                <a:latin typeface="Adobe Caslon Pro" pitchFamily="18" charset="0"/>
              </a:rPr>
              <a:t>Desde el año 2011 hemos desarrollado numerosos proyectos como la Casa y Aula Semilla y conceptos como los </a:t>
            </a:r>
            <a:r>
              <a:rPr lang="es-GT" sz="2000" b="1" dirty="0">
                <a:latin typeface="Adobe Caslon Pro" pitchFamily="18" charset="0"/>
              </a:rPr>
              <a:t>eco-valores</a:t>
            </a:r>
            <a:r>
              <a:rPr lang="es-GT" sz="2000" dirty="0">
                <a:latin typeface="Adobe Caslon Pro" pitchFamily="18" charset="0"/>
              </a:rPr>
              <a:t> y la </a:t>
            </a:r>
            <a:r>
              <a:rPr lang="es-GT" sz="2000" b="1" dirty="0">
                <a:latin typeface="Adobe Caslon Pro" pitchFamily="18" charset="0"/>
              </a:rPr>
              <a:t>motivación ambiental </a:t>
            </a:r>
            <a:r>
              <a:rPr lang="es-GT" sz="2000" dirty="0">
                <a:latin typeface="Adobe Caslon Pro" pitchFamily="18" charset="0"/>
              </a:rPr>
              <a:t>para ayudar a que nuestros procesos formativos sean exitosos y replicables. </a:t>
            </a:r>
          </a:p>
          <a:p>
            <a:pPr algn="just"/>
            <a:endParaRPr lang="es-GT" sz="2000" dirty="0">
              <a:latin typeface="Adobe Caslon Pro" pitchFamily="18" charset="0"/>
            </a:endParaRPr>
          </a:p>
          <a:p>
            <a:pPr algn="just"/>
            <a:r>
              <a:rPr lang="es-GT" sz="2000" dirty="0">
                <a:latin typeface="Adobe Caslon Pro" pitchFamily="18" charset="0"/>
              </a:rPr>
              <a:t>A continuación hay una selección de proyectos que vinculan el diseño arquitectónico bioclimático con el desarrollo de modelos educativos aplicados para la adaptación al cambio climático. </a:t>
            </a:r>
          </a:p>
        </p:txBody>
      </p:sp>
    </p:spTree>
    <p:extLst>
      <p:ext uri="{BB962C8B-B14F-4D97-AF65-F5344CB8AC3E}">
        <p14:creationId xmlns:p14="http://schemas.microsoft.com/office/powerpoint/2010/main" val="3998853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94F7E-FAAD-4215-B43B-55EFF4749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708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86003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Centro Agroecológico Forestal </a:t>
            </a:r>
          </a:p>
          <a:p>
            <a:r>
              <a:rPr lang="es-GT" dirty="0">
                <a:latin typeface="Adobe Caslon Pro" pitchFamily="18" charset="0"/>
              </a:rPr>
              <a:t>Cliente: </a:t>
            </a:r>
            <a:r>
              <a:rPr lang="es-GT" b="1" dirty="0">
                <a:latin typeface="Adobe Caslon Pro" pitchFamily="18" charset="0"/>
              </a:rPr>
              <a:t>Cooperación Alemana  GIZ</a:t>
            </a:r>
          </a:p>
          <a:p>
            <a:r>
              <a:rPr lang="es-GT" b="1" dirty="0">
                <a:latin typeface="Adobe Caslon Pro" pitchFamily="18" charset="0"/>
              </a:rPr>
              <a:t>San Miguel </a:t>
            </a:r>
            <a:r>
              <a:rPr lang="es-GT" b="1" dirty="0" err="1">
                <a:latin typeface="Adobe Caslon Pro" pitchFamily="18" charset="0"/>
              </a:rPr>
              <a:t>Chicaj</a:t>
            </a:r>
            <a:r>
              <a:rPr lang="es-GT" b="1" dirty="0">
                <a:latin typeface="Adobe Caslon Pro" pitchFamily="18" charset="0"/>
              </a:rPr>
              <a:t>, Baja Verapaz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" y="5517232"/>
            <a:ext cx="3008448" cy="1128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9B3892-C230-4FA9-A36B-4E3E7F2F791D}"/>
              </a:ext>
            </a:extLst>
          </p:cNvPr>
          <p:cNvSpPr txBox="1"/>
          <p:nvPr/>
        </p:nvSpPr>
        <p:spPr>
          <a:xfrm>
            <a:off x="4884827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2016-2017</a:t>
            </a:r>
          </a:p>
        </p:txBody>
      </p:sp>
    </p:spTree>
    <p:extLst>
      <p:ext uri="{BB962C8B-B14F-4D97-AF65-F5344CB8AC3E}">
        <p14:creationId xmlns:p14="http://schemas.microsoft.com/office/powerpoint/2010/main" val="2239550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9452"/>
            <a:ext cx="9144000" cy="45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65"/>
            <a:ext cx="9144000" cy="674787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475656" y="425930"/>
            <a:ext cx="158417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106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49999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Cumbre de Diseño Sostenible (IDDS)</a:t>
            </a:r>
          </a:p>
          <a:p>
            <a:r>
              <a:rPr lang="es-GT" dirty="0">
                <a:latin typeface="Adobe Caslon Pro" pitchFamily="18" charset="0"/>
              </a:rPr>
              <a:t>Organizador:  </a:t>
            </a:r>
            <a:r>
              <a:rPr lang="es-GT" b="1" dirty="0">
                <a:latin typeface="Adobe Caslon Pro" pitchFamily="18" charset="0"/>
              </a:rPr>
              <a:t>Link4 </a:t>
            </a:r>
          </a:p>
          <a:p>
            <a:r>
              <a:rPr lang="es-GT" b="1" dirty="0">
                <a:latin typeface="Adobe Caslon Pro" pitchFamily="18" charset="0"/>
              </a:rPr>
              <a:t>Santa Catarina </a:t>
            </a:r>
            <a:r>
              <a:rPr lang="es-GT" b="1" dirty="0" err="1">
                <a:latin typeface="Adobe Caslon Pro" pitchFamily="18" charset="0"/>
              </a:rPr>
              <a:t>Palopó</a:t>
            </a:r>
            <a:r>
              <a:rPr lang="es-GT" b="1" dirty="0">
                <a:latin typeface="Adobe Caslon Pro" pitchFamily="18" charset="0"/>
              </a:rPr>
              <a:t>, Sololá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163B5-096D-4DC3-8DE9-9A390880F641}"/>
              </a:ext>
            </a:extLst>
          </p:cNvPr>
          <p:cNvSpPr txBox="1"/>
          <p:nvPr/>
        </p:nvSpPr>
        <p:spPr>
          <a:xfrm>
            <a:off x="4499992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2017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9E21DD9-B7EC-4447-B7E3-246193B084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949288"/>
              </p:ext>
            </p:extLst>
          </p:nvPr>
        </p:nvGraphicFramePr>
        <p:xfrm>
          <a:off x="395536" y="5517232"/>
          <a:ext cx="1152128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3" imgW="1133640" imgH="798480" progId="Photoshop.Image.16">
                  <p:embed/>
                </p:oleObj>
              </mc:Choice>
              <mc:Fallback>
                <p:oleObj name="Image" r:id="rId3" imgW="1133640" imgH="798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5517232"/>
                        <a:ext cx="1152128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366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" y="724546"/>
            <a:ext cx="8386077" cy="52247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4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95936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Diplomado en Vivienda Social Sostenible</a:t>
            </a:r>
          </a:p>
          <a:p>
            <a:r>
              <a:rPr lang="es-GT" dirty="0">
                <a:latin typeface="Adobe Caslon Pro" pitchFamily="18" charset="0"/>
              </a:rPr>
              <a:t>Varios patrocinadores </a:t>
            </a:r>
            <a:endParaRPr lang="es-GT" b="1" dirty="0">
              <a:latin typeface="Adobe Caslon Pro" pitchFamily="18" charset="0"/>
            </a:endParaRPr>
          </a:p>
          <a:p>
            <a:r>
              <a:rPr lang="es-GT" b="1" dirty="0">
                <a:latin typeface="Adobe Caslon Pro" pitchFamily="18" charset="0"/>
              </a:rPr>
              <a:t>Santa Elena Barillas, Guatemala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F8152-DCA2-4071-8642-4DC7D9BDC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4"/>
            <a:ext cx="3049709" cy="2722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A1A547-2420-4CDE-BA20-C18B3EDFB0D1}"/>
              </a:ext>
            </a:extLst>
          </p:cNvPr>
          <p:cNvSpPr txBox="1"/>
          <p:nvPr/>
        </p:nvSpPr>
        <p:spPr>
          <a:xfrm>
            <a:off x="3995936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66908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515440"/>
            <a:ext cx="8211312" cy="66019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-324544" y="6048672"/>
            <a:ext cx="10009112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576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57164"/>
            <a:ext cx="9045168" cy="47320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1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85853"/>
            <a:ext cx="9180512" cy="606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86003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Concepto Aula Sostenible</a:t>
            </a:r>
          </a:p>
          <a:p>
            <a:r>
              <a:rPr lang="es-GT" dirty="0">
                <a:latin typeface="Adobe Caslon Pro" pitchFamily="18" charset="0"/>
              </a:rPr>
              <a:t>Cliente: </a:t>
            </a:r>
            <a:r>
              <a:rPr lang="es-GT" b="1" dirty="0" err="1">
                <a:latin typeface="Adobe Caslon Pro" pitchFamily="18" charset="0"/>
              </a:rPr>
              <a:t>Glasswing</a:t>
            </a:r>
            <a:r>
              <a:rPr lang="es-GT" b="1" dirty="0">
                <a:latin typeface="Adobe Caslon Pro" pitchFamily="18" charset="0"/>
              </a:rPr>
              <a:t> &amp; </a:t>
            </a:r>
            <a:r>
              <a:rPr lang="es-GT" b="1" dirty="0" err="1">
                <a:latin typeface="Adobe Caslon Pro" pitchFamily="18" charset="0"/>
              </a:rPr>
              <a:t>Duke</a:t>
            </a:r>
            <a:r>
              <a:rPr lang="es-GT" b="1" dirty="0">
                <a:latin typeface="Adobe Caslon Pro" pitchFamily="18" charset="0"/>
              </a:rPr>
              <a:t> </a:t>
            </a:r>
            <a:r>
              <a:rPr lang="es-GT" b="1" dirty="0" err="1">
                <a:latin typeface="Adobe Caslon Pro" pitchFamily="18" charset="0"/>
              </a:rPr>
              <a:t>Energy</a:t>
            </a:r>
            <a:endParaRPr lang="es-GT" b="1" dirty="0">
              <a:latin typeface="Adobe Caslon Pro" pitchFamily="18" charset="0"/>
            </a:endParaRPr>
          </a:p>
          <a:p>
            <a:r>
              <a:rPr lang="es-GT" b="1" dirty="0">
                <a:latin typeface="Adobe Caslon Pro" pitchFamily="18" charset="0"/>
              </a:rPr>
              <a:t>Escuintla, Guatemala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05264"/>
            <a:ext cx="1326022" cy="51445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3511" r="-2509" b="41763"/>
          <a:stretch/>
        </p:blipFill>
        <p:spPr>
          <a:xfrm>
            <a:off x="1804164" y="5820388"/>
            <a:ext cx="1547720" cy="551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912CA-A6BF-4C41-B151-0D9855EDADB2}"/>
              </a:ext>
            </a:extLst>
          </p:cNvPr>
          <p:cNvSpPr txBox="1"/>
          <p:nvPr/>
        </p:nvSpPr>
        <p:spPr>
          <a:xfrm>
            <a:off x="4884827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2013-2014</a:t>
            </a:r>
          </a:p>
        </p:txBody>
      </p:sp>
    </p:spTree>
    <p:extLst>
      <p:ext uri="{BB962C8B-B14F-4D97-AF65-F5344CB8AC3E}">
        <p14:creationId xmlns:p14="http://schemas.microsoft.com/office/powerpoint/2010/main" val="1375020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86003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Aula Innovarte</a:t>
            </a:r>
          </a:p>
          <a:p>
            <a:r>
              <a:rPr lang="es-GT" dirty="0">
                <a:latin typeface="Adobe Caslon Pro" pitchFamily="18" charset="0"/>
              </a:rPr>
              <a:t>Cliente:  </a:t>
            </a:r>
            <a:r>
              <a:rPr lang="es-GT" b="1" dirty="0">
                <a:latin typeface="Adobe Caslon Pro" pitchFamily="18" charset="0"/>
              </a:rPr>
              <a:t>COOSAJO, R.L. </a:t>
            </a:r>
          </a:p>
          <a:p>
            <a:r>
              <a:rPr lang="es-GT" b="1" dirty="0">
                <a:latin typeface="Adobe Caslon Pro" pitchFamily="18" charset="0"/>
              </a:rPr>
              <a:t>Esquipulas, Chiquimula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889724"/>
            <a:ext cx="653765" cy="53608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8" y="5877272"/>
            <a:ext cx="2453406" cy="49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FA24CD-3524-4466-AF32-F148EA9A2B1A}"/>
              </a:ext>
            </a:extLst>
          </p:cNvPr>
          <p:cNvSpPr txBox="1"/>
          <p:nvPr/>
        </p:nvSpPr>
        <p:spPr>
          <a:xfrm>
            <a:off x="4884827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710922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" y="980730"/>
            <a:ext cx="9144000" cy="4522381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6588225" y="4437112"/>
            <a:ext cx="2555335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54" y="1644566"/>
            <a:ext cx="1944216" cy="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45"/>
            <a:ext cx="9144000" cy="593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22354"/>
            <a:ext cx="9740791" cy="62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F37BF6-338E-419C-B428-F7446340ECBC}"/>
              </a:ext>
            </a:extLst>
          </p:cNvPr>
          <p:cNvSpPr/>
          <p:nvPr/>
        </p:nvSpPr>
        <p:spPr>
          <a:xfrm>
            <a:off x="1691680" y="-459432"/>
            <a:ext cx="6534472" cy="776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dirty="0">
                <a:latin typeface="Calibri" panose="020F0502020204030204" pitchFamily="34" charset="0"/>
                <a:ea typeface="Calibri" panose="020F0502020204030204" pitchFamily="34" charset="0"/>
              </a:rPr>
              <a:t>CENTRO EDUCATIVO DE SOSTENIBILIDAD APLICADA COOSAJO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69842F-5DDE-4C05-99E5-6EEBCEA52963}"/>
              </a:ext>
            </a:extLst>
          </p:cNvPr>
          <p:cNvSpPr txBox="1"/>
          <p:nvPr/>
        </p:nvSpPr>
        <p:spPr>
          <a:xfrm>
            <a:off x="2051720" y="2276872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Insertar aquí información sobre la visión a futuro en:</a:t>
            </a:r>
          </a:p>
          <a:p>
            <a:endParaRPr lang="es-GT" dirty="0"/>
          </a:p>
          <a:p>
            <a:r>
              <a:rPr lang="es-GT" dirty="0"/>
              <a:t>Educación</a:t>
            </a:r>
          </a:p>
          <a:p>
            <a:r>
              <a:rPr lang="es-GT" dirty="0"/>
              <a:t>Medio Ambiente</a:t>
            </a:r>
          </a:p>
          <a:p>
            <a:r>
              <a:rPr lang="es-GT" dirty="0"/>
              <a:t>Desigualdad</a:t>
            </a:r>
          </a:p>
          <a:p>
            <a:r>
              <a:rPr lang="es-GT" dirty="0"/>
              <a:t>Jóvenes</a:t>
            </a: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5711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17A48D-728D-4781-8282-2C885263A8A1}"/>
              </a:ext>
            </a:extLst>
          </p:cNvPr>
          <p:cNvSpPr/>
          <p:nvPr/>
        </p:nvSpPr>
        <p:spPr>
          <a:xfrm>
            <a:off x="4572000" y="4797152"/>
            <a:ext cx="4572000" cy="12557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USO DE LA INFRAESTRUCTURA DE FORMA VIVENCIAL PARA TRANSMITIR VALORES Y GENERAR CONOCIMIENTO SOBRE DESARROLLO SOSTENIBLE</a:t>
            </a:r>
          </a:p>
        </p:txBody>
      </p:sp>
    </p:spTree>
    <p:extLst>
      <p:ext uri="{BB962C8B-B14F-4D97-AF65-F5344CB8AC3E}">
        <p14:creationId xmlns:p14="http://schemas.microsoft.com/office/powerpoint/2010/main" val="552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04" y="312780"/>
            <a:ext cx="9466007" cy="6232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08ABFB-FC9C-4A35-A357-BCB06AAB40B3}"/>
              </a:ext>
            </a:extLst>
          </p:cNvPr>
          <p:cNvSpPr/>
          <p:nvPr/>
        </p:nvSpPr>
        <p:spPr>
          <a:xfrm>
            <a:off x="4139952" y="5373216"/>
            <a:ext cx="4572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GENERAR INFRAESTRUCTURA A LA VEZ QUE SE CAPACITA A JÓVENES EN CONSTRUCCIÓN Y CONCEPTOS DE SOSTENIBILIDAD.</a:t>
            </a:r>
          </a:p>
        </p:txBody>
      </p:sp>
    </p:spTree>
    <p:extLst>
      <p:ext uri="{BB962C8B-B14F-4D97-AF65-F5344CB8AC3E}">
        <p14:creationId xmlns:p14="http://schemas.microsoft.com/office/powerpoint/2010/main" val="35397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408E1B-887B-45B8-B8AD-AFE1CD9F1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0944"/>
            <a:ext cx="9144000" cy="5618376"/>
          </a:xfrm>
          <a:prstGeom prst="rect">
            <a:avLst/>
          </a:prstGeom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D31EFF74-09E8-4AE0-AC8D-1CDFDD843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58" y="5934167"/>
            <a:ext cx="653765" cy="536087"/>
          </a:xfrm>
          <a:prstGeom prst="rect">
            <a:avLst/>
          </a:prstGeom>
        </p:spPr>
      </p:pic>
      <p:pic>
        <p:nvPicPr>
          <p:cNvPr id="6" name="1 Imagen">
            <a:extLst>
              <a:ext uri="{FF2B5EF4-FFF2-40B4-BE49-F238E27FC236}">
                <a16:creationId xmlns:a16="http://schemas.microsoft.com/office/drawing/2014/main" id="{49EA73D7-085F-40A6-B31E-080FEECB4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1715"/>
            <a:ext cx="2453406" cy="4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18968-97B3-41B8-8843-56728022F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8" y="636424"/>
            <a:ext cx="9180119" cy="5640568"/>
          </a:xfrm>
          <a:prstGeom prst="rect">
            <a:avLst/>
          </a:prstGeom>
        </p:spPr>
      </p:pic>
      <p:pic>
        <p:nvPicPr>
          <p:cNvPr id="4" name="4 Imagen">
            <a:extLst>
              <a:ext uri="{FF2B5EF4-FFF2-40B4-BE49-F238E27FC236}">
                <a16:creationId xmlns:a16="http://schemas.microsoft.com/office/drawing/2014/main" id="{D3482220-5AB8-4CF4-8CBD-16AD17F1D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58" y="5934167"/>
            <a:ext cx="653765" cy="536087"/>
          </a:xfrm>
          <a:prstGeom prst="rect">
            <a:avLst/>
          </a:prstGeom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405A5591-8A05-46E3-9BE5-E30A9F2A9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1715"/>
            <a:ext cx="2453406" cy="49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60522-E2AA-49CA-8B07-19F9283BFB66}"/>
              </a:ext>
            </a:extLst>
          </p:cNvPr>
          <p:cNvSpPr txBox="1"/>
          <p:nvPr/>
        </p:nvSpPr>
        <p:spPr>
          <a:xfrm>
            <a:off x="2045455" y="3143648"/>
            <a:ext cx="210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</a:rPr>
              <a:t>COOSAJO / CHATUN</a:t>
            </a:r>
          </a:p>
        </p:txBody>
      </p:sp>
    </p:spTree>
    <p:extLst>
      <p:ext uri="{BB962C8B-B14F-4D97-AF65-F5344CB8AC3E}">
        <p14:creationId xmlns:p14="http://schemas.microsoft.com/office/powerpoint/2010/main" val="19059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ECFEB-BC56-47AB-A878-0906788ED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8" y="692696"/>
            <a:ext cx="9180119" cy="5640568"/>
          </a:xfrm>
          <a:prstGeom prst="rect">
            <a:avLst/>
          </a:prstGeom>
        </p:spPr>
      </p:pic>
      <p:pic>
        <p:nvPicPr>
          <p:cNvPr id="4" name="4 Imagen">
            <a:extLst>
              <a:ext uri="{FF2B5EF4-FFF2-40B4-BE49-F238E27FC236}">
                <a16:creationId xmlns:a16="http://schemas.microsoft.com/office/drawing/2014/main" id="{33F44BC6-60CF-4FDA-A3F7-9D774CB5C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58" y="5934167"/>
            <a:ext cx="653765" cy="536087"/>
          </a:xfrm>
          <a:prstGeom prst="rect">
            <a:avLst/>
          </a:prstGeom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FEE2E1BE-210E-462D-AD99-1F1D5B28D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1715"/>
            <a:ext cx="2453406" cy="49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CE1C72-E8AC-4A8F-BE83-805A8E457FA4}"/>
              </a:ext>
            </a:extLst>
          </p:cNvPr>
          <p:cNvSpPr txBox="1"/>
          <p:nvPr/>
        </p:nvSpPr>
        <p:spPr>
          <a:xfrm>
            <a:off x="2045455" y="3143648"/>
            <a:ext cx="210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</a:rPr>
              <a:t>COOSAJO / CHATUN</a:t>
            </a:r>
          </a:p>
        </p:txBody>
      </p:sp>
    </p:spTree>
    <p:extLst>
      <p:ext uri="{BB962C8B-B14F-4D97-AF65-F5344CB8AC3E}">
        <p14:creationId xmlns:p14="http://schemas.microsoft.com/office/powerpoint/2010/main" val="12246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12 Rectángulo"/>
          <p:cNvSpPr>
            <a:spLocks noChangeArrowheads="1"/>
          </p:cNvSpPr>
          <p:nvPr/>
        </p:nvSpPr>
        <p:spPr bwMode="auto">
          <a:xfrm>
            <a:off x="5029200" y="1524000"/>
            <a:ext cx="30480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60" y="0"/>
            <a:ext cx="536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8C53D-DC08-4D4B-AEE7-7363CD24C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677"/>
            <a:ext cx="9142795" cy="5617635"/>
          </a:xfrm>
          <a:prstGeom prst="rect">
            <a:avLst/>
          </a:prstGeom>
        </p:spPr>
      </p:pic>
      <p:pic>
        <p:nvPicPr>
          <p:cNvPr id="4" name="4 Imagen">
            <a:extLst>
              <a:ext uri="{FF2B5EF4-FFF2-40B4-BE49-F238E27FC236}">
                <a16:creationId xmlns:a16="http://schemas.microsoft.com/office/drawing/2014/main" id="{1BB9C61E-36EB-4F6E-A5C4-4D960D23D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58" y="5934167"/>
            <a:ext cx="653765" cy="536087"/>
          </a:xfrm>
          <a:prstGeom prst="rect">
            <a:avLst/>
          </a:prstGeom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D37DDE4B-C724-4955-91D8-5DD986151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1715"/>
            <a:ext cx="2453406" cy="49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CEDE85-50B3-4832-9A67-29E9BC600F5A}"/>
              </a:ext>
            </a:extLst>
          </p:cNvPr>
          <p:cNvSpPr txBox="1"/>
          <p:nvPr/>
        </p:nvSpPr>
        <p:spPr>
          <a:xfrm>
            <a:off x="6804248" y="4005064"/>
            <a:ext cx="189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</a:rPr>
              <a:t>AULA INNOVARTE</a:t>
            </a:r>
          </a:p>
        </p:txBody>
      </p:sp>
    </p:spTree>
    <p:extLst>
      <p:ext uri="{BB962C8B-B14F-4D97-AF65-F5344CB8AC3E}">
        <p14:creationId xmlns:p14="http://schemas.microsoft.com/office/powerpoint/2010/main" val="19584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68213-EF47-4A52-9F0D-3B2D4AA4A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929"/>
            <a:ext cx="9144000" cy="5618375"/>
          </a:xfrm>
          <a:prstGeom prst="rect">
            <a:avLst/>
          </a:prstGeom>
        </p:spPr>
      </p:pic>
      <p:pic>
        <p:nvPicPr>
          <p:cNvPr id="4" name="4 Imagen">
            <a:extLst>
              <a:ext uri="{FF2B5EF4-FFF2-40B4-BE49-F238E27FC236}">
                <a16:creationId xmlns:a16="http://schemas.microsoft.com/office/drawing/2014/main" id="{660EDF49-B032-4775-8F80-460DF2521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58" y="5934167"/>
            <a:ext cx="653765" cy="536087"/>
          </a:xfrm>
          <a:prstGeom prst="rect">
            <a:avLst/>
          </a:prstGeom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E215963A-C883-471E-BAEF-ADA924C972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1715"/>
            <a:ext cx="2453406" cy="490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BACF57-FF43-4689-8976-50E86D7297A7}"/>
              </a:ext>
            </a:extLst>
          </p:cNvPr>
          <p:cNvSpPr/>
          <p:nvPr/>
        </p:nvSpPr>
        <p:spPr>
          <a:xfrm>
            <a:off x="251520" y="1610889"/>
            <a:ext cx="4572000" cy="31034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 VIVIENDA SOCIAL COMO MOTOR DE DESARROLLO SOSTENIBLE, EL CUAL: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APROVECHA Y PROTEGE LOS RECURSOS NATURALES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SIRVE COMO HERRAMIENTA EDUCATIVA, ESPECIALMENTE EN JÓVENES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 RIQUEZA A TRAVÉS DE LA DINAMIZACIÓN ECONÓMICA LOCAL</a:t>
            </a: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 MECANISMO DE ADAPTACIÓN AL CAMBIO CLIMÁTICO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8D251-0479-4DCD-929E-E1EB72994568}"/>
              </a:ext>
            </a:extLst>
          </p:cNvPr>
          <p:cNvSpPr txBox="1"/>
          <p:nvPr/>
        </p:nvSpPr>
        <p:spPr>
          <a:xfrm>
            <a:off x="6804248" y="4005064"/>
            <a:ext cx="189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</a:rPr>
              <a:t>AULA INNOVARTE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A10B6-9073-4E06-993E-D5F57F42BFB8}"/>
              </a:ext>
            </a:extLst>
          </p:cNvPr>
          <p:cNvSpPr txBox="1"/>
          <p:nvPr/>
        </p:nvSpPr>
        <p:spPr>
          <a:xfrm>
            <a:off x="5092940" y="3089452"/>
            <a:ext cx="270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</a:rPr>
              <a:t>VIVIENDA DEMOSTRATIVA</a:t>
            </a:r>
          </a:p>
        </p:txBody>
      </p:sp>
    </p:spTree>
    <p:extLst>
      <p:ext uri="{BB962C8B-B14F-4D97-AF65-F5344CB8AC3E}">
        <p14:creationId xmlns:p14="http://schemas.microsoft.com/office/powerpoint/2010/main" val="151436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D18DF-75E4-46C9-B14E-B6B0C1586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929"/>
            <a:ext cx="9144000" cy="5618375"/>
          </a:xfrm>
          <a:prstGeom prst="rect">
            <a:avLst/>
          </a:prstGeom>
        </p:spPr>
      </p:pic>
      <p:pic>
        <p:nvPicPr>
          <p:cNvPr id="4" name="4 Imagen">
            <a:extLst>
              <a:ext uri="{FF2B5EF4-FFF2-40B4-BE49-F238E27FC236}">
                <a16:creationId xmlns:a16="http://schemas.microsoft.com/office/drawing/2014/main" id="{594B73DF-BBC6-402C-B91D-5CE7736AD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58" y="5934167"/>
            <a:ext cx="653765" cy="536087"/>
          </a:xfrm>
          <a:prstGeom prst="rect">
            <a:avLst/>
          </a:prstGeom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50E7BA0B-40AE-4B26-9918-59EA7DEE8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1715"/>
            <a:ext cx="2453406" cy="490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EE2AD9-9674-464E-ACD2-6E66D50E9EB5}"/>
              </a:ext>
            </a:extLst>
          </p:cNvPr>
          <p:cNvSpPr/>
          <p:nvPr/>
        </p:nvSpPr>
        <p:spPr>
          <a:xfrm>
            <a:off x="4545781" y="2060848"/>
            <a:ext cx="4572000" cy="10674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ESPACIOS DE CO-CREACIÓN DE SOLUCIONES LOCALES PARA DESAFÍOS REGIONALES</a:t>
            </a:r>
          </a:p>
        </p:txBody>
      </p:sp>
    </p:spTree>
    <p:extLst>
      <p:ext uri="{BB962C8B-B14F-4D97-AF65-F5344CB8AC3E}">
        <p14:creationId xmlns:p14="http://schemas.microsoft.com/office/powerpoint/2010/main" val="340861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093E7-E9C5-437E-918C-56E57F76B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379"/>
            <a:ext cx="9153059" cy="5623941"/>
          </a:xfrm>
          <a:prstGeom prst="rect">
            <a:avLst/>
          </a:prstGeom>
        </p:spPr>
      </p:pic>
      <p:pic>
        <p:nvPicPr>
          <p:cNvPr id="4" name="4 Imagen">
            <a:extLst>
              <a:ext uri="{FF2B5EF4-FFF2-40B4-BE49-F238E27FC236}">
                <a16:creationId xmlns:a16="http://schemas.microsoft.com/office/drawing/2014/main" id="{2C75CE55-F6BC-42AE-B2A2-97D81D451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58" y="5934167"/>
            <a:ext cx="653765" cy="536087"/>
          </a:xfrm>
          <a:prstGeom prst="rect">
            <a:avLst/>
          </a:prstGeom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3A9C3367-3348-4240-B60A-16D13BA42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21715"/>
            <a:ext cx="2453406" cy="49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E1B83-15D9-4871-B99F-92133431EFED}"/>
              </a:ext>
            </a:extLst>
          </p:cNvPr>
          <p:cNvSpPr txBox="1"/>
          <p:nvPr/>
        </p:nvSpPr>
        <p:spPr>
          <a:xfrm>
            <a:off x="6084168" y="2636912"/>
            <a:ext cx="2577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</a:rPr>
              <a:t>AREA DE INTERVENCION </a:t>
            </a:r>
          </a:p>
          <a:p>
            <a:r>
              <a:rPr lang="es-GT" b="1" dirty="0">
                <a:solidFill>
                  <a:schemeClr val="bg1"/>
                </a:solidFill>
              </a:rPr>
              <a:t>2018-2022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395447-8B87-476C-A550-271A77CEBCA6}"/>
              </a:ext>
            </a:extLst>
          </p:cNvPr>
          <p:cNvSpPr/>
          <p:nvPr/>
        </p:nvSpPr>
        <p:spPr>
          <a:xfrm>
            <a:off x="0" y="3283243"/>
            <a:ext cx="4572000" cy="10674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ESPACIOS DE CO-CREACIÓN DE SOLUCIONES LOCALES PARA DESAFÍOS REGIONALES</a:t>
            </a:r>
          </a:p>
        </p:txBody>
      </p:sp>
    </p:spTree>
    <p:extLst>
      <p:ext uri="{BB962C8B-B14F-4D97-AF65-F5344CB8AC3E}">
        <p14:creationId xmlns:p14="http://schemas.microsoft.com/office/powerpoint/2010/main" val="17337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3E1B83-15D9-4871-B99F-92133431EFED}"/>
              </a:ext>
            </a:extLst>
          </p:cNvPr>
          <p:cNvSpPr txBox="1"/>
          <p:nvPr/>
        </p:nvSpPr>
        <p:spPr>
          <a:xfrm>
            <a:off x="6084168" y="2636912"/>
            <a:ext cx="2577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chemeClr val="bg1"/>
                </a:solidFill>
              </a:rPr>
              <a:t>AREA DE INTERVENCION </a:t>
            </a:r>
          </a:p>
          <a:p>
            <a:r>
              <a:rPr lang="es-GT" b="1" dirty="0">
                <a:solidFill>
                  <a:schemeClr val="bg1"/>
                </a:solidFill>
              </a:rPr>
              <a:t>2018-2022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395447-8B87-476C-A550-271A77CEBCA6}"/>
              </a:ext>
            </a:extLst>
          </p:cNvPr>
          <p:cNvSpPr/>
          <p:nvPr/>
        </p:nvSpPr>
        <p:spPr>
          <a:xfrm>
            <a:off x="0" y="3283243"/>
            <a:ext cx="4572000" cy="10674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s-G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ESPACIOS DE CO-CREACIÓN DE SOLUCIONES LOCALES PARA DESAFÍOS REGIONALES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72CAB-899D-4C89-9C5D-76D459E43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847474"/>
          </a:xfrm>
          <a:prstGeom prst="rect">
            <a:avLst/>
          </a:prstGeom>
        </p:spPr>
      </p:pic>
      <p:pic>
        <p:nvPicPr>
          <p:cNvPr id="9" name="4 Imagen">
            <a:extLst>
              <a:ext uri="{FF2B5EF4-FFF2-40B4-BE49-F238E27FC236}">
                <a16:creationId xmlns:a16="http://schemas.microsoft.com/office/drawing/2014/main" id="{EF421C07-EC21-4F1D-9C06-0EA1C4F06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80" y="5602615"/>
            <a:ext cx="598392" cy="490681"/>
          </a:xfrm>
          <a:prstGeom prst="rect">
            <a:avLst/>
          </a:prstGeom>
        </p:spPr>
      </p:pic>
      <p:pic>
        <p:nvPicPr>
          <p:cNvPr id="10" name="1 Imagen">
            <a:extLst>
              <a:ext uri="{FF2B5EF4-FFF2-40B4-BE49-F238E27FC236}">
                <a16:creationId xmlns:a16="http://schemas.microsoft.com/office/drawing/2014/main" id="{0FF02785-97CB-41BE-97EB-100995825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02615"/>
            <a:ext cx="2453406" cy="4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12 Rectángulo"/>
          <p:cNvSpPr>
            <a:spLocks noChangeArrowheads="1"/>
          </p:cNvSpPr>
          <p:nvPr/>
        </p:nvSpPr>
        <p:spPr bwMode="auto">
          <a:xfrm>
            <a:off x="5029200" y="1524000"/>
            <a:ext cx="30480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4" name="3 Imagen" descr="IMG_2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12 Rectángulo"/>
          <p:cNvSpPr>
            <a:spLocks noChangeArrowheads="1"/>
          </p:cNvSpPr>
          <p:nvPr/>
        </p:nvSpPr>
        <p:spPr bwMode="auto">
          <a:xfrm>
            <a:off x="5029200" y="1524000"/>
            <a:ext cx="30480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2 Imagen" descr="IMG_2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77991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Sistema de Gestión de Desechos Orgánicos </a:t>
            </a:r>
          </a:p>
          <a:p>
            <a:r>
              <a:rPr lang="es-GT" dirty="0">
                <a:latin typeface="Adobe Caslon Pro" pitchFamily="18" charset="0"/>
              </a:rPr>
              <a:t>Cliente:  </a:t>
            </a:r>
            <a:r>
              <a:rPr lang="es-GT" b="1" dirty="0">
                <a:latin typeface="Adobe Caslon Pro" pitchFamily="18" charset="0"/>
              </a:rPr>
              <a:t>Henkel Guatemala</a:t>
            </a:r>
          </a:p>
          <a:p>
            <a:r>
              <a:rPr lang="es-GT" b="1" dirty="0">
                <a:latin typeface="Adobe Caslon Pro" pitchFamily="18" charset="0"/>
              </a:rPr>
              <a:t>Mixco, Guatemala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30F5C-9C8A-4FE0-B60E-753263DCA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05543"/>
            <a:ext cx="1296144" cy="731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7E592C-6246-47B4-850D-3BCAE41BEC1B}"/>
              </a:ext>
            </a:extLst>
          </p:cNvPr>
          <p:cNvSpPr txBox="1"/>
          <p:nvPr/>
        </p:nvSpPr>
        <p:spPr>
          <a:xfrm>
            <a:off x="3779912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04512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0" y="1371600"/>
            <a:ext cx="9144000" cy="403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u="sng">
              <a:solidFill>
                <a:srgbClr val="000000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62"/>
            <a:ext cx="9144000" cy="60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0" y="1371600"/>
            <a:ext cx="9144000" cy="403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u="sng">
              <a:solidFill>
                <a:srgbClr val="000000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5158</TotalTime>
  <Words>347</Words>
  <Application>Microsoft Office PowerPoint</Application>
  <PresentationFormat>On-screen Show (4:3)</PresentationFormat>
  <Paragraphs>69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Adobe Caslon Pro</vt:lpstr>
      <vt:lpstr>Arial</vt:lpstr>
      <vt:lpstr>Calibri</vt:lpstr>
      <vt:lpstr>Times New Roman</vt:lpstr>
      <vt:lpstr>Tema de Office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Maul</dc:creator>
  <cp:lastModifiedBy>Windows User</cp:lastModifiedBy>
  <cp:revision>83</cp:revision>
  <dcterms:created xsi:type="dcterms:W3CDTF">2017-03-17T15:10:16Z</dcterms:created>
  <dcterms:modified xsi:type="dcterms:W3CDTF">2017-11-14T22:21:40Z</dcterms:modified>
</cp:coreProperties>
</file>