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sldIdLst>
    <p:sldId id="256" r:id="rId2"/>
    <p:sldId id="268" r:id="rId3"/>
    <p:sldId id="273" r:id="rId4"/>
    <p:sldId id="272" r:id="rId5"/>
    <p:sldId id="274" r:id="rId6"/>
    <p:sldId id="275" r:id="rId7"/>
    <p:sldId id="276" r:id="rId8"/>
    <p:sldId id="277" r:id="rId9"/>
    <p:sldId id="278" r:id="rId10"/>
    <p:sldId id="269" r:id="rId11"/>
    <p:sldId id="279" r:id="rId12"/>
    <p:sldId id="280" r:id="rId13"/>
    <p:sldId id="2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0"/>
    <p:restoredTop sz="94648"/>
  </p:normalViewPr>
  <p:slideViewPr>
    <p:cSldViewPr snapToGrid="0" snapToObjects="1">
      <p:cViewPr varScale="1">
        <p:scale>
          <a:sx n="68" d="100"/>
          <a:sy n="68" d="100"/>
        </p:scale>
        <p:origin x="9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5A5C4-49B1-B84E-94E4-C7D16E929E21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A0AA1-8461-B142-A42D-A7402EC6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33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42D5E-A3F4-0946-A8A1-9CCB268E16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69CF-C380-7841-8B42-C3B20D4BD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42D5E-A3F4-0946-A8A1-9CCB268E16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69CF-C380-7841-8B42-C3B20D4BD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42D5E-A3F4-0946-A8A1-9CCB268E16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69CF-C380-7841-8B42-C3B20D4BD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42D5E-A3F4-0946-A8A1-9CCB268E16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69CF-C380-7841-8B42-C3B20D4BD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42D5E-A3F4-0946-A8A1-9CCB268E16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69CF-C380-7841-8B42-C3B20D4BD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42D5E-A3F4-0946-A8A1-9CCB268E16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69CF-C380-7841-8B42-C3B20D4BD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42D5E-A3F4-0946-A8A1-9CCB268E16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69CF-C380-7841-8B42-C3B20D4BD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42D5E-A3F4-0946-A8A1-9CCB268E16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69CF-C380-7841-8B42-C3B20D4BD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42D5E-A3F4-0946-A8A1-9CCB268E16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69CF-C380-7841-8B42-C3B20D4BD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42D5E-A3F4-0946-A8A1-9CCB268E16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69CF-C380-7841-8B42-C3B20D4BD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42D5E-A3F4-0946-A8A1-9CCB268E16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69CF-C380-7841-8B42-C3B20D4BD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42D5E-A3F4-0946-A8A1-9CCB268E16EC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669CF-C380-7841-8B42-C3B20D4BD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1 Imagen">
            <a:extLst>
              <a:ext uri="{FF2B5EF4-FFF2-40B4-BE49-F238E27FC236}">
                <a16:creationId xmlns:a16="http://schemas.microsoft.com/office/drawing/2014/main" id="{5AD80858-CA7A-47C8-9E5C-C57E900A7C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970" y="2877945"/>
            <a:ext cx="3448282" cy="689656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6A6DDCE-B36F-4C4C-B7EB-7534835A7A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963719"/>
              </p:ext>
            </p:extLst>
          </p:nvPr>
        </p:nvGraphicFramePr>
        <p:xfrm>
          <a:off x="1478055" y="1716637"/>
          <a:ext cx="2717866" cy="280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Image" r:id="rId4" imgW="4571280" imgH="4710960" progId="Photoshop.Image.16">
                  <p:embed/>
                </p:oleObj>
              </mc:Choice>
              <mc:Fallback>
                <p:oleObj name="Image" r:id="rId4" imgW="4571280" imgH="4710960" progId="Photoshop.Image.16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D4FE3C0B-F54D-44FA-AA9B-281D5A44B2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>
                        <a:lum contrast="22000"/>
                      </a:blip>
                      <a:stretch>
                        <a:fillRect/>
                      </a:stretch>
                    </p:blipFill>
                    <p:spPr>
                      <a:xfrm>
                        <a:off x="1478055" y="1716637"/>
                        <a:ext cx="2717866" cy="2800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162A6C8C-DFF1-4E98-84EA-03DE6FFC2799}"/>
              </a:ext>
            </a:extLst>
          </p:cNvPr>
          <p:cNvSpPr/>
          <p:nvPr/>
        </p:nvSpPr>
        <p:spPr>
          <a:xfrm>
            <a:off x="3498169" y="2768213"/>
            <a:ext cx="67712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GT" sz="54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[CESAA]</a:t>
            </a:r>
            <a:endParaRPr lang="es-GT" sz="5400" dirty="0"/>
          </a:p>
          <a:p>
            <a:r>
              <a:rPr lang="es-GT" b="1" i="1" dirty="0">
                <a:solidFill>
                  <a:schemeClr val="accent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Centro Educativo</a:t>
            </a:r>
            <a:r>
              <a:rPr lang="es-GT" i="1" dirty="0">
                <a:solidFill>
                  <a:schemeClr val="accent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es-GT" b="1" i="1" dirty="0">
                <a:solidFill>
                  <a:schemeClr val="accent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Sostenibilidad Ambiental Aplicada</a:t>
            </a:r>
            <a:endParaRPr lang="es-GT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292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9EA070A-1C7F-4750-A164-C834F1F54C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755180"/>
              </p:ext>
            </p:extLst>
          </p:nvPr>
        </p:nvGraphicFramePr>
        <p:xfrm>
          <a:off x="2349307" y="56269"/>
          <a:ext cx="9482807" cy="6813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7388">
                  <a:extLst>
                    <a:ext uri="{9D8B030D-6E8A-4147-A177-3AD203B41FA5}">
                      <a16:colId xmlns:a16="http://schemas.microsoft.com/office/drawing/2014/main" val="2643241158"/>
                    </a:ext>
                  </a:extLst>
                </a:gridCol>
                <a:gridCol w="166184">
                  <a:extLst>
                    <a:ext uri="{9D8B030D-6E8A-4147-A177-3AD203B41FA5}">
                      <a16:colId xmlns:a16="http://schemas.microsoft.com/office/drawing/2014/main" val="1566418650"/>
                    </a:ext>
                  </a:extLst>
                </a:gridCol>
                <a:gridCol w="1121733">
                  <a:extLst>
                    <a:ext uri="{9D8B030D-6E8A-4147-A177-3AD203B41FA5}">
                      <a16:colId xmlns:a16="http://schemas.microsoft.com/office/drawing/2014/main" val="1179775004"/>
                    </a:ext>
                  </a:extLst>
                </a:gridCol>
                <a:gridCol w="166184">
                  <a:extLst>
                    <a:ext uri="{9D8B030D-6E8A-4147-A177-3AD203B41FA5}">
                      <a16:colId xmlns:a16="http://schemas.microsoft.com/office/drawing/2014/main" val="2514390220"/>
                    </a:ext>
                  </a:extLst>
                </a:gridCol>
                <a:gridCol w="1121733">
                  <a:extLst>
                    <a:ext uri="{9D8B030D-6E8A-4147-A177-3AD203B41FA5}">
                      <a16:colId xmlns:a16="http://schemas.microsoft.com/office/drawing/2014/main" val="4129301754"/>
                    </a:ext>
                  </a:extLst>
                </a:gridCol>
                <a:gridCol w="166184">
                  <a:extLst>
                    <a:ext uri="{9D8B030D-6E8A-4147-A177-3AD203B41FA5}">
                      <a16:colId xmlns:a16="http://schemas.microsoft.com/office/drawing/2014/main" val="3143486575"/>
                    </a:ext>
                  </a:extLst>
                </a:gridCol>
                <a:gridCol w="1121733">
                  <a:extLst>
                    <a:ext uri="{9D8B030D-6E8A-4147-A177-3AD203B41FA5}">
                      <a16:colId xmlns:a16="http://schemas.microsoft.com/office/drawing/2014/main" val="393511854"/>
                    </a:ext>
                  </a:extLst>
                </a:gridCol>
                <a:gridCol w="166184">
                  <a:extLst>
                    <a:ext uri="{9D8B030D-6E8A-4147-A177-3AD203B41FA5}">
                      <a16:colId xmlns:a16="http://schemas.microsoft.com/office/drawing/2014/main" val="1421197707"/>
                    </a:ext>
                  </a:extLst>
                </a:gridCol>
                <a:gridCol w="1121733">
                  <a:extLst>
                    <a:ext uri="{9D8B030D-6E8A-4147-A177-3AD203B41FA5}">
                      <a16:colId xmlns:a16="http://schemas.microsoft.com/office/drawing/2014/main" val="1745982497"/>
                    </a:ext>
                  </a:extLst>
                </a:gridCol>
                <a:gridCol w="166184">
                  <a:extLst>
                    <a:ext uri="{9D8B030D-6E8A-4147-A177-3AD203B41FA5}">
                      <a16:colId xmlns:a16="http://schemas.microsoft.com/office/drawing/2014/main" val="721307170"/>
                    </a:ext>
                  </a:extLst>
                </a:gridCol>
                <a:gridCol w="1121733">
                  <a:extLst>
                    <a:ext uri="{9D8B030D-6E8A-4147-A177-3AD203B41FA5}">
                      <a16:colId xmlns:a16="http://schemas.microsoft.com/office/drawing/2014/main" val="3307062298"/>
                    </a:ext>
                  </a:extLst>
                </a:gridCol>
                <a:gridCol w="166184">
                  <a:extLst>
                    <a:ext uri="{9D8B030D-6E8A-4147-A177-3AD203B41FA5}">
                      <a16:colId xmlns:a16="http://schemas.microsoft.com/office/drawing/2014/main" val="4149559969"/>
                    </a:ext>
                  </a:extLst>
                </a:gridCol>
                <a:gridCol w="1121733">
                  <a:extLst>
                    <a:ext uri="{9D8B030D-6E8A-4147-A177-3AD203B41FA5}">
                      <a16:colId xmlns:a16="http://schemas.microsoft.com/office/drawing/2014/main" val="446727490"/>
                    </a:ext>
                  </a:extLst>
                </a:gridCol>
                <a:gridCol w="166184">
                  <a:extLst>
                    <a:ext uri="{9D8B030D-6E8A-4147-A177-3AD203B41FA5}">
                      <a16:colId xmlns:a16="http://schemas.microsoft.com/office/drawing/2014/main" val="3152495367"/>
                    </a:ext>
                  </a:extLst>
                </a:gridCol>
                <a:gridCol w="1121733">
                  <a:extLst>
                    <a:ext uri="{9D8B030D-6E8A-4147-A177-3AD203B41FA5}">
                      <a16:colId xmlns:a16="http://schemas.microsoft.com/office/drawing/2014/main" val="1417116099"/>
                    </a:ext>
                  </a:extLst>
                </a:gridCol>
              </a:tblGrid>
              <a:tr h="422165"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GT" sz="1200" b="1" u="none" strike="noStrike" dirty="0">
                          <a:effectLst/>
                        </a:rPr>
                        <a:t>Centro Educativo de Sostenibilidad Aplicada</a:t>
                      </a:r>
                      <a:endParaRPr lang="es-GT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ctr"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200" u="none" strike="noStrike">
                          <a:effectLst/>
                        </a:rPr>
                        <a:t> 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200" u="none" strike="noStrike">
                          <a:effectLst/>
                        </a:rPr>
                        <a:t> 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200" u="none" strike="noStrike">
                          <a:effectLst/>
                        </a:rPr>
                        <a:t> 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200" u="none" strike="noStrike">
                          <a:effectLst/>
                        </a:rPr>
                        <a:t> 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200" u="none" strike="noStrike">
                          <a:effectLst/>
                        </a:rPr>
                        <a:t> 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200" u="none" strike="noStrike">
                          <a:effectLst/>
                        </a:rPr>
                        <a:t> 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200" u="none" strike="noStrike">
                          <a:effectLst/>
                        </a:rPr>
                        <a:t> 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GT" sz="1200" u="none" strike="noStrike">
                          <a:effectLst/>
                        </a:rPr>
                        <a:t> 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ctr"/>
                </a:tc>
                <a:extLst>
                  <a:ext uri="{0D108BD9-81ED-4DB2-BD59-A6C34878D82A}">
                    <a16:rowId xmlns:a16="http://schemas.microsoft.com/office/drawing/2014/main" val="2399315648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1848779504"/>
                  </a:ext>
                </a:extLst>
              </a:tr>
              <a:tr h="183081"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GT" sz="1200" b="1" u="none" strike="noStrike" dirty="0">
                          <a:effectLst/>
                        </a:rPr>
                        <a:t>Planificación 1r semestre 2018</a:t>
                      </a:r>
                      <a:endParaRPr lang="es-GT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200" u="none" strike="noStrike">
                          <a:effectLst/>
                        </a:rPr>
                        <a:t> 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200" u="none" strike="noStrike">
                          <a:effectLst/>
                        </a:rPr>
                        <a:t> 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200" u="none" strike="noStrike">
                          <a:effectLst/>
                        </a:rPr>
                        <a:t> 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200" u="none" strike="noStrike">
                          <a:effectLst/>
                        </a:rPr>
                        <a:t> 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200" u="none" strike="noStrike">
                          <a:effectLst/>
                        </a:rPr>
                        <a:t> 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200" u="none" strike="noStrike">
                          <a:effectLst/>
                        </a:rPr>
                        <a:t> 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200" u="none" strike="noStrike">
                          <a:effectLst/>
                        </a:rPr>
                        <a:t> 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200" u="none" strike="noStrike">
                          <a:effectLst/>
                        </a:rPr>
                        <a:t> 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200" u="none" strike="noStrike">
                          <a:effectLst/>
                        </a:rPr>
                        <a:t> 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200" u="none" strike="noStrike">
                          <a:effectLst/>
                        </a:rPr>
                        <a:t> 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411159290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57461765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200" b="1" u="none" strike="noStrike" dirty="0">
                          <a:effectLst/>
                        </a:rPr>
                        <a:t>Febrero</a:t>
                      </a:r>
                      <a:endParaRPr lang="es-GT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200" b="1" u="none" strike="noStrike">
                          <a:effectLst/>
                        </a:rPr>
                        <a:t>Marzo</a:t>
                      </a:r>
                      <a:endParaRPr lang="es-GT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200" b="1" u="none" strike="noStrike">
                          <a:effectLst/>
                        </a:rPr>
                        <a:t>Abril</a:t>
                      </a:r>
                      <a:endParaRPr lang="es-GT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200" b="1" u="none" strike="noStrike">
                          <a:effectLst/>
                        </a:rPr>
                        <a:t>Mayo</a:t>
                      </a:r>
                      <a:endParaRPr lang="es-GT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200" b="1" u="none" strike="noStrike" dirty="0">
                          <a:effectLst/>
                        </a:rPr>
                        <a:t>Junio</a:t>
                      </a:r>
                      <a:endParaRPr lang="es-GT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200" b="1" u="none" strike="noStrike" dirty="0">
                          <a:effectLst/>
                        </a:rPr>
                        <a:t>Julio</a:t>
                      </a:r>
                      <a:endParaRPr lang="es-GT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endParaRPr lang="es-GT"/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Julio</a:t>
                      </a:r>
                      <a:endParaRPr lang="es-GT" sz="1200" b="1" dirty="0"/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1450820065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1571687464"/>
                  </a:ext>
                </a:extLst>
              </a:tr>
              <a:tr h="709552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200" b="1" u="none" strike="noStrike" dirty="0">
                          <a:effectLst/>
                        </a:rPr>
                        <a:t>EJE 1</a:t>
                      </a:r>
                      <a:endParaRPr lang="es-GT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 dirty="0">
                          <a:effectLst/>
                        </a:rPr>
                        <a:t>Diseño de parcela-hábitat demostrativo</a:t>
                      </a:r>
                      <a:endParaRPr lang="es-GT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>
                          <a:effectLst/>
                        </a:rPr>
                        <a:t>Cuantificación y planificación de parcela-hábitat demostrativo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>
                          <a:effectLst/>
                        </a:rPr>
                        <a:t>Construcción de vivienda-parcela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 dirty="0">
                          <a:effectLst/>
                        </a:rPr>
                        <a:t>Construcción y acabados de vivienda-parcela</a:t>
                      </a:r>
                      <a:endParaRPr lang="es-GT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 dirty="0">
                          <a:effectLst/>
                        </a:rPr>
                        <a:t>Generación de material educativo para visitantes</a:t>
                      </a:r>
                      <a:endParaRPr lang="es-GT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>
                          <a:effectLst/>
                        </a:rPr>
                        <a:t>Apertura a visitantes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extLst>
                  <a:ext uri="{0D108BD9-81ED-4DB2-BD59-A6C34878D82A}">
                    <a16:rowId xmlns:a16="http://schemas.microsoft.com/office/drawing/2014/main" val="1257659905"/>
                  </a:ext>
                </a:extLst>
              </a:tr>
              <a:tr h="358097"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>
                          <a:effectLst/>
                        </a:rPr>
                        <a:t>Formación de guías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334953"/>
                  </a:ext>
                </a:extLst>
              </a:tr>
              <a:tr h="533824"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 dirty="0">
                          <a:effectLst/>
                        </a:rPr>
                        <a:t>Diseño de quiosco del café</a:t>
                      </a:r>
                      <a:endParaRPr lang="es-GT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>
                          <a:effectLst/>
                        </a:rPr>
                        <a:t>Cuantificación y planificacíon de quiosco del café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>
                          <a:effectLst/>
                        </a:rPr>
                        <a:t>Construcción de quiosco del café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>
                          <a:effectLst/>
                        </a:rPr>
                        <a:t>Acabados de quiosco del café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>
                          <a:effectLst/>
                        </a:rPr>
                        <a:t>Apertura a visitantes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extLst>
                  <a:ext uri="{0D108BD9-81ED-4DB2-BD59-A6C34878D82A}">
                    <a16:rowId xmlns:a16="http://schemas.microsoft.com/office/drawing/2014/main" val="463248403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extLst>
                  <a:ext uri="{0D108BD9-81ED-4DB2-BD59-A6C34878D82A}">
                    <a16:rowId xmlns:a16="http://schemas.microsoft.com/office/drawing/2014/main" val="1055499681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extLst>
                  <a:ext uri="{0D108BD9-81ED-4DB2-BD59-A6C34878D82A}">
                    <a16:rowId xmlns:a16="http://schemas.microsoft.com/office/drawing/2014/main" val="1559600435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extLst>
                  <a:ext uri="{0D108BD9-81ED-4DB2-BD59-A6C34878D82A}">
                    <a16:rowId xmlns:a16="http://schemas.microsoft.com/office/drawing/2014/main" val="3713737626"/>
                  </a:ext>
                </a:extLst>
              </a:tr>
              <a:tr h="587287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200" b="1" u="none" strike="noStrike" dirty="0">
                          <a:effectLst/>
                        </a:rPr>
                        <a:t>EJE 2</a:t>
                      </a:r>
                      <a:endParaRPr lang="es-GT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>
                          <a:effectLst/>
                        </a:rPr>
                        <a:t>Definición de pensum del aula innovarte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 dirty="0">
                          <a:effectLst/>
                        </a:rPr>
                        <a:t>Diseño mobiliario aula innovarte</a:t>
                      </a:r>
                      <a:endParaRPr lang="es-GT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 dirty="0">
                          <a:effectLst/>
                        </a:rPr>
                        <a:t>Construcción mobiliario aula innovarte</a:t>
                      </a:r>
                      <a:endParaRPr lang="es-GT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>
                          <a:effectLst/>
                        </a:rPr>
                        <a:t>Curso 1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>
                          <a:effectLst/>
                        </a:rPr>
                        <a:t>Curso 2: Taller Social Centroamericano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extLst>
                  <a:ext uri="{0D108BD9-81ED-4DB2-BD59-A6C34878D82A}">
                    <a16:rowId xmlns:a16="http://schemas.microsoft.com/office/drawing/2014/main" val="2236519391"/>
                  </a:ext>
                </a:extLst>
              </a:tr>
              <a:tr h="358097"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>
                          <a:effectLst/>
                        </a:rPr>
                        <a:t>Calendarización de cursos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>
                          <a:effectLst/>
                        </a:rPr>
                        <a:t>Formación de tutores locales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>
                          <a:effectLst/>
                        </a:rPr>
                        <a:t>Formación de tutores locales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extLst>
                  <a:ext uri="{0D108BD9-81ED-4DB2-BD59-A6C34878D82A}">
                    <a16:rowId xmlns:a16="http://schemas.microsoft.com/office/drawing/2014/main" val="2802697351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extLst>
                  <a:ext uri="{0D108BD9-81ED-4DB2-BD59-A6C34878D82A}">
                    <a16:rowId xmlns:a16="http://schemas.microsoft.com/office/drawing/2014/main" val="522599965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extLst>
                  <a:ext uri="{0D108BD9-81ED-4DB2-BD59-A6C34878D82A}">
                    <a16:rowId xmlns:a16="http://schemas.microsoft.com/office/drawing/2014/main" val="3015779072"/>
                  </a:ext>
                </a:extLst>
              </a:tr>
              <a:tr h="731767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200" b="1" u="none" strike="noStrike" dirty="0">
                          <a:effectLst/>
                        </a:rPr>
                        <a:t>EJE 3</a:t>
                      </a:r>
                      <a:endParaRPr lang="es-GT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>
                          <a:effectLst/>
                        </a:rPr>
                        <a:t>Auditoría (línea base) nivel de sostenibilidad de COOSAJO-Chatún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>
                          <a:effectLst/>
                        </a:rPr>
                        <a:t>Propuestas de sostenibilización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>
                          <a:effectLst/>
                        </a:rPr>
                        <a:t>Inicio de proyectos piloto en sostenibilización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extLst>
                  <a:ext uri="{0D108BD9-81ED-4DB2-BD59-A6C34878D82A}">
                    <a16:rowId xmlns:a16="http://schemas.microsoft.com/office/drawing/2014/main" val="3411414932"/>
                  </a:ext>
                </a:extLst>
              </a:tr>
              <a:tr h="709552"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>
                          <a:effectLst/>
                        </a:rPr>
                        <a:t>Materiales educativos para correos internos y redes sociales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u="none" strike="noStrike">
                          <a:effectLst/>
                        </a:rPr>
                        <a:t>Formación de policía ambiental</a:t>
                      </a:r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extLst>
                  <a:ext uri="{0D108BD9-81ED-4DB2-BD59-A6C34878D82A}">
                    <a16:rowId xmlns:a16="http://schemas.microsoft.com/office/drawing/2014/main" val="1698481077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b="1" u="none" strike="noStrike" dirty="0">
                          <a:effectLst/>
                        </a:rPr>
                        <a:t>Charla a personal</a:t>
                      </a:r>
                      <a:endParaRPr lang="es-GT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b="1" u="none" strike="noStrike" dirty="0">
                          <a:effectLst/>
                        </a:rPr>
                        <a:t>Charla a personal</a:t>
                      </a:r>
                      <a:endParaRPr lang="es-GT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b="1" u="none" strike="noStrike" dirty="0">
                          <a:effectLst/>
                        </a:rPr>
                        <a:t>Charla a personal</a:t>
                      </a:r>
                      <a:endParaRPr lang="es-GT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b="1" u="none" strike="noStrike" dirty="0">
                          <a:effectLst/>
                        </a:rPr>
                        <a:t>Charla a personal</a:t>
                      </a:r>
                      <a:endParaRPr lang="es-GT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200" b="1" u="none" strike="noStrike" dirty="0">
                          <a:effectLst/>
                        </a:rPr>
                        <a:t>Charla a personal</a:t>
                      </a:r>
                      <a:endParaRPr lang="es-GT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tc>
                  <a:txBody>
                    <a:bodyPr/>
                    <a:lstStyle/>
                    <a:p>
                      <a:pPr algn="l" fontAlgn="t"/>
                      <a:endParaRPr lang="es-GT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912" marR="6912" marT="6912" marB="0"/>
                </a:tc>
                <a:extLst>
                  <a:ext uri="{0D108BD9-81ED-4DB2-BD59-A6C34878D82A}">
                    <a16:rowId xmlns:a16="http://schemas.microsoft.com/office/drawing/2014/main" val="3377425450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ED095DC-96A8-400E-81B0-1B2F52B070A6}"/>
              </a:ext>
            </a:extLst>
          </p:cNvPr>
          <p:cNvSpPr/>
          <p:nvPr/>
        </p:nvSpPr>
        <p:spPr>
          <a:xfrm>
            <a:off x="-1" y="0"/>
            <a:ext cx="1843785" cy="6857999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000" b="1" i="1" dirty="0">
                <a:latin typeface="Century Gothic" charset="0"/>
                <a:ea typeface="Century Gothic" charset="0"/>
                <a:cs typeface="Century Gothic" charset="0"/>
              </a:rPr>
              <a:t>CRONOGRAMA 1 </a:t>
            </a:r>
          </a:p>
        </p:txBody>
      </p:sp>
    </p:spTree>
    <p:extLst>
      <p:ext uri="{BB962C8B-B14F-4D97-AF65-F5344CB8AC3E}">
        <p14:creationId xmlns:p14="http://schemas.microsoft.com/office/powerpoint/2010/main" val="1492832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298677-EC76-4CE7-BFFB-FE4379052F94}"/>
              </a:ext>
            </a:extLst>
          </p:cNvPr>
          <p:cNvSpPr/>
          <p:nvPr/>
        </p:nvSpPr>
        <p:spPr>
          <a:xfrm>
            <a:off x="-1" y="0"/>
            <a:ext cx="1843785" cy="6857999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000" b="1" i="1" dirty="0">
                <a:latin typeface="Century Gothic" charset="0"/>
                <a:ea typeface="Century Gothic" charset="0"/>
                <a:cs typeface="Century Gothic" charset="0"/>
              </a:rPr>
              <a:t>RESULTADOS ESPERADOS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BB2EC20-D638-4C4B-8DC1-EB26F3E2A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880885"/>
              </p:ext>
            </p:extLst>
          </p:nvPr>
        </p:nvGraphicFramePr>
        <p:xfrm>
          <a:off x="2667002" y="857731"/>
          <a:ext cx="8713764" cy="4837176"/>
        </p:xfrm>
        <a:graphic>
          <a:graphicData uri="http://schemas.openxmlformats.org/drawingml/2006/table">
            <a:tbl>
              <a:tblPr firstRow="1" firstCol="1" bandRow="1"/>
              <a:tblGrid>
                <a:gridCol w="8713764">
                  <a:extLst>
                    <a:ext uri="{9D8B030D-6E8A-4147-A177-3AD203B41FA5}">
                      <a16:colId xmlns:a16="http://schemas.microsoft.com/office/drawing/2014/main" val="3288581240"/>
                    </a:ext>
                  </a:extLst>
                </a:gridCol>
              </a:tblGrid>
              <a:tr h="4164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GT" sz="2800" b="0" dirty="0">
                        <a:solidFill>
                          <a:schemeClr val="accent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GT" sz="2800" b="1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Impacto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GT" sz="3200" b="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GT" sz="2000" b="0" dirty="0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GT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2000" b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El impacto del proyecto se medirá en visitantes que visitarán el centro de sostenibilidad, los programas formativos que se desarrollen en plan curricular del 2018 y los emprendimientos que se logren incubar a través del aula Innovarte.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_tradnl" sz="20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_tradnl" sz="20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_tradnl" sz="2000" b="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GT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2800" b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GT" sz="3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GT" sz="20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GT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694834"/>
                  </a:ext>
                </a:extLst>
              </a:tr>
            </a:tbl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4FE3C0B-F54D-44FA-AA9B-281D5A44B2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201425"/>
              </p:ext>
            </p:extLst>
          </p:nvPr>
        </p:nvGraphicFramePr>
        <p:xfrm>
          <a:off x="7831476" y="3822896"/>
          <a:ext cx="2717866" cy="280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Image" r:id="rId3" imgW="4571280" imgH="4710960" progId="Photoshop.Image.16">
                  <p:embed/>
                </p:oleObj>
              </mc:Choice>
              <mc:Fallback>
                <p:oleObj name="Image" r:id="rId3" imgW="4571280" imgH="4710960" progId="Photoshop.Image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>
                        <a:lum contrast="20000"/>
                      </a:blip>
                      <a:stretch>
                        <a:fillRect/>
                      </a:stretch>
                    </p:blipFill>
                    <p:spPr>
                      <a:xfrm>
                        <a:off x="7831476" y="3822896"/>
                        <a:ext cx="2717866" cy="2800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0161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298677-EC76-4CE7-BFFB-FE4379052F94}"/>
              </a:ext>
            </a:extLst>
          </p:cNvPr>
          <p:cNvSpPr/>
          <p:nvPr/>
        </p:nvSpPr>
        <p:spPr>
          <a:xfrm>
            <a:off x="-1" y="0"/>
            <a:ext cx="1843785" cy="6857999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000" b="1" i="1" dirty="0">
                <a:latin typeface="Century Gothic" charset="0"/>
                <a:ea typeface="Century Gothic" charset="0"/>
                <a:cs typeface="Century Gothic" charset="0"/>
              </a:rPr>
              <a:t>RESULTADOS ESPERADOS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BB2EC20-D638-4C4B-8DC1-EB26F3E2A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712805"/>
              </p:ext>
            </p:extLst>
          </p:nvPr>
        </p:nvGraphicFramePr>
        <p:xfrm>
          <a:off x="2667002" y="463833"/>
          <a:ext cx="8713764" cy="5730240"/>
        </p:xfrm>
        <a:graphic>
          <a:graphicData uri="http://schemas.openxmlformats.org/drawingml/2006/table">
            <a:tbl>
              <a:tblPr firstRow="1" firstCol="1" bandRow="1"/>
              <a:tblGrid>
                <a:gridCol w="8713764">
                  <a:extLst>
                    <a:ext uri="{9D8B030D-6E8A-4147-A177-3AD203B41FA5}">
                      <a16:colId xmlns:a16="http://schemas.microsoft.com/office/drawing/2014/main" val="3288581240"/>
                    </a:ext>
                  </a:extLst>
                </a:gridCol>
              </a:tblGrid>
              <a:tr h="3953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GT" sz="2800" b="1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Beneficiarios directos e indirectos</a:t>
                      </a:r>
                      <a:endParaRPr lang="es-GT" sz="32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GT" sz="2800" b="1" dirty="0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GT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Anualmente visitan el parque Chat</a:t>
                      </a:r>
                      <a:r>
                        <a:rPr lang="es-GT" sz="2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ú</a:t>
                      </a:r>
                      <a:r>
                        <a:rPr lang="es-ES_tradnl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160,000 personas, de los cuales la mitad corresponden a asociados y sus familiares, y la otra mitad a visitantes externos. Estimamos que en el segundo semestre del año, una vez construida la primera fase del centro, un aproximado de </a:t>
                      </a:r>
                      <a:r>
                        <a:rPr lang="es-ES_tradnl" sz="2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4,000 personas</a:t>
                      </a:r>
                      <a:r>
                        <a:rPr lang="es-ES_tradnl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conozca el Centro.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_tradnl" sz="20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Además:</a:t>
                      </a:r>
                      <a:endParaRPr lang="es-G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entury Gothic" panose="020B0502020202020204" pitchFamily="34" charset="0"/>
                        <a:buChar char="-"/>
                      </a:pPr>
                      <a:r>
                        <a:rPr lang="es-ES_tradnl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100% del personal de COOSAJO y Chatún, aproximadamente: </a:t>
                      </a:r>
                      <a:r>
                        <a:rPr lang="es-ES_tradnl" sz="2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370 personas.</a:t>
                      </a:r>
                      <a:r>
                        <a:rPr lang="es-ES_tradnl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G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entury Gothic" panose="020B0502020202020204" pitchFamily="34" charset="0"/>
                        <a:buChar char="-"/>
                      </a:pPr>
                      <a:r>
                        <a:rPr lang="es-ES_tradnl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Estudiantes de escuelas y colegios de Esquipulas: </a:t>
                      </a:r>
                      <a:r>
                        <a:rPr lang="es-ES_tradnl" sz="2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2,000 estudiantes.</a:t>
                      </a:r>
                      <a:endParaRPr lang="es-G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entury Gothic" panose="020B0502020202020204" pitchFamily="34" charset="0"/>
                        <a:buChar char="-"/>
                      </a:pPr>
                      <a:r>
                        <a:rPr lang="es-ES_tradnl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Estudiantes de Universidades de Chiquimula: </a:t>
                      </a:r>
                      <a:r>
                        <a:rPr lang="es-ES_tradnl" sz="2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estudiantes.</a:t>
                      </a:r>
                      <a:r>
                        <a:rPr lang="es-ES_tradnl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G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entury Gothic" panose="020B0502020202020204" pitchFamily="34" charset="0"/>
                        <a:buChar char="-"/>
                      </a:pPr>
                      <a:r>
                        <a:rPr lang="es-ES_tradnl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Asociados productivos, pequeños caficultores: </a:t>
                      </a:r>
                      <a:r>
                        <a:rPr lang="es-ES_tradnl" sz="2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personas.</a:t>
                      </a:r>
                      <a:r>
                        <a:rPr lang="es-ES_tradnl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GT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G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estimado en el 2018: </a:t>
                      </a:r>
                      <a:r>
                        <a:rPr lang="es-ES_tradnl" sz="2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7,500 personas aproximadamente</a:t>
                      </a:r>
                      <a:endParaRPr lang="es-G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G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694834"/>
                  </a:ext>
                </a:extLst>
              </a:tr>
            </a:tbl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AABCC22-084D-4CC1-B6C0-58FCCF1D86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494212"/>
              </p:ext>
            </p:extLst>
          </p:nvPr>
        </p:nvGraphicFramePr>
        <p:xfrm>
          <a:off x="10369405" y="5280178"/>
          <a:ext cx="1644403" cy="1550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Image" r:id="rId3" imgW="2450520" imgH="2310840" progId="Photoshop.Image.16">
                  <p:embed/>
                </p:oleObj>
              </mc:Choice>
              <mc:Fallback>
                <p:oleObj name="Image" r:id="rId3" imgW="2450520" imgH="2310840" progId="Photoshop.Image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>
                        <a:lum contrast="21000"/>
                      </a:blip>
                      <a:stretch>
                        <a:fillRect/>
                      </a:stretch>
                    </p:blipFill>
                    <p:spPr>
                      <a:xfrm>
                        <a:off x="10369405" y="5280178"/>
                        <a:ext cx="1644403" cy="1550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5215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298677-EC76-4CE7-BFFB-FE4379052F94}"/>
              </a:ext>
            </a:extLst>
          </p:cNvPr>
          <p:cNvSpPr/>
          <p:nvPr/>
        </p:nvSpPr>
        <p:spPr>
          <a:xfrm>
            <a:off x="-1" y="0"/>
            <a:ext cx="1843785" cy="6857999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000" b="1" i="1" dirty="0">
                <a:latin typeface="Century Gothic" charset="0"/>
                <a:ea typeface="Century Gothic" charset="0"/>
                <a:cs typeface="Century Gothic" charset="0"/>
              </a:rPr>
              <a:t>RESULTADOS ESPERADOS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BB2EC20-D638-4C4B-8DC1-EB26F3E2A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998976"/>
              </p:ext>
            </p:extLst>
          </p:nvPr>
        </p:nvGraphicFramePr>
        <p:xfrm>
          <a:off x="2667002" y="1139082"/>
          <a:ext cx="8713764" cy="4826000"/>
        </p:xfrm>
        <a:graphic>
          <a:graphicData uri="http://schemas.openxmlformats.org/drawingml/2006/table">
            <a:tbl>
              <a:tblPr firstRow="1" firstCol="1" bandRow="1"/>
              <a:tblGrid>
                <a:gridCol w="8713764">
                  <a:extLst>
                    <a:ext uri="{9D8B030D-6E8A-4147-A177-3AD203B41FA5}">
                      <a16:colId xmlns:a16="http://schemas.microsoft.com/office/drawing/2014/main" val="3288581240"/>
                    </a:ext>
                  </a:extLst>
                </a:gridCol>
              </a:tblGrid>
              <a:tr h="3953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GT" sz="2800" b="1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Beneficio económico en la región</a:t>
                      </a:r>
                      <a:endParaRPr lang="es-GT" sz="32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GT" sz="2800" b="1" dirty="0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GT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GT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visión de desarrollo sostenible pasa por generar un desarrollo económico en la región con visión a largo plazo.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G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GT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tiene como objetivo el primer año:</a:t>
                      </a:r>
                      <a:endParaRPr lang="es-G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entury Gothic" panose="020B0502020202020204" pitchFamily="34" charset="0"/>
                        <a:buChar char="-"/>
                      </a:pPr>
                      <a:r>
                        <a:rPr lang="es-GT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Generar 3 nuevas ideas de negocio asociadas al proyecto.</a:t>
                      </a:r>
                      <a:endParaRPr lang="es-G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entury Gothic" panose="020B0502020202020204" pitchFamily="34" charset="0"/>
                        <a:buChar char="-"/>
                      </a:pPr>
                      <a:r>
                        <a:rPr lang="es-GT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Crear 12 nuevos empleos asociados a estos emprendimientos.</a:t>
                      </a:r>
                      <a:endParaRPr lang="es-G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entury Gothic" panose="020B0502020202020204" pitchFamily="34" charset="0"/>
                        <a:buChar char="-"/>
                      </a:pPr>
                      <a:r>
                        <a:rPr lang="es-GT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Mejorar la economía familiar a través del ahorro del 40% en el consumo de agua y energía, mejorando los indicadores ambientales de los entornos familiares de las personas que pasen por el centro.</a:t>
                      </a:r>
                      <a:endParaRPr lang="es-G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G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694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77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298677-EC76-4CE7-BFFB-FE4379052F94}"/>
              </a:ext>
            </a:extLst>
          </p:cNvPr>
          <p:cNvSpPr/>
          <p:nvPr/>
        </p:nvSpPr>
        <p:spPr>
          <a:xfrm>
            <a:off x="-1" y="0"/>
            <a:ext cx="1843785" cy="6857999"/>
          </a:xfrm>
          <a:prstGeom prst="rect">
            <a:avLst/>
          </a:prstGeom>
          <a:solidFill>
            <a:schemeClr val="accent1">
              <a:lumMod val="75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000" b="1" i="1" dirty="0">
                <a:latin typeface="Century Gothic" charset="0"/>
                <a:ea typeface="Century Gothic" charset="0"/>
                <a:cs typeface="Century Gothic" charset="0"/>
              </a:rPr>
              <a:t>JUSTIFICACION</a:t>
            </a:r>
            <a:r>
              <a:rPr lang="en-US" sz="4000" i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BB2EC20-D638-4C4B-8DC1-EB26F3E2A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381185"/>
              </p:ext>
            </p:extLst>
          </p:nvPr>
        </p:nvGraphicFramePr>
        <p:xfrm>
          <a:off x="2667002" y="1307900"/>
          <a:ext cx="8713764" cy="4272026"/>
        </p:xfrm>
        <a:graphic>
          <a:graphicData uri="http://schemas.openxmlformats.org/drawingml/2006/table">
            <a:tbl>
              <a:tblPr firstRow="1" firstCol="1" bandRow="1"/>
              <a:tblGrid>
                <a:gridCol w="8713764">
                  <a:extLst>
                    <a:ext uri="{9D8B030D-6E8A-4147-A177-3AD203B41FA5}">
                      <a16:colId xmlns:a16="http://schemas.microsoft.com/office/drawing/2014/main" val="3288581240"/>
                    </a:ext>
                  </a:extLst>
                </a:gridCol>
              </a:tblGrid>
              <a:tr h="39534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GT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G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GT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raíz de presenciar el deterioro ambiental de Guatemala, reflejado en ríos, lagos, montañas, pueblos y ciudades; es notorio que lo necesario para afrontar estos efectos negativos es la difusión del conocimiento e información así como la generación colectiva de soluciones: educación que llevará a una disminución de la desigualdad a través de un necesario proceso de desarrollo sostenible.</a:t>
                      </a:r>
                      <a:endParaRPr lang="es-G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GT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G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GT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lo largo del 2015, la Asociación Ambiental </a:t>
                      </a:r>
                      <a:r>
                        <a:rPr lang="es-GT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G-22</a:t>
                      </a:r>
                      <a:r>
                        <a:rPr lang="es-GT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conceptualizó un </a:t>
                      </a:r>
                      <a:r>
                        <a:rPr lang="es-GT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Centro de Educación Ambiental </a:t>
                      </a:r>
                      <a:r>
                        <a:rPr lang="es-GT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las instalaciones del </a:t>
                      </a:r>
                      <a:r>
                        <a:rPr lang="es-GT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Parque Chatún</a:t>
                      </a:r>
                      <a:r>
                        <a:rPr lang="es-GT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A raíz de ese proceso, en 2016 se construyó el aula </a:t>
                      </a:r>
                      <a:r>
                        <a:rPr lang="es-GT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Innovarte</a:t>
                      </a:r>
                      <a:r>
                        <a:rPr lang="es-GT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un espacio de generación de soluciones disruptivas en áreas operacionales, tácticas y estratégicas, para lograr mejorar las vidas de nuestros asociados, todo ello a través de una metodología basada en el arte.</a:t>
                      </a:r>
                      <a:endParaRPr lang="es-G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GT" sz="1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G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694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79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298677-EC76-4CE7-BFFB-FE4379052F94}"/>
              </a:ext>
            </a:extLst>
          </p:cNvPr>
          <p:cNvSpPr/>
          <p:nvPr/>
        </p:nvSpPr>
        <p:spPr>
          <a:xfrm>
            <a:off x="-1" y="0"/>
            <a:ext cx="1843785" cy="6857999"/>
          </a:xfrm>
          <a:prstGeom prst="rect">
            <a:avLst/>
          </a:prstGeom>
          <a:solidFill>
            <a:schemeClr val="accent1">
              <a:lumMod val="7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000" b="1" i="1" dirty="0">
                <a:latin typeface="Century Gothic" charset="0"/>
                <a:ea typeface="Century Gothic" charset="0"/>
                <a:cs typeface="Century Gothic" charset="0"/>
              </a:rPr>
              <a:t>OBJETIVO </a:t>
            </a:r>
            <a:r>
              <a:rPr lang="en-US" sz="4000" i="1" dirty="0">
                <a:latin typeface="Century Gothic" charset="0"/>
                <a:ea typeface="Century Gothic" charset="0"/>
                <a:cs typeface="Century Gothic" charset="0"/>
              </a:rPr>
              <a:t>del</a:t>
            </a:r>
            <a:r>
              <a:rPr lang="en-US" sz="4000" b="1" i="1" dirty="0">
                <a:latin typeface="Century Gothic" charset="0"/>
                <a:ea typeface="Century Gothic" charset="0"/>
                <a:cs typeface="Century Gothic" charset="0"/>
              </a:rPr>
              <a:t> PROYECTO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BB2EC20-D638-4C4B-8DC1-EB26F3E2A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152000"/>
              </p:ext>
            </p:extLst>
          </p:nvPr>
        </p:nvGraphicFramePr>
        <p:xfrm>
          <a:off x="2667002" y="1307900"/>
          <a:ext cx="8713764" cy="3953416"/>
        </p:xfrm>
        <a:graphic>
          <a:graphicData uri="http://schemas.openxmlformats.org/drawingml/2006/table">
            <a:tbl>
              <a:tblPr firstRow="1" firstCol="1" bandRow="1"/>
              <a:tblGrid>
                <a:gridCol w="8713764">
                  <a:extLst>
                    <a:ext uri="{9D8B030D-6E8A-4147-A177-3AD203B41FA5}">
                      <a16:colId xmlns:a16="http://schemas.microsoft.com/office/drawing/2014/main" val="3288581240"/>
                    </a:ext>
                  </a:extLst>
                </a:gridCol>
              </a:tblGrid>
              <a:tr h="39534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GT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G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GT" sz="2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 el período </a:t>
                      </a:r>
                      <a:r>
                        <a:rPr lang="es-GT" sz="2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2018-2019</a:t>
                      </a:r>
                      <a:r>
                        <a:rPr lang="es-GT" sz="2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pretende profundizar en el proyecto de un </a:t>
                      </a:r>
                      <a:r>
                        <a:rPr lang="es-GT" sz="2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Centro Educativo en Sostenibilidad Ambiental Aplicada (CESAA)</a:t>
                      </a:r>
                      <a:r>
                        <a:rPr lang="es-GT" sz="2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el cual integre la </a:t>
                      </a:r>
                      <a:r>
                        <a:rPr lang="es-GT" sz="2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visión COOSAJO 2041 </a:t>
                      </a:r>
                      <a:r>
                        <a:rPr lang="es-GT" sz="2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bajo los principios cooperativos, con énfasis en los jóvenes, el medio ambiente, la educación y la lucha contra la desigualdad.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GT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G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694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97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298677-EC76-4CE7-BFFB-FE4379052F94}"/>
              </a:ext>
            </a:extLst>
          </p:cNvPr>
          <p:cNvSpPr/>
          <p:nvPr/>
        </p:nvSpPr>
        <p:spPr>
          <a:xfrm>
            <a:off x="-1" y="0"/>
            <a:ext cx="1843785" cy="6857999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000" b="1" i="1" dirty="0">
                <a:latin typeface="Century Gothic" charset="0"/>
                <a:ea typeface="Century Gothic" charset="0"/>
                <a:cs typeface="Century Gothic" charset="0"/>
              </a:rPr>
              <a:t>OBJETIVO </a:t>
            </a:r>
            <a:r>
              <a:rPr lang="en-US" sz="4000" i="1" dirty="0">
                <a:latin typeface="Century Gothic" charset="0"/>
                <a:ea typeface="Century Gothic" charset="0"/>
                <a:cs typeface="Century Gothic" charset="0"/>
              </a:rPr>
              <a:t>del</a:t>
            </a:r>
            <a:r>
              <a:rPr lang="en-US" sz="4000" b="1" i="1" dirty="0">
                <a:latin typeface="Century Gothic" charset="0"/>
                <a:ea typeface="Century Gothic" charset="0"/>
                <a:cs typeface="Century Gothic" charset="0"/>
              </a:rPr>
              <a:t> PROYECTO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BB2EC20-D638-4C4B-8DC1-EB26F3E2A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717202"/>
              </p:ext>
            </p:extLst>
          </p:nvPr>
        </p:nvGraphicFramePr>
        <p:xfrm>
          <a:off x="2667002" y="1392308"/>
          <a:ext cx="8713764" cy="3953416"/>
        </p:xfrm>
        <a:graphic>
          <a:graphicData uri="http://schemas.openxmlformats.org/drawingml/2006/table">
            <a:tbl>
              <a:tblPr firstRow="1" firstCol="1" bandRow="1"/>
              <a:tblGrid>
                <a:gridCol w="8713764">
                  <a:extLst>
                    <a:ext uri="{9D8B030D-6E8A-4147-A177-3AD203B41FA5}">
                      <a16:colId xmlns:a16="http://schemas.microsoft.com/office/drawing/2014/main" val="3288581240"/>
                    </a:ext>
                  </a:extLst>
                </a:gridCol>
              </a:tblGrid>
              <a:tr h="3953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GT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GT" sz="2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objetivo general es establecer un </a:t>
                      </a:r>
                      <a:r>
                        <a:rPr lang="es-GT" sz="2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 maestro de la infraestructura</a:t>
                      </a:r>
                      <a:r>
                        <a:rPr lang="es-GT" sz="2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el </a:t>
                      </a:r>
                      <a:r>
                        <a:rPr lang="es-GT" sz="2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pensum educativo </a:t>
                      </a:r>
                      <a:r>
                        <a:rPr lang="es-GT" sz="2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 todas las acciones necesarias para la implementación de un </a:t>
                      </a:r>
                      <a:r>
                        <a:rPr lang="es-GT" sz="2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Centro Educativo de Sostenibilidad Aplicada </a:t>
                      </a:r>
                      <a:r>
                        <a:rPr lang="es-GT" sz="2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las instalaciones de </a:t>
                      </a:r>
                      <a:r>
                        <a:rPr lang="es-GT" sz="2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COOSAJO</a:t>
                      </a:r>
                      <a:r>
                        <a:rPr lang="es-GT" sz="2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adyacentes al </a:t>
                      </a:r>
                      <a:r>
                        <a:rPr lang="es-GT" sz="2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Parque Chatún </a:t>
                      </a:r>
                      <a:r>
                        <a:rPr lang="es-GT" sz="28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</a:t>
                      </a:r>
                      <a:r>
                        <a:rPr lang="es-GT" sz="2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Esquipulas. </a:t>
                      </a:r>
                      <a:endParaRPr lang="es-G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694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287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298677-EC76-4CE7-BFFB-FE4379052F94}"/>
              </a:ext>
            </a:extLst>
          </p:cNvPr>
          <p:cNvSpPr/>
          <p:nvPr/>
        </p:nvSpPr>
        <p:spPr>
          <a:xfrm>
            <a:off x="-1" y="0"/>
            <a:ext cx="1843785" cy="6857999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000" b="1" i="1" dirty="0">
                <a:latin typeface="Century Gothic" charset="0"/>
                <a:ea typeface="Century Gothic" charset="0"/>
                <a:cs typeface="Century Gothic" charset="0"/>
              </a:rPr>
              <a:t>ACTIVIDADES</a:t>
            </a:r>
            <a:r>
              <a:rPr lang="en-US" sz="4000" i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BB2EC20-D638-4C4B-8DC1-EB26F3E2A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736454"/>
              </p:ext>
            </p:extLst>
          </p:nvPr>
        </p:nvGraphicFramePr>
        <p:xfrm>
          <a:off x="2667002" y="379436"/>
          <a:ext cx="8713764" cy="5360182"/>
        </p:xfrm>
        <a:graphic>
          <a:graphicData uri="http://schemas.openxmlformats.org/drawingml/2006/table">
            <a:tbl>
              <a:tblPr firstRow="1" firstCol="1" bandRow="1"/>
              <a:tblGrid>
                <a:gridCol w="8713764">
                  <a:extLst>
                    <a:ext uri="{9D8B030D-6E8A-4147-A177-3AD203B41FA5}">
                      <a16:colId xmlns:a16="http://schemas.microsoft.com/office/drawing/2014/main" val="3288581240"/>
                    </a:ext>
                  </a:extLst>
                </a:gridCol>
              </a:tblGrid>
              <a:tr h="53601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s-GT" sz="2800" b="1" kern="1200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Construcción de Hábitat Demostrativo</a:t>
                      </a:r>
                      <a:endParaRPr lang="es-GT" sz="2800" kern="1200" dirty="0">
                        <a:solidFill>
                          <a:schemeClr val="accent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just" fontAlgn="base"/>
                      <a:r>
                        <a:rPr lang="es-GT" sz="2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es-GT" sz="20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just" fontAlgn="base"/>
                      <a:r>
                        <a:rPr lang="es-GT" sz="20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Cerca del aula innovarte se delimitará una parcela de dos cuerdas donde se edificará una vivienda social sostenible, basada en criterios bioclimáticos y culturales de la región de Esquipulas, la cual sirva de modelo demostrativo, inspirador y aspiracional para los cooperativistas.</a:t>
                      </a:r>
                    </a:p>
                    <a:p>
                      <a:pPr algn="just" fontAlgn="base"/>
                      <a:r>
                        <a:rPr lang="es-GT" sz="20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 fontAlgn="base"/>
                      <a:r>
                        <a:rPr lang="es-GT" sz="20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 parcela incluirá el componente de productividad familiar (agropecuaria / artesanal / oficios) y será un exhibidor de tecnologías de bajo coste y fácil replicabilidad. 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GT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G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69483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FEA980EC-7E2D-4315-8947-607B7644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5885" y="3994069"/>
            <a:ext cx="4249616" cy="261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19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298677-EC76-4CE7-BFFB-FE4379052F94}"/>
              </a:ext>
            </a:extLst>
          </p:cNvPr>
          <p:cNvSpPr/>
          <p:nvPr/>
        </p:nvSpPr>
        <p:spPr>
          <a:xfrm>
            <a:off x="-1" y="0"/>
            <a:ext cx="1843785" cy="6857999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000" b="1" i="1" dirty="0">
                <a:latin typeface="Century Gothic" charset="0"/>
                <a:ea typeface="Century Gothic" charset="0"/>
                <a:cs typeface="Century Gothic" charset="0"/>
              </a:rPr>
              <a:t>ACTIVIDADES</a:t>
            </a:r>
            <a:r>
              <a:rPr lang="en-US" sz="4000" i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BB2EC20-D638-4C4B-8DC1-EB26F3E2A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212574"/>
              </p:ext>
            </p:extLst>
          </p:nvPr>
        </p:nvGraphicFramePr>
        <p:xfrm>
          <a:off x="2667002" y="548241"/>
          <a:ext cx="8713764" cy="5970715"/>
        </p:xfrm>
        <a:graphic>
          <a:graphicData uri="http://schemas.openxmlformats.org/drawingml/2006/table">
            <a:tbl>
              <a:tblPr firstRow="1" firstCol="1" bandRow="1"/>
              <a:tblGrid>
                <a:gridCol w="8713764">
                  <a:extLst>
                    <a:ext uri="{9D8B030D-6E8A-4147-A177-3AD203B41FA5}">
                      <a16:colId xmlns:a16="http://schemas.microsoft.com/office/drawing/2014/main" val="3288581240"/>
                    </a:ext>
                  </a:extLst>
                </a:gridCol>
              </a:tblGrid>
              <a:tr h="3953416"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GT" sz="2800" b="1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Potenciación de Aula Innovarte como espacio de aprendizaje y </a:t>
                      </a:r>
                      <a:r>
                        <a:rPr lang="es-GT" sz="2800" b="1" dirty="0" err="1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es-GT" sz="2800" b="1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-creación.</a:t>
                      </a:r>
                      <a:endParaRPr lang="es-GT" sz="28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0510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GT" sz="2800" b="1" dirty="0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G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0510" algn="just" fontAlgn="base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es-GT" sz="2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 definirá un pensum educativo en forma de talleres y cursos vivenciales para cubrir temáticas y solucionar problemas que afectan al desarrollo sostenible de la región, entre otras:</a:t>
                      </a:r>
                      <a:endParaRPr lang="es-G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fontAlgn="base">
                        <a:lnSpc>
                          <a:spcPct val="107000"/>
                        </a:lnSpc>
                        <a:spcAft>
                          <a:spcPts val="400"/>
                        </a:spcAft>
                        <a:buSzPts val="1000"/>
                        <a:buFont typeface="+mj-lt"/>
                        <a:buNone/>
                      </a:pPr>
                      <a:r>
                        <a:rPr lang="es-GT" sz="2000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</a:t>
                      </a:r>
                      <a:r>
                        <a:rPr lang="es-GT" sz="2000" b="1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Sostenibilidad aplicada</a:t>
                      </a:r>
                      <a:endParaRPr lang="es-GT" sz="20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fontAlgn="base">
                        <a:lnSpc>
                          <a:spcPct val="107000"/>
                        </a:lnSpc>
                        <a:spcAft>
                          <a:spcPts val="400"/>
                        </a:spcAft>
                        <a:buSzPts val="1000"/>
                        <a:buFont typeface="+mj-lt"/>
                        <a:buNone/>
                      </a:pPr>
                      <a:r>
                        <a:rPr lang="es-GT" sz="2000" b="1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</a:t>
                      </a:r>
                      <a:r>
                        <a:rPr lang="es-GT" sz="2000" b="1" dirty="0" err="1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Emprendedurismo</a:t>
                      </a:r>
                      <a:r>
                        <a:rPr lang="es-GT" sz="2000" b="1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social</a:t>
                      </a:r>
                      <a:endParaRPr lang="es-GT" sz="20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es-GT" sz="2000" b="1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Educación ambiental </a:t>
                      </a:r>
                      <a:endParaRPr lang="es-GT" sz="20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fontAlgn="base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None/>
                      </a:pPr>
                      <a:r>
                        <a:rPr lang="es-GT" sz="2000" b="1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Motivación Ambiental </a:t>
                      </a:r>
                    </a:p>
                    <a:p>
                      <a:pPr marL="0" lvl="0" indent="0" fontAlgn="base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None/>
                      </a:pPr>
                      <a:endParaRPr lang="es-GT" sz="20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705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GT" sz="2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 dichos talleres se invitará a expertos en diferentes materias y servirá para que el equipo local del área de sostenibilidad de </a:t>
                      </a:r>
                      <a:r>
                        <a:rPr lang="es-GT" sz="2000" b="1" dirty="0" err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Coosajo</a:t>
                      </a:r>
                      <a:r>
                        <a:rPr lang="es-GT" sz="2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 forme en los mismos y aprenda metodologías para replicar los cursos a partir del 2020.</a:t>
                      </a:r>
                      <a:endParaRPr lang="es-G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GT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G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694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190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298677-EC76-4CE7-BFFB-FE4379052F94}"/>
              </a:ext>
            </a:extLst>
          </p:cNvPr>
          <p:cNvSpPr/>
          <p:nvPr/>
        </p:nvSpPr>
        <p:spPr>
          <a:xfrm>
            <a:off x="-1" y="0"/>
            <a:ext cx="1843785" cy="6857999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000" b="1" i="1" dirty="0">
                <a:latin typeface="Century Gothic" charset="0"/>
                <a:ea typeface="Century Gothic" charset="0"/>
                <a:cs typeface="Century Gothic" charset="0"/>
              </a:rPr>
              <a:t>ACTIVIDADES</a:t>
            </a:r>
            <a:r>
              <a:rPr lang="en-US" sz="4000" i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BB2EC20-D638-4C4B-8DC1-EB26F3E2A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792821"/>
              </p:ext>
            </p:extLst>
          </p:nvPr>
        </p:nvGraphicFramePr>
        <p:xfrm>
          <a:off x="2667002" y="1434502"/>
          <a:ext cx="8713764" cy="4129342"/>
        </p:xfrm>
        <a:graphic>
          <a:graphicData uri="http://schemas.openxmlformats.org/drawingml/2006/table">
            <a:tbl>
              <a:tblPr firstRow="1" firstCol="1" bandRow="1"/>
              <a:tblGrid>
                <a:gridCol w="8713764">
                  <a:extLst>
                    <a:ext uri="{9D8B030D-6E8A-4147-A177-3AD203B41FA5}">
                      <a16:colId xmlns:a16="http://schemas.microsoft.com/office/drawing/2014/main" val="3288581240"/>
                    </a:ext>
                  </a:extLst>
                </a:gridCol>
              </a:tblGrid>
              <a:tr h="3758571"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GT" sz="2800" b="1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s-GT" sz="2800" b="1" dirty="0" err="1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Sostenibilizar</a:t>
                      </a:r>
                      <a:r>
                        <a:rPr lang="es-GT" sz="2800" b="1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COOSAJO-CHATÚN.</a:t>
                      </a:r>
                      <a:endParaRPr lang="es-GT" sz="28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0510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GT" sz="2800" b="1" dirty="0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G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051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GT" sz="2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Tanto el campus del centro educativo como las instalaciones del parque y los 10 puntos de servicio de </a:t>
                      </a:r>
                      <a:r>
                        <a:rPr lang="es-GT" sz="20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COOSAJO</a:t>
                      </a:r>
                      <a:r>
                        <a:rPr lang="es-GT" sz="2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deberían convertirse, en alguna medida, en ejemplo vivencial de la teoría y que el público vincule a la institución con desarrollo sostenible. </a:t>
                      </a:r>
                      <a:endParaRPr lang="es-G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051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GT" sz="2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G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0510"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GT" sz="2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 año 2018 se dedicará al tema del </a:t>
                      </a:r>
                      <a:r>
                        <a:rPr lang="es-GT" sz="20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agua</a:t>
                      </a:r>
                      <a:r>
                        <a:rPr lang="es-GT" sz="2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por ejemplo, enfocando los esfuerzos hacia la formación y aplicación de estrategias directamente vinculadas al ahorro y uso eficiente del recurso hídrico. </a:t>
                      </a:r>
                      <a:endParaRPr lang="es-G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GT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G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694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372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298677-EC76-4CE7-BFFB-FE4379052F94}"/>
              </a:ext>
            </a:extLst>
          </p:cNvPr>
          <p:cNvSpPr/>
          <p:nvPr/>
        </p:nvSpPr>
        <p:spPr>
          <a:xfrm>
            <a:off x="-1" y="0"/>
            <a:ext cx="1843785" cy="6857999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000" b="1" i="1" dirty="0">
                <a:latin typeface="Century Gothic" charset="0"/>
                <a:ea typeface="Century Gothic" charset="0"/>
                <a:cs typeface="Century Gothic" charset="0"/>
              </a:rPr>
              <a:t>ACTIVIDADES</a:t>
            </a:r>
            <a:r>
              <a:rPr lang="en-US" sz="4000" i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BB2EC20-D638-4C4B-8DC1-EB26F3E2A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121391"/>
              </p:ext>
            </p:extLst>
          </p:nvPr>
        </p:nvGraphicFramePr>
        <p:xfrm>
          <a:off x="2667002" y="1434502"/>
          <a:ext cx="8713764" cy="3953416"/>
        </p:xfrm>
        <a:graphic>
          <a:graphicData uri="http://schemas.openxmlformats.org/drawingml/2006/table">
            <a:tbl>
              <a:tblPr firstRow="1" firstCol="1" bandRow="1"/>
              <a:tblGrid>
                <a:gridCol w="8713764">
                  <a:extLst>
                    <a:ext uri="{9D8B030D-6E8A-4147-A177-3AD203B41FA5}">
                      <a16:colId xmlns:a16="http://schemas.microsoft.com/office/drawing/2014/main" val="3288581240"/>
                    </a:ext>
                  </a:extLst>
                </a:gridCol>
              </a:tblGrid>
              <a:tr h="3953416">
                <a:tc>
                  <a:txBody>
                    <a:bodyPr/>
                    <a:lstStyle/>
                    <a:p>
                      <a:pPr marL="0" lvl="0" indent="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GT" sz="2800" b="1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Otros espacios educativos en la región.</a:t>
                      </a:r>
                      <a:endParaRPr lang="es-GT" sz="28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0510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GT" sz="2800" b="1" dirty="0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G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051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GT" sz="2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 diseñará un modelo de espacio multifuncional sostenible de bajo costo para ser replicable en la región como alternativa a las construcciones actuales de concreto.</a:t>
                      </a:r>
                      <a:endParaRPr lang="es-G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051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GT" sz="2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G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0510"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GT" sz="2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Dicho espacio servirá indistintamente como aula para escuela, salón de usos múltiples comunitario o albergue de atención a desastres. En el año 2018 se haría el diseño, con la expectativa de construir un prototipo en el 2019. </a:t>
                      </a:r>
                      <a:endParaRPr lang="es-G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GT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G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694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459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298677-EC76-4CE7-BFFB-FE4379052F94}"/>
              </a:ext>
            </a:extLst>
          </p:cNvPr>
          <p:cNvSpPr/>
          <p:nvPr/>
        </p:nvSpPr>
        <p:spPr>
          <a:xfrm>
            <a:off x="-1" y="0"/>
            <a:ext cx="1843785" cy="6857999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000" b="1" i="1" dirty="0">
                <a:latin typeface="Century Gothic" charset="0"/>
                <a:ea typeface="Century Gothic" charset="0"/>
                <a:cs typeface="Century Gothic" charset="0"/>
              </a:rPr>
              <a:t>ACTIVIDADES</a:t>
            </a:r>
            <a:r>
              <a:rPr lang="en-US" sz="4000" i="1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BB2EC20-D638-4C4B-8DC1-EB26F3E2A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980925"/>
              </p:ext>
            </p:extLst>
          </p:nvPr>
        </p:nvGraphicFramePr>
        <p:xfrm>
          <a:off x="2667002" y="688915"/>
          <a:ext cx="8713764" cy="5233162"/>
        </p:xfrm>
        <a:graphic>
          <a:graphicData uri="http://schemas.openxmlformats.org/drawingml/2006/table">
            <a:tbl>
              <a:tblPr firstRow="1" firstCol="1" bandRow="1"/>
              <a:tblGrid>
                <a:gridCol w="8713764">
                  <a:extLst>
                    <a:ext uri="{9D8B030D-6E8A-4147-A177-3AD203B41FA5}">
                      <a16:colId xmlns:a16="http://schemas.microsoft.com/office/drawing/2014/main" val="3288581240"/>
                    </a:ext>
                  </a:extLst>
                </a:gridCol>
              </a:tblGrid>
              <a:tr h="3953416">
                <a:tc>
                  <a:txBody>
                    <a:bodyPr/>
                    <a:lstStyle/>
                    <a:p>
                      <a:pPr marL="270510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GT" sz="2800" b="1" dirty="0">
                          <a:solidFill>
                            <a:schemeClr val="accent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Conservación de los Recursos Naturales.</a:t>
                      </a:r>
                      <a:endParaRPr lang="es-GT" sz="28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0510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GT" sz="2800" b="1" dirty="0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G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05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GT" sz="2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Además de </a:t>
                      </a:r>
                      <a:r>
                        <a:rPr lang="es-GT" sz="20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programas de conservación </a:t>
                      </a:r>
                      <a:r>
                        <a:rPr lang="es-GT" sz="2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través de reservas naturales, la conservación de la naturaleza y los recursos naturales, se puede realizar a través de su aprovechamiento racional que permita su regeneración, a la vez que se genera ingresos económicos a la población. </a:t>
                      </a:r>
                      <a:endParaRPr lang="es-G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05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GT" sz="2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G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705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GT" sz="2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 estarían concentrando los esfuerzos en el área forestal para dar seguimiento a los esfuerzos que</a:t>
                      </a:r>
                      <a:r>
                        <a:rPr lang="es-GT" sz="20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COOSAJO </a:t>
                      </a:r>
                      <a:r>
                        <a:rPr lang="es-GT" sz="2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ya ha ido realizando en los últimos años: las estrategias vinculadas al recurso bosque, especialmente en lo referente a conservación de cuencas, madera y turismo.</a:t>
                      </a:r>
                      <a:endParaRPr lang="es-G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GT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G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694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665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692</TotalTime>
  <Words>278</Words>
  <Application>Microsoft Office PowerPoint</Application>
  <PresentationFormat>Widescreen</PresentationFormat>
  <Paragraphs>148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Times New Roman</vt:lpstr>
      <vt:lpstr>Office Theme</vt:lpstr>
      <vt:lpstr>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Julio Coronado</dc:creator>
  <cp:lastModifiedBy>Windows User</cp:lastModifiedBy>
  <cp:revision>32</cp:revision>
  <dcterms:created xsi:type="dcterms:W3CDTF">2017-12-05T17:48:19Z</dcterms:created>
  <dcterms:modified xsi:type="dcterms:W3CDTF">2018-02-15T22:06:02Z</dcterms:modified>
</cp:coreProperties>
</file>